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2"/>
  </p:notesMasterIdLst>
  <p:sldIdLst>
    <p:sldId id="257" r:id="rId2"/>
    <p:sldId id="1118" r:id="rId3"/>
    <p:sldId id="1318" r:id="rId4"/>
    <p:sldId id="1356" r:id="rId5"/>
    <p:sldId id="1355" r:id="rId6"/>
    <p:sldId id="1354" r:id="rId7"/>
    <p:sldId id="1256" r:id="rId8"/>
    <p:sldId id="837" r:id="rId9"/>
    <p:sldId id="850" r:id="rId10"/>
    <p:sldId id="849" r:id="rId11"/>
    <p:sldId id="851" r:id="rId12"/>
    <p:sldId id="853" r:id="rId13"/>
    <p:sldId id="855" r:id="rId14"/>
    <p:sldId id="1159" r:id="rId15"/>
    <p:sldId id="1255" r:id="rId16"/>
    <p:sldId id="1357" r:id="rId17"/>
    <p:sldId id="1270" r:id="rId18"/>
    <p:sldId id="1135" r:id="rId19"/>
    <p:sldId id="1272" r:id="rId20"/>
    <p:sldId id="1271" r:id="rId21"/>
    <p:sldId id="921" r:id="rId22"/>
    <p:sldId id="848" r:id="rId23"/>
    <p:sldId id="887" r:id="rId24"/>
    <p:sldId id="925" r:id="rId25"/>
    <p:sldId id="885" r:id="rId26"/>
    <p:sldId id="882" r:id="rId27"/>
    <p:sldId id="1300" r:id="rId28"/>
    <p:sldId id="1274" r:id="rId29"/>
    <p:sldId id="1359" r:id="rId30"/>
    <p:sldId id="1358" r:id="rId31"/>
    <p:sldId id="1301" r:id="rId32"/>
    <p:sldId id="1302" r:id="rId33"/>
    <p:sldId id="1306" r:id="rId34"/>
    <p:sldId id="1361" r:id="rId35"/>
    <p:sldId id="1360" r:id="rId36"/>
    <p:sldId id="1275" r:id="rId37"/>
    <p:sldId id="1216" r:id="rId38"/>
    <p:sldId id="1276" r:id="rId39"/>
    <p:sldId id="1277" r:id="rId40"/>
    <p:sldId id="1219" r:id="rId41"/>
    <p:sldId id="1278" r:id="rId42"/>
    <p:sldId id="1279" r:id="rId43"/>
    <p:sldId id="1362" r:id="rId44"/>
    <p:sldId id="1319" r:id="rId45"/>
    <p:sldId id="1303" r:id="rId46"/>
    <p:sldId id="1218" r:id="rId47"/>
    <p:sldId id="1221" r:id="rId48"/>
    <p:sldId id="1280" r:id="rId49"/>
    <p:sldId id="1281" r:id="rId50"/>
    <p:sldId id="1325" r:id="rId51"/>
    <p:sldId id="1326" r:id="rId52"/>
    <p:sldId id="1304" r:id="rId53"/>
    <p:sldId id="1305" r:id="rId54"/>
    <p:sldId id="1346" r:id="rId55"/>
    <p:sldId id="1364" r:id="rId56"/>
    <p:sldId id="1363" r:id="rId57"/>
    <p:sldId id="1365" r:id="rId58"/>
    <p:sldId id="1320" r:id="rId59"/>
    <p:sldId id="1308" r:id="rId60"/>
    <p:sldId id="1349" r:id="rId61"/>
    <p:sldId id="1366" r:id="rId62"/>
    <p:sldId id="1350" r:id="rId63"/>
    <p:sldId id="1367" r:id="rId64"/>
    <p:sldId id="1321" r:id="rId65"/>
    <p:sldId id="1313" r:id="rId66"/>
    <p:sldId id="1351" r:id="rId67"/>
    <p:sldId id="1369" r:id="rId68"/>
    <p:sldId id="1368" r:id="rId69"/>
    <p:sldId id="1322" r:id="rId70"/>
    <p:sldId id="1314" r:id="rId71"/>
    <p:sldId id="1222" r:id="rId72"/>
    <p:sldId id="1298" r:id="rId73"/>
    <p:sldId id="1223" r:id="rId74"/>
    <p:sldId id="1299" r:id="rId75"/>
    <p:sldId id="1323" r:id="rId76"/>
    <p:sldId id="1327" r:id="rId77"/>
    <p:sldId id="1315" r:id="rId78"/>
    <p:sldId id="1353" r:id="rId79"/>
    <p:sldId id="1324" r:id="rId80"/>
    <p:sldId id="1317" r:id="rId81"/>
    <p:sldId id="1252" r:id="rId82"/>
    <p:sldId id="1372" r:id="rId83"/>
    <p:sldId id="1371" r:id="rId84"/>
    <p:sldId id="1370" r:id="rId85"/>
    <p:sldId id="1328" r:id="rId86"/>
    <p:sldId id="1066" r:id="rId87"/>
    <p:sldId id="1373" r:id="rId88"/>
    <p:sldId id="1070" r:id="rId89"/>
    <p:sldId id="1375" r:id="rId90"/>
    <p:sldId id="1374" r:id="rId91"/>
    <p:sldId id="1376" r:id="rId92"/>
    <p:sldId id="1076" r:id="rId93"/>
    <p:sldId id="1378" r:id="rId94"/>
    <p:sldId id="1377" r:id="rId95"/>
    <p:sldId id="1379" r:id="rId96"/>
    <p:sldId id="1381" r:id="rId97"/>
    <p:sldId id="1380" r:id="rId98"/>
    <p:sldId id="1023" r:id="rId99"/>
    <p:sldId id="1041" r:id="rId100"/>
    <p:sldId id="1042" r:id="rId101"/>
    <p:sldId id="1092" r:id="rId102"/>
    <p:sldId id="1383" r:id="rId103"/>
    <p:sldId id="1382" r:id="rId104"/>
    <p:sldId id="1384" r:id="rId105"/>
    <p:sldId id="1385" r:id="rId106"/>
    <p:sldId id="800" r:id="rId107"/>
    <p:sldId id="1098" r:id="rId108"/>
    <p:sldId id="1033" r:id="rId109"/>
    <p:sldId id="1032" r:id="rId110"/>
    <p:sldId id="1034" r:id="rId111"/>
    <p:sldId id="1022" r:id="rId112"/>
    <p:sldId id="1036" r:id="rId113"/>
    <p:sldId id="1045" r:id="rId114"/>
    <p:sldId id="1044" r:id="rId115"/>
    <p:sldId id="1037" r:id="rId116"/>
    <p:sldId id="1046" r:id="rId117"/>
    <p:sldId id="1038" r:id="rId118"/>
    <p:sldId id="1039" r:id="rId119"/>
    <p:sldId id="1040" r:id="rId120"/>
    <p:sldId id="1047" r:id="rId121"/>
    <p:sldId id="1048" r:id="rId122"/>
    <p:sldId id="1049" r:id="rId123"/>
    <p:sldId id="1050" r:id="rId124"/>
    <p:sldId id="1099" r:id="rId125"/>
    <p:sldId id="1052" r:id="rId126"/>
    <p:sldId id="1100" r:id="rId127"/>
    <p:sldId id="1027" r:id="rId128"/>
    <p:sldId id="1029" r:id="rId129"/>
    <p:sldId id="1103" r:id="rId130"/>
    <p:sldId id="1113" r:id="rId131"/>
    <p:sldId id="1329" r:id="rId132"/>
    <p:sldId id="1114" r:id="rId133"/>
    <p:sldId id="838" r:id="rId134"/>
    <p:sldId id="839" r:id="rId135"/>
    <p:sldId id="840" r:id="rId136"/>
    <p:sldId id="841" r:id="rId137"/>
    <p:sldId id="1330" r:id="rId138"/>
    <p:sldId id="1331" r:id="rId139"/>
    <p:sldId id="1332" r:id="rId140"/>
    <p:sldId id="1333" r:id="rId141"/>
    <p:sldId id="1334" r:id="rId142"/>
    <p:sldId id="1335" r:id="rId143"/>
    <p:sldId id="1341" r:id="rId144"/>
    <p:sldId id="1337" r:id="rId145"/>
    <p:sldId id="1342" r:id="rId146"/>
    <p:sldId id="1343" r:id="rId147"/>
    <p:sldId id="1344" r:id="rId148"/>
    <p:sldId id="788" r:id="rId149"/>
    <p:sldId id="1387" r:id="rId150"/>
    <p:sldId id="1386" r:id="rId15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2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9D973-2F9E-4722-8AAB-CA43EE71FB63}" type="datetimeFigureOut">
              <a:rPr lang="pt-BR" smtClean="0"/>
              <a:t>06/10/2021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02D8F9-62A4-4184-A8C0-50E34AB2A1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1372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4738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87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5815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88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5816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89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5726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90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08485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91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52605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92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48073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93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441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94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4681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95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22768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96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2602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71938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97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22280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98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29229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99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24232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100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07050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101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02593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102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26331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103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08733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104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23468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105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21264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106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91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95877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107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40772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108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20639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109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7932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110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57525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111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73918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112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64218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113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4647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114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969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115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05739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116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1349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76124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117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62067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118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11951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119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6112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120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56887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121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69272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122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36928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123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94250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124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1147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125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97921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126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3412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81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56637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127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65199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128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84558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129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46630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130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41520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145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4692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146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49215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147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216682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149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5183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82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851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83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5667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84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2661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86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0103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D4B54D-6CC4-4F09-A912-9EC18D6BE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4CE54D-9C74-4835-A237-E095CB0609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9FC73D-9540-4C66-BF08-42A5C9979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B415A-F25A-4332-9848-7A56C68D569C}" type="datetime1">
              <a:rPr lang="pt-BR" smtClean="0"/>
              <a:t>06/10/2021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87FB4B4-1587-4780-B85C-0158CFAB8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5B55DC8-BBC9-4FCC-9002-09B3FF8C4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9865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D4F7A4-BF0F-46C2-AB2A-C0315F467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44A2F42-C0CD-49C1-9F23-B106404739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9ACD92C-DD49-4065-986A-866260A70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43092-10A2-4B9E-8307-C5C98EDCEBAC}" type="datetime1">
              <a:rPr lang="pt-BR" smtClean="0"/>
              <a:t>06/10/2021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D310051-C771-4B13-AC0B-EB94546D2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BBB6510-43FF-4D46-B836-E8F1ACCA2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338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73CB8D9-8C6F-483A-AC4E-319F2204E7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44333D3-F09C-4EA1-B335-3016936736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C3B7CEB-3FFE-4DB1-BA47-95CF9E097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246B-F8A2-4C3C-809C-78990CE1E178}" type="datetime1">
              <a:rPr lang="pt-BR" smtClean="0"/>
              <a:t>06/10/2021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20A99EB-58F7-41F4-AE6D-D158AC9A5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F054041-B30C-4BFB-B404-492B17582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1687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A267B2-A157-4B85-B22D-1941C761C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46331A-7957-49E5-8FF8-AFDA7BB6F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CC25E9-833F-40CB-9D86-5115CCB7D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E96E9-3415-4654-B045-048CE022F041}" type="datetime1">
              <a:rPr lang="pt-BR" smtClean="0"/>
              <a:t>06/10/2021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A88A0BB-FD0B-4760-AD13-A01C2BFC6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43F6640-FD94-4093-8763-3AE0B53EF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0089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F1329C-004C-40BF-A3B8-01EB43548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73B2B7-2C6B-4262-B7CF-60C20E3BA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CEA1C8C-A263-4D8F-B647-9931CC02E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450D0-CA63-4DAE-BFA6-383E70328C5D}" type="datetime1">
              <a:rPr lang="pt-BR" smtClean="0"/>
              <a:t>06/10/2021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5986A41-DBB2-4DB9-B2E7-D846D204D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CDA303-0B6E-49C3-BA8B-FEC21E080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9708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6727B7-155C-46AC-97C2-B67548A17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468A9B-B5DE-47BD-9DCC-6729858D4F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DFEC802-0F43-497B-AB37-30ED3C6505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B7F0252-D8FF-4164-AF8E-96247F4BB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6BC46-B7AA-44AA-8CC8-6BA0E6BDBC41}" type="datetime1">
              <a:rPr lang="pt-BR" smtClean="0"/>
              <a:t>06/10/2021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3A85E72-FBC1-42EA-BF2C-3D50E9FBF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3B3CB9F-3B18-41F0-A449-0D0746FFA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1907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9F7F8-A560-400F-8BCA-37948469E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23CB0A5-5482-4099-8004-2C3CB40A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187EB1D-8CBC-4DB7-BAD9-977B005646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F2AF5DC-3035-4AE1-8EAD-6AE5E759E9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C0BE162-D062-4A9C-9F85-7985B3EB47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C8C2E62-BD30-4235-8873-183634932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0E7EB-5593-4C3D-87B7-4094813EEFD6}" type="datetime1">
              <a:rPr lang="pt-BR" smtClean="0"/>
              <a:t>06/10/2021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EF5C58D-1607-4918-9DED-5BD0673A3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FA2B8E0-0876-4D39-9B92-F5DB6ED34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4929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6011BB-53E6-4CF4-9C88-772FFC078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6019E0F-C02E-4872-8FFC-68FFEB87E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A9D84-2AB5-4036-A434-B7004A828AE4}" type="datetime1">
              <a:rPr lang="pt-BR" smtClean="0"/>
              <a:t>06/10/2021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1E94A50-BD58-4408-A003-E53C90186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3BEBF96-7827-4E69-B5EB-FFEFB863B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3526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C6ECBFB-5CE8-421A-9298-C310288BE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8A99-7CA7-4C69-85F8-0000C793C444}" type="datetime1">
              <a:rPr lang="pt-BR" smtClean="0"/>
              <a:t>06/10/2021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CFB0A32-0DCB-4DFF-8D34-42831F2C1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A0A6431-B09C-4E9C-BFA5-AC1D541E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787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7A2881-4168-4ED5-AA07-8AC1281AA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28882C-B32F-4945-8A46-964009A02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DCF7762-5ABB-4F1A-A071-7C4089FB91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4F8F7F5-B4FB-4496-ACEF-0FA5A3AA5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551CB-D00A-42F0-9FA2-248733874697}" type="datetime1">
              <a:rPr lang="pt-BR" smtClean="0"/>
              <a:t>06/10/2021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7B80088-662F-43DE-8A5B-7C8A9C005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F50DA60-331F-44A8-8892-227B10302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2989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0C953-34F4-4862-B639-0F522FE92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8011E7D-F02A-4E2C-AB32-0EC443504E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84A024D-B825-41EA-9151-34636FA26B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2F3CEB5-A730-42D1-BFE2-D43CBB01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F6270-5FA3-4036-8C4D-71E867C6AFE8}" type="datetime1">
              <a:rPr lang="pt-BR" smtClean="0"/>
              <a:t>06/10/2021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8EA26B2-BBE5-4D33-BCCC-575D93AA4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4994E5D-BA72-4940-96CB-2731C68AA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3924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B67BA0B-9AEC-465C-BBB7-94BC84D15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CCB1B14-23CA-4BF8-8003-26E47186DC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7E2796-6A42-4050-BEF8-C487AB2F1B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7B9BE-F224-40CF-84EB-9354B6E04D53}" type="datetime1">
              <a:rPr lang="pt-BR" smtClean="0"/>
              <a:t>06/10/2021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8FA8372-8885-4A52-9C84-DA22C26BDF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996E2EC-774E-4B82-A071-657A87957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A5CF5-DD80-4FB2-8D05-C9155122F0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64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3" Type="http://schemas.openxmlformats.org/officeDocument/2006/relationships/image" Target="../media/image2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11" Type="http://schemas.openxmlformats.org/officeDocument/2006/relationships/image" Target="../media/image400.png"/><Relationship Id="rId5" Type="http://schemas.openxmlformats.org/officeDocument/2006/relationships/image" Target="../media/image380.png"/><Relationship Id="rId10" Type="http://schemas.openxmlformats.org/officeDocument/2006/relationships/image" Target="../media/image350.png"/><Relationship Id="rId4" Type="http://schemas.openxmlformats.org/officeDocument/2006/relationships/image" Target="../media/image371.png"/><Relationship Id="rId9" Type="http://schemas.openxmlformats.org/officeDocument/2006/relationships/image" Target="../media/image391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420.png"/><Relationship Id="rId7" Type="http://schemas.openxmlformats.org/officeDocument/2006/relationships/image" Target="../media/image48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430.png"/><Relationship Id="rId9" Type="http://schemas.openxmlformats.org/officeDocument/2006/relationships/image" Target="../media/image450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110.png"/><Relationship Id="rId7" Type="http://schemas.openxmlformats.org/officeDocument/2006/relationships/image" Target="../media/image17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4" Type="http://schemas.openxmlformats.org/officeDocument/2006/relationships/image" Target="../media/image370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7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0" Type="http://schemas.openxmlformats.org/officeDocument/2006/relationships/image" Target="../media/image490.png"/><Relationship Id="rId9" Type="http://schemas.openxmlformats.org/officeDocument/2006/relationships/image" Target="../media/image370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7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0" Type="http://schemas.openxmlformats.org/officeDocument/2006/relationships/image" Target="../media/image490.png"/><Relationship Id="rId9" Type="http://schemas.openxmlformats.org/officeDocument/2006/relationships/image" Target="../media/image37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7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0" Type="http://schemas.openxmlformats.org/officeDocument/2006/relationships/image" Target="../media/image490.png"/><Relationship Id="rId9" Type="http://schemas.openxmlformats.org/officeDocument/2006/relationships/image" Target="../media/image370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3" Type="http://schemas.openxmlformats.org/officeDocument/2006/relationships/image" Target="../media/image590.png"/><Relationship Id="rId7" Type="http://schemas.openxmlformats.org/officeDocument/2006/relationships/image" Target="../media/image63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0.png"/><Relationship Id="rId5" Type="http://schemas.openxmlformats.org/officeDocument/2006/relationships/image" Target="../media/image610.png"/><Relationship Id="rId10" Type="http://schemas.openxmlformats.org/officeDocument/2006/relationships/image" Target="../media/image660.png"/><Relationship Id="rId4" Type="http://schemas.openxmlformats.org/officeDocument/2006/relationships/image" Target="../media/image600.png"/><Relationship Id="rId9" Type="http://schemas.openxmlformats.org/officeDocument/2006/relationships/image" Target="../media/image6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3" Type="http://schemas.openxmlformats.org/officeDocument/2006/relationships/image" Target="../media/image700.png"/><Relationship Id="rId7" Type="http://schemas.openxmlformats.org/officeDocument/2006/relationships/image" Target="../media/image63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0.png"/><Relationship Id="rId5" Type="http://schemas.openxmlformats.org/officeDocument/2006/relationships/image" Target="../media/image610.png"/><Relationship Id="rId10" Type="http://schemas.openxmlformats.org/officeDocument/2006/relationships/image" Target="../media/image660.png"/><Relationship Id="rId4" Type="http://schemas.openxmlformats.org/officeDocument/2006/relationships/image" Target="../media/image600.png"/><Relationship Id="rId9" Type="http://schemas.openxmlformats.org/officeDocument/2006/relationships/image" Target="../media/image650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NUL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38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50.png"/><Relationship Id="rId4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3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Relationship Id="rId9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6.png"/><Relationship Id="rId7" Type="http://schemas.openxmlformats.org/officeDocument/2006/relationships/image" Target="../media/image3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14.png"/><Relationship Id="rId10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1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6.png"/><Relationship Id="rId7" Type="http://schemas.openxmlformats.org/officeDocument/2006/relationships/image" Target="../media/image4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6.png"/><Relationship Id="rId7" Type="http://schemas.openxmlformats.org/officeDocument/2006/relationships/image" Target="../media/image4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6.png"/><Relationship Id="rId7" Type="http://schemas.openxmlformats.org/officeDocument/2006/relationships/image" Target="../media/image4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4.png"/><Relationship Id="rId10" Type="http://schemas.openxmlformats.org/officeDocument/2006/relationships/image" Target="../media/image42.png"/><Relationship Id="rId4" Type="http://schemas.openxmlformats.org/officeDocument/2006/relationships/image" Target="../media/image17.png"/><Relationship Id="rId9" Type="http://schemas.openxmlformats.org/officeDocument/2006/relationships/image" Target="../media/image4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6.png"/><Relationship Id="rId7" Type="http://schemas.openxmlformats.org/officeDocument/2006/relationships/image" Target="../media/image4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2.png"/><Relationship Id="rId5" Type="http://schemas.openxmlformats.org/officeDocument/2006/relationships/image" Target="../media/image14.png"/><Relationship Id="rId10" Type="http://schemas.openxmlformats.org/officeDocument/2006/relationships/image" Target="../media/image50.png"/><Relationship Id="rId4" Type="http://schemas.openxmlformats.org/officeDocument/2006/relationships/image" Target="../media/image17.png"/><Relationship Id="rId9" Type="http://schemas.openxmlformats.org/officeDocument/2006/relationships/image" Target="../media/image4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5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5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6.png"/><Relationship Id="rId7" Type="http://schemas.openxmlformats.org/officeDocument/2006/relationships/image" Target="../media/image5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6.png"/><Relationship Id="rId7" Type="http://schemas.openxmlformats.org/officeDocument/2006/relationships/image" Target="../media/image5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14.png"/><Relationship Id="rId10" Type="http://schemas.openxmlformats.org/officeDocument/2006/relationships/image" Target="../media/image50.png"/><Relationship Id="rId4" Type="http://schemas.openxmlformats.org/officeDocument/2006/relationships/image" Target="../media/image17.png"/><Relationship Id="rId9" Type="http://schemas.openxmlformats.org/officeDocument/2006/relationships/image" Target="../media/image62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ishpoints.net/maps/" TargetMode="External"/><Relationship Id="rId5" Type="http://schemas.openxmlformats.org/officeDocument/2006/relationships/image" Target="../media/image66.png"/><Relationship Id="rId4" Type="http://schemas.openxmlformats.org/officeDocument/2006/relationships/image" Target="../media/image220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4C744F-59DE-4128-9A94-CCE46EDBB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21832"/>
            <a:ext cx="12192000" cy="814335"/>
          </a:xfrm>
        </p:spPr>
        <p:txBody>
          <a:bodyPr anchor="t">
            <a:noAutofit/>
          </a:bodyPr>
          <a:lstStyle/>
          <a:p>
            <a:r>
              <a:rPr lang="pt-BR" sz="4800" dirty="0"/>
              <a:t>Modelagem em gravimetria e </a:t>
            </a:r>
            <a:r>
              <a:rPr lang="pt-BR" sz="4800" dirty="0" err="1"/>
              <a:t>magnetometria</a:t>
            </a:r>
            <a:endParaRPr lang="pt-BR" sz="4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00BFEED-BD94-4F86-856A-2AA59DB91B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6521" y="4233550"/>
            <a:ext cx="9144000" cy="590134"/>
          </a:xfrm>
        </p:spPr>
        <p:txBody>
          <a:bodyPr>
            <a:normAutofit/>
          </a:bodyPr>
          <a:lstStyle/>
          <a:p>
            <a:r>
              <a:rPr lang="pt-BR" sz="2000" i="1" dirty="0"/>
              <a:t>Prof. André Luis Albuquerque dos Reis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25781EB4-62D1-4A4A-B3C5-3BB2C3F5E44B}"/>
              </a:ext>
            </a:extLst>
          </p:cNvPr>
          <p:cNvSpPr txBox="1">
            <a:spLocks/>
          </p:cNvSpPr>
          <p:nvPr/>
        </p:nvSpPr>
        <p:spPr>
          <a:xfrm>
            <a:off x="1524000" y="207401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A3587ED-A495-4F42-8D80-2F12BED79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93" y="147454"/>
            <a:ext cx="1260229" cy="1387752"/>
          </a:xfrm>
          <a:prstGeom prst="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6F0C92CF-13A2-46B1-9463-C604301DC201}"/>
              </a:ext>
            </a:extLst>
          </p:cNvPr>
          <p:cNvSpPr txBox="1">
            <a:spLocks/>
          </p:cNvSpPr>
          <p:nvPr/>
        </p:nvSpPr>
        <p:spPr>
          <a:xfrm>
            <a:off x="1535722" y="6427297"/>
            <a:ext cx="9144000" cy="590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Rio de Janeiro 2021</a:t>
            </a:r>
          </a:p>
        </p:txBody>
      </p:sp>
    </p:spTree>
    <p:extLst>
      <p:ext uri="{BB962C8B-B14F-4D97-AF65-F5344CB8AC3E}">
        <p14:creationId xmlns:p14="http://schemas.microsoft.com/office/powerpoint/2010/main" val="1486638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C3F0494E-8FEE-45F7-8411-A83620FB8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825415"/>
            <a:ext cx="10905066" cy="5207168"/>
          </a:xfrm>
          <a:prstGeom prst="rect">
            <a:avLst/>
          </a:prstGeom>
        </p:spPr>
      </p:pic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444A688-93B4-4D19-B919-8DD6CF0E5E5E}"/>
              </a:ext>
            </a:extLst>
          </p:cNvPr>
          <p:cNvCxnSpPr>
            <a:cxnSpLocks/>
          </p:cNvCxnSpPr>
          <p:nvPr/>
        </p:nvCxnSpPr>
        <p:spPr>
          <a:xfrm flipH="1">
            <a:off x="2621280" y="990600"/>
            <a:ext cx="853440" cy="158496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614F624B-1B17-4092-9267-F3A12D120379}"/>
              </a:ext>
            </a:extLst>
          </p:cNvPr>
          <p:cNvCxnSpPr>
            <a:cxnSpLocks/>
          </p:cNvCxnSpPr>
          <p:nvPr/>
        </p:nvCxnSpPr>
        <p:spPr>
          <a:xfrm>
            <a:off x="3741420" y="990600"/>
            <a:ext cx="0" cy="265176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1">
            <a:extLst>
              <a:ext uri="{FF2B5EF4-FFF2-40B4-BE49-F238E27FC236}">
                <a16:creationId xmlns:a16="http://schemas.microsoft.com/office/drawing/2014/main" id="{087BC027-BD8F-45FA-B7E5-0092B1762E0E}"/>
              </a:ext>
            </a:extLst>
          </p:cNvPr>
          <p:cNvSpPr txBox="1">
            <a:spLocks/>
          </p:cNvSpPr>
          <p:nvPr/>
        </p:nvSpPr>
        <p:spPr>
          <a:xfrm>
            <a:off x="2362200" y="372152"/>
            <a:ext cx="2758440" cy="5358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Fontes </a:t>
            </a:r>
            <a:r>
              <a:rPr lang="pt-BR" sz="4400" dirty="0" err="1"/>
              <a:t>crustais</a:t>
            </a:r>
            <a:endParaRPr lang="pt-BR" sz="4400" dirty="0"/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01630664-4523-486F-8D8A-3B5B6F9AD3B8}"/>
              </a:ext>
            </a:extLst>
          </p:cNvPr>
          <p:cNvCxnSpPr>
            <a:cxnSpLocks/>
          </p:cNvCxnSpPr>
          <p:nvPr/>
        </p:nvCxnSpPr>
        <p:spPr>
          <a:xfrm flipH="1">
            <a:off x="6364817" y="1615440"/>
            <a:ext cx="127423" cy="28194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ítulo 1">
            <a:extLst>
              <a:ext uri="{FF2B5EF4-FFF2-40B4-BE49-F238E27FC236}">
                <a16:creationId xmlns:a16="http://schemas.microsoft.com/office/drawing/2014/main" id="{3E6342D0-5B93-4DB0-A1CC-0B061295FA12}"/>
              </a:ext>
            </a:extLst>
          </p:cNvPr>
          <p:cNvSpPr txBox="1">
            <a:spLocks/>
          </p:cNvSpPr>
          <p:nvPr/>
        </p:nvSpPr>
        <p:spPr>
          <a:xfrm>
            <a:off x="4985596" y="825416"/>
            <a:ext cx="2923959" cy="7086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Heterogeneidades do manto</a:t>
            </a:r>
          </a:p>
        </p:txBody>
      </p:sp>
    </p:spTree>
    <p:extLst>
      <p:ext uri="{BB962C8B-B14F-4D97-AF65-F5344CB8AC3E}">
        <p14:creationId xmlns:p14="http://schemas.microsoft.com/office/powerpoint/2010/main" val="213164623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100</a:t>
            </a:fld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5F65CAE-3D7C-4D98-860F-95F0ACC8628E}"/>
              </a:ext>
            </a:extLst>
          </p:cNvPr>
          <p:cNvSpPr txBox="1"/>
          <p:nvPr/>
        </p:nvSpPr>
        <p:spPr>
          <a:xfrm>
            <a:off x="3962105" y="0"/>
            <a:ext cx="7391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/>
              <a:t>International</a:t>
            </a:r>
            <a:r>
              <a:rPr lang="pt-BR" sz="2800" dirty="0"/>
              <a:t> </a:t>
            </a:r>
            <a:r>
              <a:rPr lang="pt-BR" sz="2800" dirty="0" err="1"/>
              <a:t>Geomagnetic</a:t>
            </a:r>
            <a:r>
              <a:rPr lang="pt-BR" sz="2800" dirty="0"/>
              <a:t> </a:t>
            </a:r>
            <a:r>
              <a:rPr lang="pt-BR" sz="2800" dirty="0" err="1"/>
              <a:t>Reference</a:t>
            </a:r>
            <a:r>
              <a:rPr lang="pt-BR" sz="2800" dirty="0"/>
              <a:t> Field (IGRF)</a:t>
            </a:r>
            <a:endParaRPr lang="pt-BR" sz="2800" dirty="0">
              <a:solidFill>
                <a:srgbClr val="0070C0"/>
              </a:solidFill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53EAA1B3-557F-4762-84E1-ABD605200CA6}"/>
              </a:ext>
            </a:extLst>
          </p:cNvPr>
          <p:cNvSpPr txBox="1"/>
          <p:nvPr/>
        </p:nvSpPr>
        <p:spPr>
          <a:xfrm>
            <a:off x="57566" y="0"/>
            <a:ext cx="2463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principal</a:t>
            </a:r>
            <a:endParaRPr lang="pt-BR" sz="2400" b="1" dirty="0">
              <a:solidFill>
                <a:srgbClr val="0070C0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3CE3E33-CBC1-48F8-B401-F48FFEB24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9" b="21479"/>
          <a:stretch/>
        </p:blipFill>
        <p:spPr>
          <a:xfrm>
            <a:off x="949152" y="660068"/>
            <a:ext cx="10293696" cy="58788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EB945FE4-5197-4FB6-A9E3-7FD3656E2577}"/>
                  </a:ext>
                </a:extLst>
              </p:cNvPr>
              <p:cNvSpPr txBox="1"/>
              <p:nvPr/>
            </p:nvSpPr>
            <p:spPr>
              <a:xfrm>
                <a:off x="9347436" y="834755"/>
                <a:ext cx="2512630" cy="718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2000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</m:d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EB945FE4-5197-4FB6-A9E3-7FD3656E2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7436" y="834755"/>
                <a:ext cx="2512630" cy="7186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772389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e 27">
            <a:extLst>
              <a:ext uri="{FF2B5EF4-FFF2-40B4-BE49-F238E27FC236}">
                <a16:creationId xmlns:a16="http://schemas.microsoft.com/office/drawing/2014/main" id="{E9928A89-C446-4AA5-8CB0-65722CAF419D}"/>
              </a:ext>
            </a:extLst>
          </p:cNvPr>
          <p:cNvSpPr/>
          <p:nvPr/>
        </p:nvSpPr>
        <p:spPr>
          <a:xfrm rot="21172704">
            <a:off x="1643006" y="1317912"/>
            <a:ext cx="2435530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E028C9C4-FEB4-4FDA-874A-E04C88A7FC08}"/>
              </a:ext>
            </a:extLst>
          </p:cNvPr>
          <p:cNvSpPr/>
          <p:nvPr/>
        </p:nvSpPr>
        <p:spPr>
          <a:xfrm rot="20960011">
            <a:off x="4090988" y="1370618"/>
            <a:ext cx="2349887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AD08835-0401-4501-B606-E29F660E34F4}"/>
              </a:ext>
            </a:extLst>
          </p:cNvPr>
          <p:cNvSpPr/>
          <p:nvPr/>
        </p:nvSpPr>
        <p:spPr>
          <a:xfrm rot="20999129">
            <a:off x="906068" y="864914"/>
            <a:ext cx="3173180" cy="426759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800797F6-CD7E-465D-91BB-1050EE37D937}"/>
              </a:ext>
            </a:extLst>
          </p:cNvPr>
          <p:cNvSpPr/>
          <p:nvPr/>
        </p:nvSpPr>
        <p:spPr>
          <a:xfrm rot="20934477">
            <a:off x="4090643" y="910483"/>
            <a:ext cx="3177450" cy="42675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C27EA1D3-AA27-41B6-B16B-2CE3DFF11346}"/>
              </a:ext>
            </a:extLst>
          </p:cNvPr>
          <p:cNvSpPr/>
          <p:nvPr/>
        </p:nvSpPr>
        <p:spPr>
          <a:xfrm rot="20855052">
            <a:off x="4093820" y="522113"/>
            <a:ext cx="3899940" cy="49940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8DAD5842-D041-4D3B-8056-6D4D1EBB78E2}"/>
              </a:ext>
            </a:extLst>
          </p:cNvPr>
          <p:cNvSpPr/>
          <p:nvPr/>
        </p:nvSpPr>
        <p:spPr>
          <a:xfrm rot="21019908">
            <a:off x="86061" y="421347"/>
            <a:ext cx="3966266" cy="525128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101</a:t>
            </a:fld>
            <a:endParaRPr lang="pt-BR"/>
          </a:p>
        </p:txBody>
      </p:sp>
      <p:pic>
        <p:nvPicPr>
          <p:cNvPr id="17" name="Imagem 16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4E502884-C8FD-4186-AC57-80753B30B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02" y="1440434"/>
            <a:ext cx="3148826" cy="3252571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43AA6852-8FF9-4356-9A70-D61F55ACE7D5}"/>
              </a:ext>
            </a:extLst>
          </p:cNvPr>
          <p:cNvSpPr txBox="1"/>
          <p:nvPr/>
        </p:nvSpPr>
        <p:spPr>
          <a:xfrm>
            <a:off x="57567" y="0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</a:t>
            </a:r>
            <a:r>
              <a:rPr lang="pt-BR" sz="2400" b="1" dirty="0" err="1"/>
              <a:t>crustal</a:t>
            </a:r>
            <a:endParaRPr lang="pt-BR" sz="2400" b="1" dirty="0">
              <a:solidFill>
                <a:srgbClr val="0070C0"/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243C0D22-54C4-4AF8-AB34-CBB30A175368}"/>
              </a:ext>
            </a:extLst>
          </p:cNvPr>
          <p:cNvSpPr/>
          <p:nvPr/>
        </p:nvSpPr>
        <p:spPr>
          <a:xfrm>
            <a:off x="3709809" y="3051569"/>
            <a:ext cx="496195" cy="477951"/>
          </a:xfrm>
          <a:prstGeom prst="rect">
            <a:avLst/>
          </a:prstGeom>
          <a:solidFill>
            <a:schemeClr val="bg1">
              <a:alpha val="3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85F7F32E-EDB6-4A5A-A55C-90B588CDDD65}"/>
              </a:ext>
            </a:extLst>
          </p:cNvPr>
          <p:cNvCxnSpPr>
            <a:cxnSpLocks/>
          </p:cNvCxnSpPr>
          <p:nvPr/>
        </p:nvCxnSpPr>
        <p:spPr>
          <a:xfrm flipV="1">
            <a:off x="4039607" y="2727960"/>
            <a:ext cx="199679" cy="462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9BEDB032-6231-475A-879B-F13CA4B65771}"/>
              </a:ext>
            </a:extLst>
          </p:cNvPr>
          <p:cNvSpPr/>
          <p:nvPr/>
        </p:nvSpPr>
        <p:spPr>
          <a:xfrm>
            <a:off x="119328" y="1019583"/>
            <a:ext cx="4480560" cy="1879536"/>
          </a:xfrm>
          <a:prstGeom prst="rect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83F2A36D-6C49-458D-9EF9-E97104F120F3}"/>
              </a:ext>
            </a:extLst>
          </p:cNvPr>
          <p:cNvSpPr/>
          <p:nvPr/>
        </p:nvSpPr>
        <p:spPr>
          <a:xfrm>
            <a:off x="168756" y="1581279"/>
            <a:ext cx="4385244" cy="78188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A7D41D15-7995-428E-A638-E9468BDF6190}"/>
              </a:ext>
            </a:extLst>
          </p:cNvPr>
          <p:cNvSpPr/>
          <p:nvPr/>
        </p:nvSpPr>
        <p:spPr>
          <a:xfrm>
            <a:off x="1769878" y="1694121"/>
            <a:ext cx="1104598" cy="571880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0ADDCE82-6214-4496-B714-29DE7F7502F6}"/>
              </a:ext>
            </a:extLst>
          </p:cNvPr>
          <p:cNvSpPr/>
          <p:nvPr/>
        </p:nvSpPr>
        <p:spPr>
          <a:xfrm rot="8976472">
            <a:off x="1699897" y="1319416"/>
            <a:ext cx="646969" cy="1363258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56996CB8-B380-492A-86E1-7E4EC8A988AB}"/>
              </a:ext>
            </a:extLst>
          </p:cNvPr>
          <p:cNvSpPr/>
          <p:nvPr/>
        </p:nvSpPr>
        <p:spPr>
          <a:xfrm rot="8976472">
            <a:off x="2272668" y="1025221"/>
            <a:ext cx="646969" cy="1363258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7971F4FF-0C98-4FE9-86A6-9DF404778CCB}"/>
              </a:ext>
            </a:extLst>
          </p:cNvPr>
          <p:cNvCxnSpPr>
            <a:cxnSpLocks/>
          </p:cNvCxnSpPr>
          <p:nvPr/>
        </p:nvCxnSpPr>
        <p:spPr>
          <a:xfrm flipH="1" flipV="1">
            <a:off x="2262695" y="1802999"/>
            <a:ext cx="207488" cy="33844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881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e 27">
            <a:extLst>
              <a:ext uri="{FF2B5EF4-FFF2-40B4-BE49-F238E27FC236}">
                <a16:creationId xmlns:a16="http://schemas.microsoft.com/office/drawing/2014/main" id="{E9928A89-C446-4AA5-8CB0-65722CAF419D}"/>
              </a:ext>
            </a:extLst>
          </p:cNvPr>
          <p:cNvSpPr/>
          <p:nvPr/>
        </p:nvSpPr>
        <p:spPr>
          <a:xfrm rot="21172704">
            <a:off x="1643006" y="1317912"/>
            <a:ext cx="2435530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E028C9C4-FEB4-4FDA-874A-E04C88A7FC08}"/>
              </a:ext>
            </a:extLst>
          </p:cNvPr>
          <p:cNvSpPr/>
          <p:nvPr/>
        </p:nvSpPr>
        <p:spPr>
          <a:xfrm rot="20960011">
            <a:off x="4090988" y="1370618"/>
            <a:ext cx="2349887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AD08835-0401-4501-B606-E29F660E34F4}"/>
              </a:ext>
            </a:extLst>
          </p:cNvPr>
          <p:cNvSpPr/>
          <p:nvPr/>
        </p:nvSpPr>
        <p:spPr>
          <a:xfrm rot="20999129">
            <a:off x="906068" y="864914"/>
            <a:ext cx="3173180" cy="426759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800797F6-CD7E-465D-91BB-1050EE37D937}"/>
              </a:ext>
            </a:extLst>
          </p:cNvPr>
          <p:cNvSpPr/>
          <p:nvPr/>
        </p:nvSpPr>
        <p:spPr>
          <a:xfrm rot="20934477">
            <a:off x="4090643" y="910483"/>
            <a:ext cx="3177450" cy="42675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C27EA1D3-AA27-41B6-B16B-2CE3DFF11346}"/>
              </a:ext>
            </a:extLst>
          </p:cNvPr>
          <p:cNvSpPr/>
          <p:nvPr/>
        </p:nvSpPr>
        <p:spPr>
          <a:xfrm rot="20855052">
            <a:off x="4093820" y="522113"/>
            <a:ext cx="3899940" cy="49940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8DAD5842-D041-4D3B-8056-6D4D1EBB78E2}"/>
              </a:ext>
            </a:extLst>
          </p:cNvPr>
          <p:cNvSpPr/>
          <p:nvPr/>
        </p:nvSpPr>
        <p:spPr>
          <a:xfrm rot="21019908">
            <a:off x="86061" y="421347"/>
            <a:ext cx="3966266" cy="525128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102</a:t>
            </a:fld>
            <a:endParaRPr lang="pt-BR"/>
          </a:p>
        </p:txBody>
      </p:sp>
      <p:pic>
        <p:nvPicPr>
          <p:cNvPr id="17" name="Imagem 16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4E502884-C8FD-4186-AC57-80753B30B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02" y="1440434"/>
            <a:ext cx="3148826" cy="3252571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43AA6852-8FF9-4356-9A70-D61F55ACE7D5}"/>
              </a:ext>
            </a:extLst>
          </p:cNvPr>
          <p:cNvSpPr txBox="1"/>
          <p:nvPr/>
        </p:nvSpPr>
        <p:spPr>
          <a:xfrm>
            <a:off x="57567" y="0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</a:t>
            </a:r>
            <a:r>
              <a:rPr lang="pt-BR" sz="2400" b="1" dirty="0" err="1"/>
              <a:t>crustal</a:t>
            </a:r>
            <a:endParaRPr lang="pt-BR" sz="2400" b="1" dirty="0">
              <a:solidFill>
                <a:srgbClr val="0070C0"/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243C0D22-54C4-4AF8-AB34-CBB30A175368}"/>
              </a:ext>
            </a:extLst>
          </p:cNvPr>
          <p:cNvSpPr/>
          <p:nvPr/>
        </p:nvSpPr>
        <p:spPr>
          <a:xfrm>
            <a:off x="3709809" y="3051569"/>
            <a:ext cx="496195" cy="477951"/>
          </a:xfrm>
          <a:prstGeom prst="rect">
            <a:avLst/>
          </a:prstGeom>
          <a:solidFill>
            <a:schemeClr val="bg1">
              <a:alpha val="3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85F7F32E-EDB6-4A5A-A55C-90B588CDDD65}"/>
              </a:ext>
            </a:extLst>
          </p:cNvPr>
          <p:cNvCxnSpPr>
            <a:cxnSpLocks/>
          </p:cNvCxnSpPr>
          <p:nvPr/>
        </p:nvCxnSpPr>
        <p:spPr>
          <a:xfrm flipV="1">
            <a:off x="4039607" y="2727960"/>
            <a:ext cx="199679" cy="462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9BEDB032-6231-475A-879B-F13CA4B65771}"/>
              </a:ext>
            </a:extLst>
          </p:cNvPr>
          <p:cNvSpPr/>
          <p:nvPr/>
        </p:nvSpPr>
        <p:spPr>
          <a:xfrm>
            <a:off x="119328" y="1019583"/>
            <a:ext cx="4480560" cy="1879536"/>
          </a:xfrm>
          <a:prstGeom prst="rect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83F2A36D-6C49-458D-9EF9-E97104F120F3}"/>
              </a:ext>
            </a:extLst>
          </p:cNvPr>
          <p:cNvSpPr/>
          <p:nvPr/>
        </p:nvSpPr>
        <p:spPr>
          <a:xfrm>
            <a:off x="168756" y="1581279"/>
            <a:ext cx="4385244" cy="78188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A7D41D15-7995-428E-A638-E9468BDF6190}"/>
              </a:ext>
            </a:extLst>
          </p:cNvPr>
          <p:cNvSpPr/>
          <p:nvPr/>
        </p:nvSpPr>
        <p:spPr>
          <a:xfrm>
            <a:off x="1769878" y="1694121"/>
            <a:ext cx="1104598" cy="571880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0ADDCE82-6214-4496-B714-29DE7F7502F6}"/>
              </a:ext>
            </a:extLst>
          </p:cNvPr>
          <p:cNvSpPr/>
          <p:nvPr/>
        </p:nvSpPr>
        <p:spPr>
          <a:xfrm rot="8976472">
            <a:off x="1699897" y="1319416"/>
            <a:ext cx="646969" cy="1363258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56996CB8-B380-492A-86E1-7E4EC8A988AB}"/>
              </a:ext>
            </a:extLst>
          </p:cNvPr>
          <p:cNvSpPr/>
          <p:nvPr/>
        </p:nvSpPr>
        <p:spPr>
          <a:xfrm rot="8976472">
            <a:off x="2272668" y="1025221"/>
            <a:ext cx="646969" cy="1363258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7971F4FF-0C98-4FE9-86A6-9DF404778CCB}"/>
              </a:ext>
            </a:extLst>
          </p:cNvPr>
          <p:cNvCxnSpPr>
            <a:cxnSpLocks/>
          </p:cNvCxnSpPr>
          <p:nvPr/>
        </p:nvCxnSpPr>
        <p:spPr>
          <a:xfrm flipH="1" flipV="1">
            <a:off x="2262695" y="1802999"/>
            <a:ext cx="207488" cy="33844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40B35382-B805-43EF-B1E6-673EC9E2013D}"/>
              </a:ext>
            </a:extLst>
          </p:cNvPr>
          <p:cNvSpPr txBox="1"/>
          <p:nvPr/>
        </p:nvSpPr>
        <p:spPr>
          <a:xfrm>
            <a:off x="7830591" y="346164"/>
            <a:ext cx="41799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Outra </a:t>
            </a:r>
            <a:r>
              <a:rPr lang="pt-BR" sz="2200" b="1" dirty="0"/>
              <a:t>componente</a:t>
            </a:r>
            <a:r>
              <a:rPr lang="pt-BR" sz="2200" dirty="0"/>
              <a:t> do campo geomagnético medida próximo a superfície é produzida por </a:t>
            </a:r>
            <a:r>
              <a:rPr lang="pt-BR" sz="2200" b="1" dirty="0"/>
              <a:t>fontes magnetizadas</a:t>
            </a:r>
            <a:r>
              <a:rPr lang="pt-BR" sz="2200" dirty="0"/>
              <a:t> na </a:t>
            </a:r>
            <a:r>
              <a:rPr lang="pt-BR" sz="2200" b="1" dirty="0"/>
              <a:t>crosta terrestre</a:t>
            </a:r>
          </a:p>
        </p:txBody>
      </p:sp>
    </p:spTree>
    <p:extLst>
      <p:ext uri="{BB962C8B-B14F-4D97-AF65-F5344CB8AC3E}">
        <p14:creationId xmlns:p14="http://schemas.microsoft.com/office/powerpoint/2010/main" val="188339817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e 27">
            <a:extLst>
              <a:ext uri="{FF2B5EF4-FFF2-40B4-BE49-F238E27FC236}">
                <a16:creationId xmlns:a16="http://schemas.microsoft.com/office/drawing/2014/main" id="{E9928A89-C446-4AA5-8CB0-65722CAF419D}"/>
              </a:ext>
            </a:extLst>
          </p:cNvPr>
          <p:cNvSpPr/>
          <p:nvPr/>
        </p:nvSpPr>
        <p:spPr>
          <a:xfrm rot="21172704">
            <a:off x="1643006" y="1317912"/>
            <a:ext cx="2435530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E028C9C4-FEB4-4FDA-874A-E04C88A7FC08}"/>
              </a:ext>
            </a:extLst>
          </p:cNvPr>
          <p:cNvSpPr/>
          <p:nvPr/>
        </p:nvSpPr>
        <p:spPr>
          <a:xfrm rot="20960011">
            <a:off x="4090988" y="1370618"/>
            <a:ext cx="2349887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AD08835-0401-4501-B606-E29F660E34F4}"/>
              </a:ext>
            </a:extLst>
          </p:cNvPr>
          <p:cNvSpPr/>
          <p:nvPr/>
        </p:nvSpPr>
        <p:spPr>
          <a:xfrm rot="20999129">
            <a:off x="906068" y="864914"/>
            <a:ext cx="3173180" cy="426759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800797F6-CD7E-465D-91BB-1050EE37D937}"/>
              </a:ext>
            </a:extLst>
          </p:cNvPr>
          <p:cNvSpPr/>
          <p:nvPr/>
        </p:nvSpPr>
        <p:spPr>
          <a:xfrm rot="20934477">
            <a:off x="4090643" y="910483"/>
            <a:ext cx="3177450" cy="42675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C27EA1D3-AA27-41B6-B16B-2CE3DFF11346}"/>
              </a:ext>
            </a:extLst>
          </p:cNvPr>
          <p:cNvSpPr/>
          <p:nvPr/>
        </p:nvSpPr>
        <p:spPr>
          <a:xfrm rot="20855052">
            <a:off x="4093820" y="522113"/>
            <a:ext cx="3899940" cy="49940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8DAD5842-D041-4D3B-8056-6D4D1EBB78E2}"/>
              </a:ext>
            </a:extLst>
          </p:cNvPr>
          <p:cNvSpPr/>
          <p:nvPr/>
        </p:nvSpPr>
        <p:spPr>
          <a:xfrm rot="21019908">
            <a:off x="86061" y="421347"/>
            <a:ext cx="3966266" cy="525128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103</a:t>
            </a:fld>
            <a:endParaRPr lang="pt-BR"/>
          </a:p>
        </p:txBody>
      </p:sp>
      <p:pic>
        <p:nvPicPr>
          <p:cNvPr id="17" name="Imagem 16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4E502884-C8FD-4186-AC57-80753B30B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02" y="1440434"/>
            <a:ext cx="3148826" cy="3252571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43AA6852-8FF9-4356-9A70-D61F55ACE7D5}"/>
              </a:ext>
            </a:extLst>
          </p:cNvPr>
          <p:cNvSpPr txBox="1"/>
          <p:nvPr/>
        </p:nvSpPr>
        <p:spPr>
          <a:xfrm>
            <a:off x="57567" y="0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</a:t>
            </a:r>
            <a:r>
              <a:rPr lang="pt-BR" sz="2400" b="1" dirty="0" err="1"/>
              <a:t>crustal</a:t>
            </a:r>
            <a:endParaRPr lang="pt-BR" sz="2400" b="1" dirty="0">
              <a:solidFill>
                <a:srgbClr val="0070C0"/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243C0D22-54C4-4AF8-AB34-CBB30A175368}"/>
              </a:ext>
            </a:extLst>
          </p:cNvPr>
          <p:cNvSpPr/>
          <p:nvPr/>
        </p:nvSpPr>
        <p:spPr>
          <a:xfrm>
            <a:off x="3709809" y="3051569"/>
            <a:ext cx="496195" cy="477951"/>
          </a:xfrm>
          <a:prstGeom prst="rect">
            <a:avLst/>
          </a:prstGeom>
          <a:solidFill>
            <a:schemeClr val="bg1">
              <a:alpha val="3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85F7F32E-EDB6-4A5A-A55C-90B588CDDD65}"/>
              </a:ext>
            </a:extLst>
          </p:cNvPr>
          <p:cNvCxnSpPr>
            <a:cxnSpLocks/>
          </p:cNvCxnSpPr>
          <p:nvPr/>
        </p:nvCxnSpPr>
        <p:spPr>
          <a:xfrm flipV="1">
            <a:off x="4039607" y="2727960"/>
            <a:ext cx="199679" cy="462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9BEDB032-6231-475A-879B-F13CA4B65771}"/>
              </a:ext>
            </a:extLst>
          </p:cNvPr>
          <p:cNvSpPr/>
          <p:nvPr/>
        </p:nvSpPr>
        <p:spPr>
          <a:xfrm>
            <a:off x="119328" y="1019583"/>
            <a:ext cx="4480560" cy="1879536"/>
          </a:xfrm>
          <a:prstGeom prst="rect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83F2A36D-6C49-458D-9EF9-E97104F120F3}"/>
              </a:ext>
            </a:extLst>
          </p:cNvPr>
          <p:cNvSpPr/>
          <p:nvPr/>
        </p:nvSpPr>
        <p:spPr>
          <a:xfrm>
            <a:off x="168756" y="1581279"/>
            <a:ext cx="4385244" cy="78188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A7D41D15-7995-428E-A638-E9468BDF6190}"/>
              </a:ext>
            </a:extLst>
          </p:cNvPr>
          <p:cNvSpPr/>
          <p:nvPr/>
        </p:nvSpPr>
        <p:spPr>
          <a:xfrm>
            <a:off x="1769878" y="1694121"/>
            <a:ext cx="1104598" cy="571880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0ADDCE82-6214-4496-B714-29DE7F7502F6}"/>
              </a:ext>
            </a:extLst>
          </p:cNvPr>
          <p:cNvSpPr/>
          <p:nvPr/>
        </p:nvSpPr>
        <p:spPr>
          <a:xfrm rot="8976472">
            <a:off x="1699897" y="1319416"/>
            <a:ext cx="646969" cy="1363258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56996CB8-B380-492A-86E1-7E4EC8A988AB}"/>
              </a:ext>
            </a:extLst>
          </p:cNvPr>
          <p:cNvSpPr/>
          <p:nvPr/>
        </p:nvSpPr>
        <p:spPr>
          <a:xfrm rot="8976472">
            <a:off x="2272668" y="1025221"/>
            <a:ext cx="646969" cy="1363258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7971F4FF-0C98-4FE9-86A6-9DF404778CCB}"/>
              </a:ext>
            </a:extLst>
          </p:cNvPr>
          <p:cNvCxnSpPr>
            <a:cxnSpLocks/>
          </p:cNvCxnSpPr>
          <p:nvPr/>
        </p:nvCxnSpPr>
        <p:spPr>
          <a:xfrm flipH="1" flipV="1">
            <a:off x="2262695" y="1802999"/>
            <a:ext cx="207488" cy="33844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40B35382-B805-43EF-B1E6-673EC9E2013D}"/>
              </a:ext>
            </a:extLst>
          </p:cNvPr>
          <p:cNvSpPr txBox="1"/>
          <p:nvPr/>
        </p:nvSpPr>
        <p:spPr>
          <a:xfrm>
            <a:off x="7830591" y="346164"/>
            <a:ext cx="41799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Outra </a:t>
            </a:r>
            <a:r>
              <a:rPr lang="pt-BR" sz="2200" b="1" dirty="0"/>
              <a:t>componente</a:t>
            </a:r>
            <a:r>
              <a:rPr lang="pt-BR" sz="2200" dirty="0"/>
              <a:t> do campo geomagnético medida próximo a superfície é produzida por </a:t>
            </a:r>
            <a:r>
              <a:rPr lang="pt-BR" sz="2200" b="1" dirty="0"/>
              <a:t>fontes magnetizadas</a:t>
            </a:r>
            <a:r>
              <a:rPr lang="pt-BR" sz="2200" dirty="0"/>
              <a:t> na </a:t>
            </a:r>
            <a:r>
              <a:rPr lang="pt-BR" sz="2200" b="1" dirty="0"/>
              <a:t>crosta terrestre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08C80C32-128F-48BF-84DF-FCBBA394AD81}"/>
              </a:ext>
            </a:extLst>
          </p:cNvPr>
          <p:cNvSpPr txBox="1"/>
          <p:nvPr/>
        </p:nvSpPr>
        <p:spPr>
          <a:xfrm>
            <a:off x="8178704" y="2609860"/>
            <a:ext cx="38725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O campo produzido por estas rochas é chamado de </a:t>
            </a:r>
            <a:r>
              <a:rPr lang="pt-BR" sz="2200" b="1" dirty="0">
                <a:solidFill>
                  <a:schemeClr val="accent1">
                    <a:lumMod val="75000"/>
                  </a:schemeClr>
                </a:solidFill>
              </a:rPr>
              <a:t>campo </a:t>
            </a:r>
            <a:r>
              <a:rPr lang="pt-BR" sz="2200" b="1" dirty="0" err="1">
                <a:solidFill>
                  <a:schemeClr val="accent1">
                    <a:lumMod val="75000"/>
                  </a:schemeClr>
                </a:solidFill>
              </a:rPr>
              <a:t>crustal</a:t>
            </a:r>
            <a:r>
              <a:rPr lang="pt-BR" sz="2200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164523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e 27">
            <a:extLst>
              <a:ext uri="{FF2B5EF4-FFF2-40B4-BE49-F238E27FC236}">
                <a16:creationId xmlns:a16="http://schemas.microsoft.com/office/drawing/2014/main" id="{E9928A89-C446-4AA5-8CB0-65722CAF419D}"/>
              </a:ext>
            </a:extLst>
          </p:cNvPr>
          <p:cNvSpPr/>
          <p:nvPr/>
        </p:nvSpPr>
        <p:spPr>
          <a:xfrm rot="21172704">
            <a:off x="1643006" y="1317912"/>
            <a:ext cx="2435530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E028C9C4-FEB4-4FDA-874A-E04C88A7FC08}"/>
              </a:ext>
            </a:extLst>
          </p:cNvPr>
          <p:cNvSpPr/>
          <p:nvPr/>
        </p:nvSpPr>
        <p:spPr>
          <a:xfrm rot="20960011">
            <a:off x="4090988" y="1370618"/>
            <a:ext cx="2349887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AD08835-0401-4501-B606-E29F660E34F4}"/>
              </a:ext>
            </a:extLst>
          </p:cNvPr>
          <p:cNvSpPr/>
          <p:nvPr/>
        </p:nvSpPr>
        <p:spPr>
          <a:xfrm rot="20999129">
            <a:off x="906068" y="864914"/>
            <a:ext cx="3173180" cy="426759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800797F6-CD7E-465D-91BB-1050EE37D937}"/>
              </a:ext>
            </a:extLst>
          </p:cNvPr>
          <p:cNvSpPr/>
          <p:nvPr/>
        </p:nvSpPr>
        <p:spPr>
          <a:xfrm rot="20934477">
            <a:off x="4090643" y="910483"/>
            <a:ext cx="3177450" cy="42675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C27EA1D3-AA27-41B6-B16B-2CE3DFF11346}"/>
              </a:ext>
            </a:extLst>
          </p:cNvPr>
          <p:cNvSpPr/>
          <p:nvPr/>
        </p:nvSpPr>
        <p:spPr>
          <a:xfrm rot="20855052">
            <a:off x="4093820" y="522113"/>
            <a:ext cx="3899940" cy="49940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8DAD5842-D041-4D3B-8056-6D4D1EBB78E2}"/>
              </a:ext>
            </a:extLst>
          </p:cNvPr>
          <p:cNvSpPr/>
          <p:nvPr/>
        </p:nvSpPr>
        <p:spPr>
          <a:xfrm rot="21019908">
            <a:off x="86061" y="421347"/>
            <a:ext cx="3966266" cy="525128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104</a:t>
            </a:fld>
            <a:endParaRPr lang="pt-BR"/>
          </a:p>
        </p:txBody>
      </p:sp>
      <p:pic>
        <p:nvPicPr>
          <p:cNvPr id="17" name="Imagem 16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4E502884-C8FD-4186-AC57-80753B30B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02" y="1440434"/>
            <a:ext cx="3148826" cy="3252571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43AA6852-8FF9-4356-9A70-D61F55ACE7D5}"/>
              </a:ext>
            </a:extLst>
          </p:cNvPr>
          <p:cNvSpPr txBox="1"/>
          <p:nvPr/>
        </p:nvSpPr>
        <p:spPr>
          <a:xfrm>
            <a:off x="57567" y="0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</a:t>
            </a:r>
            <a:r>
              <a:rPr lang="pt-BR" sz="2400" b="1" dirty="0" err="1"/>
              <a:t>crustal</a:t>
            </a:r>
            <a:endParaRPr lang="pt-BR" sz="2400" b="1" dirty="0">
              <a:solidFill>
                <a:srgbClr val="0070C0"/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243C0D22-54C4-4AF8-AB34-CBB30A175368}"/>
              </a:ext>
            </a:extLst>
          </p:cNvPr>
          <p:cNvSpPr/>
          <p:nvPr/>
        </p:nvSpPr>
        <p:spPr>
          <a:xfrm>
            <a:off x="3709809" y="3051569"/>
            <a:ext cx="496195" cy="477951"/>
          </a:xfrm>
          <a:prstGeom prst="rect">
            <a:avLst/>
          </a:prstGeom>
          <a:solidFill>
            <a:schemeClr val="bg1">
              <a:alpha val="3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85F7F32E-EDB6-4A5A-A55C-90B588CDDD65}"/>
              </a:ext>
            </a:extLst>
          </p:cNvPr>
          <p:cNvCxnSpPr>
            <a:cxnSpLocks/>
          </p:cNvCxnSpPr>
          <p:nvPr/>
        </p:nvCxnSpPr>
        <p:spPr>
          <a:xfrm flipV="1">
            <a:off x="4039607" y="2727960"/>
            <a:ext cx="199679" cy="462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9BEDB032-6231-475A-879B-F13CA4B65771}"/>
              </a:ext>
            </a:extLst>
          </p:cNvPr>
          <p:cNvSpPr/>
          <p:nvPr/>
        </p:nvSpPr>
        <p:spPr>
          <a:xfrm>
            <a:off x="119328" y="1019583"/>
            <a:ext cx="4480560" cy="1879536"/>
          </a:xfrm>
          <a:prstGeom prst="rect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83F2A36D-6C49-458D-9EF9-E97104F120F3}"/>
              </a:ext>
            </a:extLst>
          </p:cNvPr>
          <p:cNvSpPr/>
          <p:nvPr/>
        </p:nvSpPr>
        <p:spPr>
          <a:xfrm>
            <a:off x="168756" y="1581279"/>
            <a:ext cx="4385244" cy="78188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A7D41D15-7995-428E-A638-E9468BDF6190}"/>
              </a:ext>
            </a:extLst>
          </p:cNvPr>
          <p:cNvSpPr/>
          <p:nvPr/>
        </p:nvSpPr>
        <p:spPr>
          <a:xfrm>
            <a:off x="1769878" y="1694121"/>
            <a:ext cx="1104598" cy="571880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0ADDCE82-6214-4496-B714-29DE7F7502F6}"/>
              </a:ext>
            </a:extLst>
          </p:cNvPr>
          <p:cNvSpPr/>
          <p:nvPr/>
        </p:nvSpPr>
        <p:spPr>
          <a:xfrm rot="8976472">
            <a:off x="1699897" y="1319416"/>
            <a:ext cx="646969" cy="1363258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56996CB8-B380-492A-86E1-7E4EC8A988AB}"/>
              </a:ext>
            </a:extLst>
          </p:cNvPr>
          <p:cNvSpPr/>
          <p:nvPr/>
        </p:nvSpPr>
        <p:spPr>
          <a:xfrm rot="8976472">
            <a:off x="2272668" y="1025221"/>
            <a:ext cx="646969" cy="1363258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7971F4FF-0C98-4FE9-86A6-9DF404778CCB}"/>
              </a:ext>
            </a:extLst>
          </p:cNvPr>
          <p:cNvCxnSpPr>
            <a:cxnSpLocks/>
          </p:cNvCxnSpPr>
          <p:nvPr/>
        </p:nvCxnSpPr>
        <p:spPr>
          <a:xfrm flipH="1" flipV="1">
            <a:off x="2262695" y="1802999"/>
            <a:ext cx="207488" cy="33844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40B35382-B805-43EF-B1E6-673EC9E2013D}"/>
              </a:ext>
            </a:extLst>
          </p:cNvPr>
          <p:cNvSpPr txBox="1"/>
          <p:nvPr/>
        </p:nvSpPr>
        <p:spPr>
          <a:xfrm>
            <a:off x="7830591" y="346164"/>
            <a:ext cx="41799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Outra </a:t>
            </a:r>
            <a:r>
              <a:rPr lang="pt-BR" sz="2200" b="1" dirty="0"/>
              <a:t>componente</a:t>
            </a:r>
            <a:r>
              <a:rPr lang="pt-BR" sz="2200" dirty="0"/>
              <a:t> do campo geomagnético medida próximo a superfície é produzida por </a:t>
            </a:r>
            <a:r>
              <a:rPr lang="pt-BR" sz="2200" b="1" dirty="0"/>
              <a:t>fontes magnetizadas</a:t>
            </a:r>
            <a:r>
              <a:rPr lang="pt-BR" sz="2200" dirty="0"/>
              <a:t> na </a:t>
            </a:r>
            <a:r>
              <a:rPr lang="pt-BR" sz="2200" b="1" dirty="0"/>
              <a:t>crosta terrestre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08C80C32-128F-48BF-84DF-FCBBA394AD81}"/>
              </a:ext>
            </a:extLst>
          </p:cNvPr>
          <p:cNvSpPr txBox="1"/>
          <p:nvPr/>
        </p:nvSpPr>
        <p:spPr>
          <a:xfrm>
            <a:off x="8178704" y="2609860"/>
            <a:ext cx="38725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O campo produzido por estas rochas é chamado de </a:t>
            </a:r>
            <a:r>
              <a:rPr lang="pt-BR" sz="2200" b="1" dirty="0">
                <a:solidFill>
                  <a:schemeClr val="accent1">
                    <a:lumMod val="75000"/>
                  </a:schemeClr>
                </a:solidFill>
              </a:rPr>
              <a:t>campo </a:t>
            </a:r>
            <a:r>
              <a:rPr lang="pt-BR" sz="2200" b="1" dirty="0" err="1">
                <a:solidFill>
                  <a:schemeClr val="accent1">
                    <a:lumMod val="75000"/>
                  </a:schemeClr>
                </a:solidFill>
              </a:rPr>
              <a:t>crustal</a:t>
            </a:r>
            <a:r>
              <a:rPr lang="pt-BR" sz="2200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B8966F6-8CD4-4430-A928-6FA49547B866}"/>
              </a:ext>
            </a:extLst>
          </p:cNvPr>
          <p:cNvSpPr txBox="1"/>
          <p:nvPr/>
        </p:nvSpPr>
        <p:spPr>
          <a:xfrm>
            <a:off x="7990873" y="4139007"/>
            <a:ext cx="41799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De forma geral, em Geofísica estamos interessados somente no </a:t>
            </a:r>
            <a:r>
              <a:rPr lang="pt-BR" sz="2200" b="1" dirty="0"/>
              <a:t>campo </a:t>
            </a:r>
            <a:r>
              <a:rPr lang="pt-BR" sz="2200" b="1" dirty="0" err="1"/>
              <a:t>crustal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34232109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e 27">
            <a:extLst>
              <a:ext uri="{FF2B5EF4-FFF2-40B4-BE49-F238E27FC236}">
                <a16:creationId xmlns:a16="http://schemas.microsoft.com/office/drawing/2014/main" id="{E9928A89-C446-4AA5-8CB0-65722CAF419D}"/>
              </a:ext>
            </a:extLst>
          </p:cNvPr>
          <p:cNvSpPr/>
          <p:nvPr/>
        </p:nvSpPr>
        <p:spPr>
          <a:xfrm rot="21172704">
            <a:off x="1643006" y="1317912"/>
            <a:ext cx="2435530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E028C9C4-FEB4-4FDA-874A-E04C88A7FC08}"/>
              </a:ext>
            </a:extLst>
          </p:cNvPr>
          <p:cNvSpPr/>
          <p:nvPr/>
        </p:nvSpPr>
        <p:spPr>
          <a:xfrm rot="20960011">
            <a:off x="4090988" y="1370618"/>
            <a:ext cx="2349887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AD08835-0401-4501-B606-E29F660E34F4}"/>
              </a:ext>
            </a:extLst>
          </p:cNvPr>
          <p:cNvSpPr/>
          <p:nvPr/>
        </p:nvSpPr>
        <p:spPr>
          <a:xfrm rot="20999129">
            <a:off x="906068" y="864914"/>
            <a:ext cx="3173180" cy="426759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800797F6-CD7E-465D-91BB-1050EE37D937}"/>
              </a:ext>
            </a:extLst>
          </p:cNvPr>
          <p:cNvSpPr/>
          <p:nvPr/>
        </p:nvSpPr>
        <p:spPr>
          <a:xfrm rot="20934477">
            <a:off x="4090643" y="910483"/>
            <a:ext cx="3177450" cy="42675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C27EA1D3-AA27-41B6-B16B-2CE3DFF11346}"/>
              </a:ext>
            </a:extLst>
          </p:cNvPr>
          <p:cNvSpPr/>
          <p:nvPr/>
        </p:nvSpPr>
        <p:spPr>
          <a:xfrm rot="20855052">
            <a:off x="4093820" y="522113"/>
            <a:ext cx="3899940" cy="49940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8DAD5842-D041-4D3B-8056-6D4D1EBB78E2}"/>
              </a:ext>
            </a:extLst>
          </p:cNvPr>
          <p:cNvSpPr/>
          <p:nvPr/>
        </p:nvSpPr>
        <p:spPr>
          <a:xfrm rot="21019908">
            <a:off x="86061" y="421347"/>
            <a:ext cx="3966266" cy="525128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105</a:t>
            </a:fld>
            <a:endParaRPr lang="pt-BR"/>
          </a:p>
        </p:txBody>
      </p:sp>
      <p:pic>
        <p:nvPicPr>
          <p:cNvPr id="17" name="Imagem 16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4E502884-C8FD-4186-AC57-80753B30B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02" y="1440434"/>
            <a:ext cx="3148826" cy="3252571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43AA6852-8FF9-4356-9A70-D61F55ACE7D5}"/>
              </a:ext>
            </a:extLst>
          </p:cNvPr>
          <p:cNvSpPr txBox="1"/>
          <p:nvPr/>
        </p:nvSpPr>
        <p:spPr>
          <a:xfrm>
            <a:off x="57567" y="0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</a:t>
            </a:r>
            <a:r>
              <a:rPr lang="pt-BR" sz="2400" b="1" dirty="0" err="1"/>
              <a:t>crustal</a:t>
            </a:r>
            <a:endParaRPr lang="pt-BR" sz="2400" b="1" dirty="0">
              <a:solidFill>
                <a:srgbClr val="0070C0"/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243C0D22-54C4-4AF8-AB34-CBB30A175368}"/>
              </a:ext>
            </a:extLst>
          </p:cNvPr>
          <p:cNvSpPr/>
          <p:nvPr/>
        </p:nvSpPr>
        <p:spPr>
          <a:xfrm>
            <a:off x="3709809" y="3051569"/>
            <a:ext cx="496195" cy="477951"/>
          </a:xfrm>
          <a:prstGeom prst="rect">
            <a:avLst/>
          </a:prstGeom>
          <a:solidFill>
            <a:schemeClr val="bg1">
              <a:alpha val="3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85F7F32E-EDB6-4A5A-A55C-90B588CDDD65}"/>
              </a:ext>
            </a:extLst>
          </p:cNvPr>
          <p:cNvCxnSpPr>
            <a:cxnSpLocks/>
          </p:cNvCxnSpPr>
          <p:nvPr/>
        </p:nvCxnSpPr>
        <p:spPr>
          <a:xfrm flipV="1">
            <a:off x="4039607" y="2727960"/>
            <a:ext cx="199679" cy="462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9BEDB032-6231-475A-879B-F13CA4B65771}"/>
              </a:ext>
            </a:extLst>
          </p:cNvPr>
          <p:cNvSpPr/>
          <p:nvPr/>
        </p:nvSpPr>
        <p:spPr>
          <a:xfrm>
            <a:off x="119328" y="1019583"/>
            <a:ext cx="4480560" cy="1879536"/>
          </a:xfrm>
          <a:prstGeom prst="rect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83F2A36D-6C49-458D-9EF9-E97104F120F3}"/>
              </a:ext>
            </a:extLst>
          </p:cNvPr>
          <p:cNvSpPr/>
          <p:nvPr/>
        </p:nvSpPr>
        <p:spPr>
          <a:xfrm>
            <a:off x="168756" y="1581279"/>
            <a:ext cx="4385244" cy="78188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A7D41D15-7995-428E-A638-E9468BDF6190}"/>
              </a:ext>
            </a:extLst>
          </p:cNvPr>
          <p:cNvSpPr/>
          <p:nvPr/>
        </p:nvSpPr>
        <p:spPr>
          <a:xfrm>
            <a:off x="1769878" y="1694121"/>
            <a:ext cx="1104598" cy="571880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0ADDCE82-6214-4496-B714-29DE7F7502F6}"/>
              </a:ext>
            </a:extLst>
          </p:cNvPr>
          <p:cNvSpPr/>
          <p:nvPr/>
        </p:nvSpPr>
        <p:spPr>
          <a:xfrm rot="8976472">
            <a:off x="1699897" y="1319416"/>
            <a:ext cx="646969" cy="1363258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56996CB8-B380-492A-86E1-7E4EC8A988AB}"/>
              </a:ext>
            </a:extLst>
          </p:cNvPr>
          <p:cNvSpPr/>
          <p:nvPr/>
        </p:nvSpPr>
        <p:spPr>
          <a:xfrm rot="8976472">
            <a:off x="2272668" y="1025221"/>
            <a:ext cx="646969" cy="1363258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7971F4FF-0C98-4FE9-86A6-9DF404778CCB}"/>
              </a:ext>
            </a:extLst>
          </p:cNvPr>
          <p:cNvCxnSpPr>
            <a:cxnSpLocks/>
          </p:cNvCxnSpPr>
          <p:nvPr/>
        </p:nvCxnSpPr>
        <p:spPr>
          <a:xfrm flipH="1" flipV="1">
            <a:off x="2262695" y="1802999"/>
            <a:ext cx="207488" cy="33844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40B35382-B805-43EF-B1E6-673EC9E2013D}"/>
              </a:ext>
            </a:extLst>
          </p:cNvPr>
          <p:cNvSpPr txBox="1"/>
          <p:nvPr/>
        </p:nvSpPr>
        <p:spPr>
          <a:xfrm>
            <a:off x="7830591" y="346164"/>
            <a:ext cx="41799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Outra </a:t>
            </a:r>
            <a:r>
              <a:rPr lang="pt-BR" sz="2200" b="1" dirty="0"/>
              <a:t>componente</a:t>
            </a:r>
            <a:r>
              <a:rPr lang="pt-BR" sz="2200" dirty="0"/>
              <a:t> do campo geomagnético medida próximo a superfície é produzida por </a:t>
            </a:r>
            <a:r>
              <a:rPr lang="pt-BR" sz="2200" b="1" dirty="0"/>
              <a:t>fontes magnetizadas</a:t>
            </a:r>
            <a:r>
              <a:rPr lang="pt-BR" sz="2200" dirty="0"/>
              <a:t> na </a:t>
            </a:r>
            <a:r>
              <a:rPr lang="pt-BR" sz="2200" b="1" dirty="0"/>
              <a:t>crosta terrestre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D705FF65-4EA1-44C6-83B1-72318D99516D}"/>
              </a:ext>
            </a:extLst>
          </p:cNvPr>
          <p:cNvSpPr txBox="1"/>
          <p:nvPr/>
        </p:nvSpPr>
        <p:spPr>
          <a:xfrm>
            <a:off x="1894917" y="5750004"/>
            <a:ext cx="56397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Outras componentes do </a:t>
            </a:r>
            <a:r>
              <a:rPr lang="pt-BR" sz="2200" b="1" dirty="0"/>
              <a:t>campo geomagnético</a:t>
            </a:r>
            <a:r>
              <a:rPr lang="pt-BR" sz="2200" dirty="0"/>
              <a:t> são </a:t>
            </a:r>
            <a:r>
              <a:rPr lang="pt-BR" sz="2200" b="1" dirty="0"/>
              <a:t>atenuadas</a:t>
            </a:r>
            <a:r>
              <a:rPr lang="pt-BR" sz="2200" dirty="0"/>
              <a:t> ou </a:t>
            </a:r>
            <a:r>
              <a:rPr lang="pt-BR" sz="2200" b="1" dirty="0"/>
              <a:t>removidas</a:t>
            </a:r>
            <a:r>
              <a:rPr lang="pt-BR" sz="2200" dirty="0"/>
              <a:t> dos dados medidos próximos a superfície terrestre.</a:t>
            </a:r>
            <a:endParaRPr lang="pt-BR" sz="2200" b="1" dirty="0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08C80C32-128F-48BF-84DF-FCBBA394AD81}"/>
              </a:ext>
            </a:extLst>
          </p:cNvPr>
          <p:cNvSpPr txBox="1"/>
          <p:nvPr/>
        </p:nvSpPr>
        <p:spPr>
          <a:xfrm>
            <a:off x="8178704" y="2609860"/>
            <a:ext cx="38725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O campo produzido por estas rochas é chamado de </a:t>
            </a:r>
            <a:r>
              <a:rPr lang="pt-BR" sz="2200" b="1" dirty="0">
                <a:solidFill>
                  <a:schemeClr val="accent1">
                    <a:lumMod val="75000"/>
                  </a:schemeClr>
                </a:solidFill>
              </a:rPr>
              <a:t>campo </a:t>
            </a:r>
            <a:r>
              <a:rPr lang="pt-BR" sz="2200" b="1" dirty="0" err="1">
                <a:solidFill>
                  <a:schemeClr val="accent1">
                    <a:lumMod val="75000"/>
                  </a:schemeClr>
                </a:solidFill>
              </a:rPr>
              <a:t>crustal</a:t>
            </a:r>
            <a:r>
              <a:rPr lang="pt-BR" sz="2200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B8966F6-8CD4-4430-A928-6FA49547B866}"/>
              </a:ext>
            </a:extLst>
          </p:cNvPr>
          <p:cNvSpPr txBox="1"/>
          <p:nvPr/>
        </p:nvSpPr>
        <p:spPr>
          <a:xfrm>
            <a:off x="7990873" y="4139007"/>
            <a:ext cx="41799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De forma geral, em Geofísica estamos interessados somente no </a:t>
            </a:r>
            <a:r>
              <a:rPr lang="pt-BR" sz="2200" b="1" dirty="0"/>
              <a:t>campo </a:t>
            </a:r>
            <a:r>
              <a:rPr lang="pt-BR" sz="2200" b="1" dirty="0" err="1"/>
              <a:t>crustal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200230127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F4B41679-BDA0-40C1-8D45-0C9AB46BEE9D}"/>
              </a:ext>
            </a:extLst>
          </p:cNvPr>
          <p:cNvSpPr/>
          <p:nvPr/>
        </p:nvSpPr>
        <p:spPr>
          <a:xfrm>
            <a:off x="546490" y="2166425"/>
            <a:ext cx="6135663" cy="12625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E10228D-CE0A-43A8-BC72-3C6391D8EBD1}"/>
              </a:ext>
            </a:extLst>
          </p:cNvPr>
          <p:cNvSpPr txBox="1"/>
          <p:nvPr/>
        </p:nvSpPr>
        <p:spPr>
          <a:xfrm>
            <a:off x="1064826" y="43157"/>
            <a:ext cx="5257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Rochas magnetizadas em subsuperfície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7EC11AAE-F16F-4FEE-9ADA-40DD5FBF5490}"/>
              </a:ext>
            </a:extLst>
          </p:cNvPr>
          <p:cNvCxnSpPr>
            <a:cxnSpLocks/>
          </p:cNvCxnSpPr>
          <p:nvPr/>
        </p:nvCxnSpPr>
        <p:spPr>
          <a:xfrm flipH="1">
            <a:off x="546490" y="1986785"/>
            <a:ext cx="821019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D873076-7581-4010-AF45-DD247FFF7E03}"/>
              </a:ext>
            </a:extLst>
          </p:cNvPr>
          <p:cNvSpPr txBox="1"/>
          <p:nvPr/>
        </p:nvSpPr>
        <p:spPr>
          <a:xfrm>
            <a:off x="535063" y="1442963"/>
            <a:ext cx="105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Norte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CAA9FA96-DB29-4495-A503-23B68BBAF07F}"/>
              </a:ext>
            </a:extLst>
          </p:cNvPr>
          <p:cNvCxnSpPr>
            <a:cxnSpLocks/>
          </p:cNvCxnSpPr>
          <p:nvPr/>
        </p:nvCxnSpPr>
        <p:spPr>
          <a:xfrm flipH="1" flipV="1">
            <a:off x="8003229" y="1306391"/>
            <a:ext cx="1" cy="36879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B59A5301-A51C-4BFE-ABEB-270FB22683EB}"/>
              </a:ext>
            </a:extLst>
          </p:cNvPr>
          <p:cNvCxnSpPr>
            <a:cxnSpLocks/>
          </p:cNvCxnSpPr>
          <p:nvPr/>
        </p:nvCxnSpPr>
        <p:spPr>
          <a:xfrm>
            <a:off x="8003229" y="4979775"/>
            <a:ext cx="36828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B1C17ED-8375-4F76-9C9F-B2963BA37EAA}"/>
              </a:ext>
            </a:extLst>
          </p:cNvPr>
          <p:cNvSpPr txBox="1"/>
          <p:nvPr/>
        </p:nvSpPr>
        <p:spPr>
          <a:xfrm>
            <a:off x="8996809" y="5007139"/>
            <a:ext cx="1695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Posição (m)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C9D4DA6-31B7-42C7-8B8A-156BB97C98DE}"/>
              </a:ext>
            </a:extLst>
          </p:cNvPr>
          <p:cNvSpPr txBox="1"/>
          <p:nvPr/>
        </p:nvSpPr>
        <p:spPr>
          <a:xfrm>
            <a:off x="6946980" y="757996"/>
            <a:ext cx="218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Amplitude (</a:t>
            </a:r>
            <a:r>
              <a:rPr lang="pt-BR" sz="2400" dirty="0" err="1"/>
              <a:t>nT</a:t>
            </a:r>
            <a:r>
              <a:rPr lang="pt-BR" sz="2400" dirty="0"/>
              <a:t>)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78E11C9-65D0-4D98-811C-9050A7BA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106</a:t>
            </a:fld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0930EA0-3499-480A-8D1F-3D45C8FF8CC9}"/>
              </a:ext>
            </a:extLst>
          </p:cNvPr>
          <p:cNvSpPr txBox="1"/>
          <p:nvPr/>
        </p:nvSpPr>
        <p:spPr>
          <a:xfrm>
            <a:off x="4584327" y="3655009"/>
            <a:ext cx="2933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Medimos o campo sobre a superfície ou acima dela </a:t>
            </a:r>
          </a:p>
        </p:txBody>
      </p:sp>
    </p:spTree>
    <p:extLst>
      <p:ext uri="{BB962C8B-B14F-4D97-AF65-F5344CB8AC3E}">
        <p14:creationId xmlns:p14="http://schemas.microsoft.com/office/powerpoint/2010/main" val="35105686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F4B41679-BDA0-40C1-8D45-0C9AB46BEE9D}"/>
              </a:ext>
            </a:extLst>
          </p:cNvPr>
          <p:cNvSpPr/>
          <p:nvPr/>
        </p:nvSpPr>
        <p:spPr>
          <a:xfrm>
            <a:off x="546490" y="2166425"/>
            <a:ext cx="6135663" cy="12625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E10228D-CE0A-43A8-BC72-3C6391D8EBD1}"/>
              </a:ext>
            </a:extLst>
          </p:cNvPr>
          <p:cNvSpPr txBox="1"/>
          <p:nvPr/>
        </p:nvSpPr>
        <p:spPr>
          <a:xfrm>
            <a:off x="1064826" y="43157"/>
            <a:ext cx="5257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Rochas magnetizadas em subsuperfície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7EC11AAE-F16F-4FEE-9ADA-40DD5FBF5490}"/>
              </a:ext>
            </a:extLst>
          </p:cNvPr>
          <p:cNvCxnSpPr>
            <a:cxnSpLocks/>
          </p:cNvCxnSpPr>
          <p:nvPr/>
        </p:nvCxnSpPr>
        <p:spPr>
          <a:xfrm flipH="1">
            <a:off x="546490" y="1986785"/>
            <a:ext cx="821019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D873076-7581-4010-AF45-DD247FFF7E03}"/>
              </a:ext>
            </a:extLst>
          </p:cNvPr>
          <p:cNvSpPr txBox="1"/>
          <p:nvPr/>
        </p:nvSpPr>
        <p:spPr>
          <a:xfrm>
            <a:off x="535063" y="1442963"/>
            <a:ext cx="105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Norte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CAA9FA96-DB29-4495-A503-23B68BBAF07F}"/>
              </a:ext>
            </a:extLst>
          </p:cNvPr>
          <p:cNvCxnSpPr>
            <a:cxnSpLocks/>
          </p:cNvCxnSpPr>
          <p:nvPr/>
        </p:nvCxnSpPr>
        <p:spPr>
          <a:xfrm flipH="1" flipV="1">
            <a:off x="8003229" y="1306391"/>
            <a:ext cx="1" cy="36879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B59A5301-A51C-4BFE-ABEB-270FB22683EB}"/>
              </a:ext>
            </a:extLst>
          </p:cNvPr>
          <p:cNvCxnSpPr>
            <a:cxnSpLocks/>
          </p:cNvCxnSpPr>
          <p:nvPr/>
        </p:nvCxnSpPr>
        <p:spPr>
          <a:xfrm>
            <a:off x="8003229" y="4979775"/>
            <a:ext cx="36828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B1C17ED-8375-4F76-9C9F-B2963BA37EAA}"/>
              </a:ext>
            </a:extLst>
          </p:cNvPr>
          <p:cNvSpPr txBox="1"/>
          <p:nvPr/>
        </p:nvSpPr>
        <p:spPr>
          <a:xfrm>
            <a:off x="8996809" y="5007139"/>
            <a:ext cx="1695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Posição (m)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C9D4DA6-31B7-42C7-8B8A-156BB97C98DE}"/>
              </a:ext>
            </a:extLst>
          </p:cNvPr>
          <p:cNvSpPr txBox="1"/>
          <p:nvPr/>
        </p:nvSpPr>
        <p:spPr>
          <a:xfrm>
            <a:off x="6946980" y="757996"/>
            <a:ext cx="218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Amplitude (</a:t>
            </a:r>
            <a:r>
              <a:rPr lang="pt-BR" sz="2400" dirty="0" err="1"/>
              <a:t>nT</a:t>
            </a:r>
            <a:r>
              <a:rPr lang="pt-BR" sz="2400" dirty="0"/>
              <a:t>)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076D8DB-6F4B-4338-8784-8F5B8F366C6D}"/>
              </a:ext>
            </a:extLst>
          </p:cNvPr>
          <p:cNvSpPr txBox="1"/>
          <p:nvPr/>
        </p:nvSpPr>
        <p:spPr>
          <a:xfrm>
            <a:off x="9363662" y="732760"/>
            <a:ext cx="2393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0070C0"/>
                </a:solidFill>
              </a:rPr>
              <a:t>Campo principal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78E11C9-65D0-4D98-811C-9050A7BA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107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2CA5F259-3C01-453A-A098-4560767D8CF3}"/>
                  </a:ext>
                </a:extLst>
              </p:cNvPr>
              <p:cNvSpPr txBox="1"/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2CA5F259-3C01-453A-A098-4560767D8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blipFill>
                <a:blip r:embed="rId3"/>
                <a:stretch>
                  <a:fillRect l="-5000" b="-1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Elipse 37">
            <a:extLst>
              <a:ext uri="{FF2B5EF4-FFF2-40B4-BE49-F238E27FC236}">
                <a16:creationId xmlns:a16="http://schemas.microsoft.com/office/drawing/2014/main" id="{5676BCAF-DD62-4498-A38A-795B2DAA524B}"/>
              </a:ext>
            </a:extLst>
          </p:cNvPr>
          <p:cNvSpPr/>
          <p:nvPr/>
        </p:nvSpPr>
        <p:spPr>
          <a:xfrm>
            <a:off x="2133801" y="2094510"/>
            <a:ext cx="174219" cy="13641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5F42FFE4-F43F-46C7-8C03-E8C883A4D070}"/>
              </a:ext>
            </a:extLst>
          </p:cNvPr>
          <p:cNvSpPr/>
          <p:nvPr/>
        </p:nvSpPr>
        <p:spPr>
          <a:xfrm>
            <a:off x="8303780" y="2347176"/>
            <a:ext cx="174219" cy="13641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37FBA110-A82E-4083-9468-5CD6DBC0515F}"/>
              </a:ext>
            </a:extLst>
          </p:cNvPr>
          <p:cNvCxnSpPr>
            <a:cxnSpLocks/>
          </p:cNvCxnSpPr>
          <p:nvPr/>
        </p:nvCxnSpPr>
        <p:spPr>
          <a:xfrm flipH="1" flipV="1">
            <a:off x="1631575" y="858174"/>
            <a:ext cx="614470" cy="133785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46">
            <a:extLst>
              <a:ext uri="{FF2B5EF4-FFF2-40B4-BE49-F238E27FC236}">
                <a16:creationId xmlns:a16="http://schemas.microsoft.com/office/drawing/2014/main" id="{E8F1F49F-3889-4157-B201-AC0EC62EC855}"/>
              </a:ext>
            </a:extLst>
          </p:cNvPr>
          <p:cNvCxnSpPr>
            <a:cxnSpLocks/>
          </p:cNvCxnSpPr>
          <p:nvPr/>
        </p:nvCxnSpPr>
        <p:spPr>
          <a:xfrm flipH="1" flipV="1">
            <a:off x="5945191" y="1162610"/>
            <a:ext cx="211544" cy="49521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0930EA0-3499-480A-8D1F-3D45C8FF8CC9}"/>
              </a:ext>
            </a:extLst>
          </p:cNvPr>
          <p:cNvSpPr txBox="1"/>
          <p:nvPr/>
        </p:nvSpPr>
        <p:spPr>
          <a:xfrm>
            <a:off x="4584327" y="3655009"/>
            <a:ext cx="2933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Medimos o campo sobre a superfície ou acima dela </a:t>
            </a:r>
          </a:p>
        </p:txBody>
      </p:sp>
    </p:spTree>
    <p:extLst>
      <p:ext uri="{BB962C8B-B14F-4D97-AF65-F5344CB8AC3E}">
        <p14:creationId xmlns:p14="http://schemas.microsoft.com/office/powerpoint/2010/main" val="138196361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F4B41679-BDA0-40C1-8D45-0C9AB46BEE9D}"/>
              </a:ext>
            </a:extLst>
          </p:cNvPr>
          <p:cNvSpPr/>
          <p:nvPr/>
        </p:nvSpPr>
        <p:spPr>
          <a:xfrm>
            <a:off x="546490" y="2166425"/>
            <a:ext cx="6135663" cy="12625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E10228D-CE0A-43A8-BC72-3C6391D8EBD1}"/>
              </a:ext>
            </a:extLst>
          </p:cNvPr>
          <p:cNvSpPr txBox="1"/>
          <p:nvPr/>
        </p:nvSpPr>
        <p:spPr>
          <a:xfrm>
            <a:off x="1064826" y="43157"/>
            <a:ext cx="5257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Rochas magnetizadas em subsuperfície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7EC11AAE-F16F-4FEE-9ADA-40DD5FBF5490}"/>
              </a:ext>
            </a:extLst>
          </p:cNvPr>
          <p:cNvCxnSpPr>
            <a:cxnSpLocks/>
          </p:cNvCxnSpPr>
          <p:nvPr/>
        </p:nvCxnSpPr>
        <p:spPr>
          <a:xfrm flipH="1">
            <a:off x="546490" y="1986785"/>
            <a:ext cx="821019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D873076-7581-4010-AF45-DD247FFF7E03}"/>
              </a:ext>
            </a:extLst>
          </p:cNvPr>
          <p:cNvSpPr txBox="1"/>
          <p:nvPr/>
        </p:nvSpPr>
        <p:spPr>
          <a:xfrm>
            <a:off x="535063" y="1442963"/>
            <a:ext cx="105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Norte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0E7FEF80-90E5-40D6-AE84-487B8F6941B7}"/>
              </a:ext>
            </a:extLst>
          </p:cNvPr>
          <p:cNvCxnSpPr>
            <a:cxnSpLocks/>
          </p:cNvCxnSpPr>
          <p:nvPr/>
        </p:nvCxnSpPr>
        <p:spPr>
          <a:xfrm flipH="1" flipV="1">
            <a:off x="1631575" y="858174"/>
            <a:ext cx="614470" cy="133785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CAA9FA96-DB29-4495-A503-23B68BBAF07F}"/>
              </a:ext>
            </a:extLst>
          </p:cNvPr>
          <p:cNvCxnSpPr>
            <a:cxnSpLocks/>
          </p:cNvCxnSpPr>
          <p:nvPr/>
        </p:nvCxnSpPr>
        <p:spPr>
          <a:xfrm flipH="1" flipV="1">
            <a:off x="8003229" y="1306391"/>
            <a:ext cx="1" cy="36879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B59A5301-A51C-4BFE-ABEB-270FB22683EB}"/>
              </a:ext>
            </a:extLst>
          </p:cNvPr>
          <p:cNvCxnSpPr>
            <a:cxnSpLocks/>
          </p:cNvCxnSpPr>
          <p:nvPr/>
        </p:nvCxnSpPr>
        <p:spPr>
          <a:xfrm>
            <a:off x="8003229" y="4979775"/>
            <a:ext cx="36828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B1C17ED-8375-4F76-9C9F-B2963BA37EAA}"/>
              </a:ext>
            </a:extLst>
          </p:cNvPr>
          <p:cNvSpPr txBox="1"/>
          <p:nvPr/>
        </p:nvSpPr>
        <p:spPr>
          <a:xfrm>
            <a:off x="8996809" y="5007139"/>
            <a:ext cx="1695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Posição (m)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C9D4DA6-31B7-42C7-8B8A-156BB97C98DE}"/>
              </a:ext>
            </a:extLst>
          </p:cNvPr>
          <p:cNvSpPr txBox="1"/>
          <p:nvPr/>
        </p:nvSpPr>
        <p:spPr>
          <a:xfrm>
            <a:off x="6946980" y="757996"/>
            <a:ext cx="218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Amplitude (</a:t>
            </a:r>
            <a:r>
              <a:rPr lang="pt-BR" sz="2400" dirty="0" err="1"/>
              <a:t>nT</a:t>
            </a:r>
            <a:r>
              <a:rPr lang="pt-BR" sz="2400" dirty="0"/>
              <a:t>)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076D8DB-6F4B-4338-8784-8F5B8F366C6D}"/>
              </a:ext>
            </a:extLst>
          </p:cNvPr>
          <p:cNvSpPr txBox="1"/>
          <p:nvPr/>
        </p:nvSpPr>
        <p:spPr>
          <a:xfrm>
            <a:off x="9363662" y="732760"/>
            <a:ext cx="2393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0070C0"/>
                </a:solidFill>
              </a:rPr>
              <a:t>Campo principal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78E11C9-65D0-4D98-811C-9050A7BA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108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2CA5F259-3C01-453A-A098-4560767D8CF3}"/>
                  </a:ext>
                </a:extLst>
              </p:cNvPr>
              <p:cNvSpPr txBox="1"/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2CA5F259-3C01-453A-A098-4560767D8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blipFill>
                <a:blip r:embed="rId3"/>
                <a:stretch>
                  <a:fillRect l="-5000" b="-1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Elipse 37">
            <a:extLst>
              <a:ext uri="{FF2B5EF4-FFF2-40B4-BE49-F238E27FC236}">
                <a16:creationId xmlns:a16="http://schemas.microsoft.com/office/drawing/2014/main" id="{5676BCAF-DD62-4498-A38A-795B2DAA524B}"/>
              </a:ext>
            </a:extLst>
          </p:cNvPr>
          <p:cNvSpPr/>
          <p:nvPr/>
        </p:nvSpPr>
        <p:spPr>
          <a:xfrm>
            <a:off x="2133801" y="2094510"/>
            <a:ext cx="174219" cy="13641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5F42FFE4-F43F-46C7-8C03-E8C883A4D070}"/>
              </a:ext>
            </a:extLst>
          </p:cNvPr>
          <p:cNvSpPr/>
          <p:nvPr/>
        </p:nvSpPr>
        <p:spPr>
          <a:xfrm>
            <a:off x="8303780" y="2347176"/>
            <a:ext cx="174219" cy="13641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99980371-EF31-4908-A2AE-DEA6A5C84858}"/>
              </a:ext>
            </a:extLst>
          </p:cNvPr>
          <p:cNvSpPr/>
          <p:nvPr/>
        </p:nvSpPr>
        <p:spPr>
          <a:xfrm>
            <a:off x="8963045" y="2326692"/>
            <a:ext cx="174219" cy="13641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3BE52CDF-8B30-4026-8897-142B1F6B0626}"/>
              </a:ext>
            </a:extLst>
          </p:cNvPr>
          <p:cNvSpPr/>
          <p:nvPr/>
        </p:nvSpPr>
        <p:spPr>
          <a:xfrm>
            <a:off x="9651770" y="2326692"/>
            <a:ext cx="174219" cy="13641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1A5BEFAC-8A16-48A0-9344-F27973AF3D6D}"/>
              </a:ext>
            </a:extLst>
          </p:cNvPr>
          <p:cNvSpPr/>
          <p:nvPr/>
        </p:nvSpPr>
        <p:spPr>
          <a:xfrm>
            <a:off x="10424856" y="2364831"/>
            <a:ext cx="174219" cy="13641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id="{AF879E0C-119E-49D1-A5EC-85423DBF2BB0}"/>
              </a:ext>
            </a:extLst>
          </p:cNvPr>
          <p:cNvSpPr/>
          <p:nvPr/>
        </p:nvSpPr>
        <p:spPr>
          <a:xfrm>
            <a:off x="11026471" y="2340167"/>
            <a:ext cx="174219" cy="13641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97896693-8C81-451F-85EA-254D23BFACCE}"/>
              </a:ext>
            </a:extLst>
          </p:cNvPr>
          <p:cNvCxnSpPr>
            <a:cxnSpLocks/>
          </p:cNvCxnSpPr>
          <p:nvPr/>
        </p:nvCxnSpPr>
        <p:spPr>
          <a:xfrm flipH="1" flipV="1">
            <a:off x="2332991" y="824860"/>
            <a:ext cx="614470" cy="133785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de Seta Reta 63">
            <a:extLst>
              <a:ext uri="{FF2B5EF4-FFF2-40B4-BE49-F238E27FC236}">
                <a16:creationId xmlns:a16="http://schemas.microsoft.com/office/drawing/2014/main" id="{5F218E5F-61F7-4538-870B-178E43168457}"/>
              </a:ext>
            </a:extLst>
          </p:cNvPr>
          <p:cNvCxnSpPr>
            <a:cxnSpLocks/>
          </p:cNvCxnSpPr>
          <p:nvPr/>
        </p:nvCxnSpPr>
        <p:spPr>
          <a:xfrm flipH="1" flipV="1">
            <a:off x="3020272" y="827693"/>
            <a:ext cx="614470" cy="133785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de Seta Reta 64">
            <a:extLst>
              <a:ext uri="{FF2B5EF4-FFF2-40B4-BE49-F238E27FC236}">
                <a16:creationId xmlns:a16="http://schemas.microsoft.com/office/drawing/2014/main" id="{F1C6C3DA-7E68-4275-9F61-C9605A074205}"/>
              </a:ext>
            </a:extLst>
          </p:cNvPr>
          <p:cNvCxnSpPr>
            <a:cxnSpLocks/>
          </p:cNvCxnSpPr>
          <p:nvPr/>
        </p:nvCxnSpPr>
        <p:spPr>
          <a:xfrm flipH="1" flipV="1">
            <a:off x="3700819" y="820584"/>
            <a:ext cx="614470" cy="133785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id="{D275780F-23C9-4EA7-AE77-0E6A6971EF09}"/>
              </a:ext>
            </a:extLst>
          </p:cNvPr>
          <p:cNvCxnSpPr>
            <a:cxnSpLocks/>
          </p:cNvCxnSpPr>
          <p:nvPr/>
        </p:nvCxnSpPr>
        <p:spPr>
          <a:xfrm flipH="1" flipV="1">
            <a:off x="4353269" y="829227"/>
            <a:ext cx="614470" cy="133785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Elipse 35">
            <a:extLst>
              <a:ext uri="{FF2B5EF4-FFF2-40B4-BE49-F238E27FC236}">
                <a16:creationId xmlns:a16="http://schemas.microsoft.com/office/drawing/2014/main" id="{E1EF4C86-7DAB-42AF-AB50-2C18DEA0129D}"/>
              </a:ext>
            </a:extLst>
          </p:cNvPr>
          <p:cNvSpPr/>
          <p:nvPr/>
        </p:nvSpPr>
        <p:spPr>
          <a:xfrm>
            <a:off x="2828995" y="2094510"/>
            <a:ext cx="174219" cy="13641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2BDBA357-E3C9-4358-A645-CC91DC0AC9D0}"/>
              </a:ext>
            </a:extLst>
          </p:cNvPr>
          <p:cNvSpPr/>
          <p:nvPr/>
        </p:nvSpPr>
        <p:spPr>
          <a:xfrm>
            <a:off x="3533334" y="2080651"/>
            <a:ext cx="174219" cy="13641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853F9BF4-1642-4790-96FC-917EA20E6E51}"/>
              </a:ext>
            </a:extLst>
          </p:cNvPr>
          <p:cNvSpPr/>
          <p:nvPr/>
        </p:nvSpPr>
        <p:spPr>
          <a:xfrm>
            <a:off x="4237180" y="2080651"/>
            <a:ext cx="174219" cy="13641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86CE0539-2FD2-4119-BF30-D38BBA01A687}"/>
              </a:ext>
            </a:extLst>
          </p:cNvPr>
          <p:cNvSpPr/>
          <p:nvPr/>
        </p:nvSpPr>
        <p:spPr>
          <a:xfrm>
            <a:off x="4888639" y="2062261"/>
            <a:ext cx="174219" cy="13641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49DE6F05-A243-453A-AF44-7F1BDA43EF3C}"/>
              </a:ext>
            </a:extLst>
          </p:cNvPr>
          <p:cNvCxnSpPr>
            <a:cxnSpLocks/>
          </p:cNvCxnSpPr>
          <p:nvPr/>
        </p:nvCxnSpPr>
        <p:spPr>
          <a:xfrm flipH="1" flipV="1">
            <a:off x="5945191" y="1162610"/>
            <a:ext cx="211544" cy="49521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9F2199CB-F51C-4D99-8C61-31D937717674}"/>
              </a:ext>
            </a:extLst>
          </p:cNvPr>
          <p:cNvSpPr txBox="1"/>
          <p:nvPr/>
        </p:nvSpPr>
        <p:spPr>
          <a:xfrm>
            <a:off x="4584327" y="3655009"/>
            <a:ext cx="2933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Medimos o campo sobre a superfície ou acima dela </a:t>
            </a:r>
          </a:p>
        </p:txBody>
      </p:sp>
    </p:spTree>
    <p:extLst>
      <p:ext uri="{BB962C8B-B14F-4D97-AF65-F5344CB8AC3E}">
        <p14:creationId xmlns:p14="http://schemas.microsoft.com/office/powerpoint/2010/main" val="60450010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652C9008-3B8C-4A3A-9F75-8107E57B89C3}"/>
              </a:ext>
            </a:extLst>
          </p:cNvPr>
          <p:cNvSpPr/>
          <p:nvPr/>
        </p:nvSpPr>
        <p:spPr>
          <a:xfrm>
            <a:off x="8003072" y="2364831"/>
            <a:ext cx="3323772" cy="87086"/>
          </a:xfrm>
          <a:custGeom>
            <a:avLst/>
            <a:gdLst>
              <a:gd name="connsiteX0" fmla="*/ 0 w 3323772"/>
              <a:gd name="connsiteY0" fmla="*/ 58057 h 87086"/>
              <a:gd name="connsiteX1" fmla="*/ 870858 w 3323772"/>
              <a:gd name="connsiteY1" fmla="*/ 29028 h 87086"/>
              <a:gd name="connsiteX2" fmla="*/ 957943 w 3323772"/>
              <a:gd name="connsiteY2" fmla="*/ 14514 h 87086"/>
              <a:gd name="connsiteX3" fmla="*/ 1016000 w 3323772"/>
              <a:gd name="connsiteY3" fmla="*/ 0 h 87086"/>
              <a:gd name="connsiteX4" fmla="*/ 1161143 w 3323772"/>
              <a:gd name="connsiteY4" fmla="*/ 14514 h 87086"/>
              <a:gd name="connsiteX5" fmla="*/ 1248229 w 3323772"/>
              <a:gd name="connsiteY5" fmla="*/ 29028 h 87086"/>
              <a:gd name="connsiteX6" fmla="*/ 1727200 w 3323772"/>
              <a:gd name="connsiteY6" fmla="*/ 43543 h 87086"/>
              <a:gd name="connsiteX7" fmla="*/ 2307772 w 3323772"/>
              <a:gd name="connsiteY7" fmla="*/ 72571 h 87086"/>
              <a:gd name="connsiteX8" fmla="*/ 2583543 w 3323772"/>
              <a:gd name="connsiteY8" fmla="*/ 87086 h 87086"/>
              <a:gd name="connsiteX9" fmla="*/ 3033486 w 3323772"/>
              <a:gd name="connsiteY9" fmla="*/ 58057 h 87086"/>
              <a:gd name="connsiteX10" fmla="*/ 3323772 w 3323772"/>
              <a:gd name="connsiteY10" fmla="*/ 43543 h 87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23772" h="87086">
                <a:moveTo>
                  <a:pt x="0" y="58057"/>
                </a:moveTo>
                <a:cubicBezTo>
                  <a:pt x="452958" y="49346"/>
                  <a:pt x="557886" y="73739"/>
                  <a:pt x="870858" y="29028"/>
                </a:cubicBezTo>
                <a:cubicBezTo>
                  <a:pt x="899991" y="24866"/>
                  <a:pt x="929086" y="20285"/>
                  <a:pt x="957943" y="14514"/>
                </a:cubicBezTo>
                <a:cubicBezTo>
                  <a:pt x="977504" y="10602"/>
                  <a:pt x="996648" y="4838"/>
                  <a:pt x="1016000" y="0"/>
                </a:cubicBezTo>
                <a:cubicBezTo>
                  <a:pt x="1064381" y="4838"/>
                  <a:pt x="1112896" y="8483"/>
                  <a:pt x="1161143" y="14514"/>
                </a:cubicBezTo>
                <a:cubicBezTo>
                  <a:pt x="1190345" y="18164"/>
                  <a:pt x="1218839" y="27521"/>
                  <a:pt x="1248229" y="29028"/>
                </a:cubicBezTo>
                <a:cubicBezTo>
                  <a:pt x="1407750" y="37209"/>
                  <a:pt x="1567543" y="38705"/>
                  <a:pt x="1727200" y="43543"/>
                </a:cubicBezTo>
                <a:cubicBezTo>
                  <a:pt x="1995516" y="81873"/>
                  <a:pt x="1754494" y="51291"/>
                  <a:pt x="2307772" y="72571"/>
                </a:cubicBezTo>
                <a:cubicBezTo>
                  <a:pt x="2399755" y="76109"/>
                  <a:pt x="2491619" y="82248"/>
                  <a:pt x="2583543" y="87086"/>
                </a:cubicBezTo>
                <a:cubicBezTo>
                  <a:pt x="2844900" y="54415"/>
                  <a:pt x="2561542" y="86659"/>
                  <a:pt x="3033486" y="58057"/>
                </a:cubicBezTo>
                <a:cubicBezTo>
                  <a:pt x="3352404" y="38729"/>
                  <a:pt x="3004996" y="43543"/>
                  <a:pt x="3323772" y="43543"/>
                </a:cubicBezTo>
              </a:path>
            </a:pathLst>
          </a:custGeom>
          <a:ln w="381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F4B41679-BDA0-40C1-8D45-0C9AB46BEE9D}"/>
              </a:ext>
            </a:extLst>
          </p:cNvPr>
          <p:cNvSpPr/>
          <p:nvPr/>
        </p:nvSpPr>
        <p:spPr>
          <a:xfrm>
            <a:off x="546490" y="2166425"/>
            <a:ext cx="6135663" cy="12625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E10228D-CE0A-43A8-BC72-3C6391D8EBD1}"/>
              </a:ext>
            </a:extLst>
          </p:cNvPr>
          <p:cNvSpPr txBox="1"/>
          <p:nvPr/>
        </p:nvSpPr>
        <p:spPr>
          <a:xfrm>
            <a:off x="1064826" y="43157"/>
            <a:ext cx="5257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Rochas magnetizadas em subsuperfície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7EC11AAE-F16F-4FEE-9ADA-40DD5FBF5490}"/>
              </a:ext>
            </a:extLst>
          </p:cNvPr>
          <p:cNvCxnSpPr>
            <a:cxnSpLocks/>
          </p:cNvCxnSpPr>
          <p:nvPr/>
        </p:nvCxnSpPr>
        <p:spPr>
          <a:xfrm flipH="1">
            <a:off x="546490" y="1986785"/>
            <a:ext cx="821019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D873076-7581-4010-AF45-DD247FFF7E03}"/>
              </a:ext>
            </a:extLst>
          </p:cNvPr>
          <p:cNvSpPr txBox="1"/>
          <p:nvPr/>
        </p:nvSpPr>
        <p:spPr>
          <a:xfrm>
            <a:off x="535063" y="1442963"/>
            <a:ext cx="105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Norte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0E7FEF80-90E5-40D6-AE84-487B8F6941B7}"/>
              </a:ext>
            </a:extLst>
          </p:cNvPr>
          <p:cNvCxnSpPr>
            <a:cxnSpLocks/>
          </p:cNvCxnSpPr>
          <p:nvPr/>
        </p:nvCxnSpPr>
        <p:spPr>
          <a:xfrm flipH="1" flipV="1">
            <a:off x="1631575" y="858174"/>
            <a:ext cx="614470" cy="133785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CAA9FA96-DB29-4495-A503-23B68BBAF07F}"/>
              </a:ext>
            </a:extLst>
          </p:cNvPr>
          <p:cNvCxnSpPr>
            <a:cxnSpLocks/>
          </p:cNvCxnSpPr>
          <p:nvPr/>
        </p:nvCxnSpPr>
        <p:spPr>
          <a:xfrm flipH="1" flipV="1">
            <a:off x="8003229" y="1306391"/>
            <a:ext cx="1" cy="36879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B59A5301-A51C-4BFE-ABEB-270FB22683EB}"/>
              </a:ext>
            </a:extLst>
          </p:cNvPr>
          <p:cNvCxnSpPr>
            <a:cxnSpLocks/>
          </p:cNvCxnSpPr>
          <p:nvPr/>
        </p:nvCxnSpPr>
        <p:spPr>
          <a:xfrm>
            <a:off x="8003229" y="4979775"/>
            <a:ext cx="36828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B1C17ED-8375-4F76-9C9F-B2963BA37EAA}"/>
              </a:ext>
            </a:extLst>
          </p:cNvPr>
          <p:cNvSpPr txBox="1"/>
          <p:nvPr/>
        </p:nvSpPr>
        <p:spPr>
          <a:xfrm>
            <a:off x="8996809" y="5007139"/>
            <a:ext cx="1695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Posição (m)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C9D4DA6-31B7-42C7-8B8A-156BB97C98DE}"/>
              </a:ext>
            </a:extLst>
          </p:cNvPr>
          <p:cNvSpPr txBox="1"/>
          <p:nvPr/>
        </p:nvSpPr>
        <p:spPr>
          <a:xfrm>
            <a:off x="6946980" y="757996"/>
            <a:ext cx="218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Amplitude (</a:t>
            </a:r>
            <a:r>
              <a:rPr lang="pt-BR" sz="2400" dirty="0" err="1"/>
              <a:t>nT</a:t>
            </a:r>
            <a:r>
              <a:rPr lang="pt-BR" sz="2400" dirty="0"/>
              <a:t>)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076D8DB-6F4B-4338-8784-8F5B8F366C6D}"/>
              </a:ext>
            </a:extLst>
          </p:cNvPr>
          <p:cNvSpPr txBox="1"/>
          <p:nvPr/>
        </p:nvSpPr>
        <p:spPr>
          <a:xfrm>
            <a:off x="9363662" y="732760"/>
            <a:ext cx="2393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0070C0"/>
                </a:solidFill>
              </a:rPr>
              <a:t>Campo principal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78E11C9-65D0-4D98-811C-9050A7BA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109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2CA5F259-3C01-453A-A098-4560767D8CF3}"/>
                  </a:ext>
                </a:extLst>
              </p:cNvPr>
              <p:cNvSpPr txBox="1"/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2CA5F259-3C01-453A-A098-4560767D8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blipFill>
                <a:blip r:embed="rId3"/>
                <a:stretch>
                  <a:fillRect l="-5000" b="-1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Elipse 37">
            <a:extLst>
              <a:ext uri="{FF2B5EF4-FFF2-40B4-BE49-F238E27FC236}">
                <a16:creationId xmlns:a16="http://schemas.microsoft.com/office/drawing/2014/main" id="{5676BCAF-DD62-4498-A38A-795B2DAA524B}"/>
              </a:ext>
            </a:extLst>
          </p:cNvPr>
          <p:cNvSpPr/>
          <p:nvPr/>
        </p:nvSpPr>
        <p:spPr>
          <a:xfrm>
            <a:off x="2133801" y="2094510"/>
            <a:ext cx="174219" cy="13641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5F42FFE4-F43F-46C7-8C03-E8C883A4D070}"/>
              </a:ext>
            </a:extLst>
          </p:cNvPr>
          <p:cNvSpPr/>
          <p:nvPr/>
        </p:nvSpPr>
        <p:spPr>
          <a:xfrm>
            <a:off x="8303780" y="2347176"/>
            <a:ext cx="174219" cy="13641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99980371-EF31-4908-A2AE-DEA6A5C84858}"/>
              </a:ext>
            </a:extLst>
          </p:cNvPr>
          <p:cNvSpPr/>
          <p:nvPr/>
        </p:nvSpPr>
        <p:spPr>
          <a:xfrm>
            <a:off x="8963045" y="2326692"/>
            <a:ext cx="174219" cy="13641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3BE52CDF-8B30-4026-8897-142B1F6B0626}"/>
              </a:ext>
            </a:extLst>
          </p:cNvPr>
          <p:cNvSpPr/>
          <p:nvPr/>
        </p:nvSpPr>
        <p:spPr>
          <a:xfrm>
            <a:off x="9651770" y="2326692"/>
            <a:ext cx="174219" cy="13641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1A5BEFAC-8A16-48A0-9344-F27973AF3D6D}"/>
              </a:ext>
            </a:extLst>
          </p:cNvPr>
          <p:cNvSpPr/>
          <p:nvPr/>
        </p:nvSpPr>
        <p:spPr>
          <a:xfrm>
            <a:off x="10424856" y="2364831"/>
            <a:ext cx="174219" cy="13641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id="{AF879E0C-119E-49D1-A5EC-85423DBF2BB0}"/>
              </a:ext>
            </a:extLst>
          </p:cNvPr>
          <p:cNvSpPr/>
          <p:nvPr/>
        </p:nvSpPr>
        <p:spPr>
          <a:xfrm>
            <a:off x="11026471" y="2340167"/>
            <a:ext cx="174219" cy="13641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97896693-8C81-451F-85EA-254D23BFACCE}"/>
              </a:ext>
            </a:extLst>
          </p:cNvPr>
          <p:cNvCxnSpPr>
            <a:cxnSpLocks/>
          </p:cNvCxnSpPr>
          <p:nvPr/>
        </p:nvCxnSpPr>
        <p:spPr>
          <a:xfrm flipH="1" flipV="1">
            <a:off x="2332991" y="824860"/>
            <a:ext cx="614470" cy="133785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de Seta Reta 63">
            <a:extLst>
              <a:ext uri="{FF2B5EF4-FFF2-40B4-BE49-F238E27FC236}">
                <a16:creationId xmlns:a16="http://schemas.microsoft.com/office/drawing/2014/main" id="{5F218E5F-61F7-4538-870B-178E43168457}"/>
              </a:ext>
            </a:extLst>
          </p:cNvPr>
          <p:cNvCxnSpPr>
            <a:cxnSpLocks/>
          </p:cNvCxnSpPr>
          <p:nvPr/>
        </p:nvCxnSpPr>
        <p:spPr>
          <a:xfrm flipH="1" flipV="1">
            <a:off x="3020272" y="827693"/>
            <a:ext cx="614470" cy="133785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de Seta Reta 64">
            <a:extLst>
              <a:ext uri="{FF2B5EF4-FFF2-40B4-BE49-F238E27FC236}">
                <a16:creationId xmlns:a16="http://schemas.microsoft.com/office/drawing/2014/main" id="{F1C6C3DA-7E68-4275-9F61-C9605A074205}"/>
              </a:ext>
            </a:extLst>
          </p:cNvPr>
          <p:cNvCxnSpPr>
            <a:cxnSpLocks/>
          </p:cNvCxnSpPr>
          <p:nvPr/>
        </p:nvCxnSpPr>
        <p:spPr>
          <a:xfrm flipH="1" flipV="1">
            <a:off x="3700819" y="820584"/>
            <a:ext cx="614470" cy="133785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id="{D275780F-23C9-4EA7-AE77-0E6A6971EF09}"/>
              </a:ext>
            </a:extLst>
          </p:cNvPr>
          <p:cNvCxnSpPr>
            <a:cxnSpLocks/>
          </p:cNvCxnSpPr>
          <p:nvPr/>
        </p:nvCxnSpPr>
        <p:spPr>
          <a:xfrm flipH="1" flipV="1">
            <a:off x="4353269" y="829227"/>
            <a:ext cx="614470" cy="133785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Elipse 35">
            <a:extLst>
              <a:ext uri="{FF2B5EF4-FFF2-40B4-BE49-F238E27FC236}">
                <a16:creationId xmlns:a16="http://schemas.microsoft.com/office/drawing/2014/main" id="{E1EF4C86-7DAB-42AF-AB50-2C18DEA0129D}"/>
              </a:ext>
            </a:extLst>
          </p:cNvPr>
          <p:cNvSpPr/>
          <p:nvPr/>
        </p:nvSpPr>
        <p:spPr>
          <a:xfrm>
            <a:off x="2828995" y="2094510"/>
            <a:ext cx="174219" cy="13641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2BDBA357-E3C9-4358-A645-CC91DC0AC9D0}"/>
              </a:ext>
            </a:extLst>
          </p:cNvPr>
          <p:cNvSpPr/>
          <p:nvPr/>
        </p:nvSpPr>
        <p:spPr>
          <a:xfrm>
            <a:off x="3533334" y="2080651"/>
            <a:ext cx="174219" cy="13641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853F9BF4-1642-4790-96FC-917EA20E6E51}"/>
              </a:ext>
            </a:extLst>
          </p:cNvPr>
          <p:cNvSpPr/>
          <p:nvPr/>
        </p:nvSpPr>
        <p:spPr>
          <a:xfrm>
            <a:off x="4237180" y="2080651"/>
            <a:ext cx="174219" cy="13641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86CE0539-2FD2-4119-BF30-D38BBA01A687}"/>
              </a:ext>
            </a:extLst>
          </p:cNvPr>
          <p:cNvSpPr/>
          <p:nvPr/>
        </p:nvSpPr>
        <p:spPr>
          <a:xfrm>
            <a:off x="4888639" y="2062261"/>
            <a:ext cx="174219" cy="13641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B2598B4B-BFB6-40B7-88D5-BB2067771663}"/>
              </a:ext>
            </a:extLst>
          </p:cNvPr>
          <p:cNvCxnSpPr>
            <a:cxnSpLocks/>
          </p:cNvCxnSpPr>
          <p:nvPr/>
        </p:nvCxnSpPr>
        <p:spPr>
          <a:xfrm flipH="1" flipV="1">
            <a:off x="5945191" y="1162610"/>
            <a:ext cx="211544" cy="49521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78C8AA2E-E0BC-4EFA-9B09-9B4EB70E4BF7}"/>
              </a:ext>
            </a:extLst>
          </p:cNvPr>
          <p:cNvSpPr txBox="1"/>
          <p:nvPr/>
        </p:nvSpPr>
        <p:spPr>
          <a:xfrm>
            <a:off x="4584327" y="3655009"/>
            <a:ext cx="2933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Medimos o campo sobre a superfície ou acima dela </a:t>
            </a:r>
          </a:p>
        </p:txBody>
      </p:sp>
    </p:spTree>
    <p:extLst>
      <p:ext uri="{BB962C8B-B14F-4D97-AF65-F5344CB8AC3E}">
        <p14:creationId xmlns:p14="http://schemas.microsoft.com/office/powerpoint/2010/main" val="4233524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C3F0494E-8FEE-45F7-8411-A83620FB8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825415"/>
            <a:ext cx="10905066" cy="5207168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087BC027-BD8F-45FA-B7E5-0092B1762E0E}"/>
              </a:ext>
            </a:extLst>
          </p:cNvPr>
          <p:cNvSpPr txBox="1">
            <a:spLocks/>
          </p:cNvSpPr>
          <p:nvPr/>
        </p:nvSpPr>
        <p:spPr>
          <a:xfrm>
            <a:off x="3337560" y="402632"/>
            <a:ext cx="2758440" cy="5358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Massas topográficas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AE819F67-62CF-4043-9ECA-B6B07C878B4A}"/>
              </a:ext>
            </a:extLst>
          </p:cNvPr>
          <p:cNvSpPr/>
          <p:nvPr/>
        </p:nvSpPr>
        <p:spPr>
          <a:xfrm>
            <a:off x="2118360" y="1051560"/>
            <a:ext cx="5562600" cy="1691640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717517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652C9008-3B8C-4A3A-9F75-8107E57B89C3}"/>
              </a:ext>
            </a:extLst>
          </p:cNvPr>
          <p:cNvSpPr/>
          <p:nvPr/>
        </p:nvSpPr>
        <p:spPr>
          <a:xfrm>
            <a:off x="8003072" y="2364831"/>
            <a:ext cx="3323772" cy="87086"/>
          </a:xfrm>
          <a:custGeom>
            <a:avLst/>
            <a:gdLst>
              <a:gd name="connsiteX0" fmla="*/ 0 w 3323772"/>
              <a:gd name="connsiteY0" fmla="*/ 58057 h 87086"/>
              <a:gd name="connsiteX1" fmla="*/ 870858 w 3323772"/>
              <a:gd name="connsiteY1" fmla="*/ 29028 h 87086"/>
              <a:gd name="connsiteX2" fmla="*/ 957943 w 3323772"/>
              <a:gd name="connsiteY2" fmla="*/ 14514 h 87086"/>
              <a:gd name="connsiteX3" fmla="*/ 1016000 w 3323772"/>
              <a:gd name="connsiteY3" fmla="*/ 0 h 87086"/>
              <a:gd name="connsiteX4" fmla="*/ 1161143 w 3323772"/>
              <a:gd name="connsiteY4" fmla="*/ 14514 h 87086"/>
              <a:gd name="connsiteX5" fmla="*/ 1248229 w 3323772"/>
              <a:gd name="connsiteY5" fmla="*/ 29028 h 87086"/>
              <a:gd name="connsiteX6" fmla="*/ 1727200 w 3323772"/>
              <a:gd name="connsiteY6" fmla="*/ 43543 h 87086"/>
              <a:gd name="connsiteX7" fmla="*/ 2307772 w 3323772"/>
              <a:gd name="connsiteY7" fmla="*/ 72571 h 87086"/>
              <a:gd name="connsiteX8" fmla="*/ 2583543 w 3323772"/>
              <a:gd name="connsiteY8" fmla="*/ 87086 h 87086"/>
              <a:gd name="connsiteX9" fmla="*/ 3033486 w 3323772"/>
              <a:gd name="connsiteY9" fmla="*/ 58057 h 87086"/>
              <a:gd name="connsiteX10" fmla="*/ 3323772 w 3323772"/>
              <a:gd name="connsiteY10" fmla="*/ 43543 h 87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23772" h="87086">
                <a:moveTo>
                  <a:pt x="0" y="58057"/>
                </a:moveTo>
                <a:cubicBezTo>
                  <a:pt x="452958" y="49346"/>
                  <a:pt x="557886" y="73739"/>
                  <a:pt x="870858" y="29028"/>
                </a:cubicBezTo>
                <a:cubicBezTo>
                  <a:pt x="899991" y="24866"/>
                  <a:pt x="929086" y="20285"/>
                  <a:pt x="957943" y="14514"/>
                </a:cubicBezTo>
                <a:cubicBezTo>
                  <a:pt x="977504" y="10602"/>
                  <a:pt x="996648" y="4838"/>
                  <a:pt x="1016000" y="0"/>
                </a:cubicBezTo>
                <a:cubicBezTo>
                  <a:pt x="1064381" y="4838"/>
                  <a:pt x="1112896" y="8483"/>
                  <a:pt x="1161143" y="14514"/>
                </a:cubicBezTo>
                <a:cubicBezTo>
                  <a:pt x="1190345" y="18164"/>
                  <a:pt x="1218839" y="27521"/>
                  <a:pt x="1248229" y="29028"/>
                </a:cubicBezTo>
                <a:cubicBezTo>
                  <a:pt x="1407750" y="37209"/>
                  <a:pt x="1567543" y="38705"/>
                  <a:pt x="1727200" y="43543"/>
                </a:cubicBezTo>
                <a:cubicBezTo>
                  <a:pt x="1995516" y="81873"/>
                  <a:pt x="1754494" y="51291"/>
                  <a:pt x="2307772" y="72571"/>
                </a:cubicBezTo>
                <a:cubicBezTo>
                  <a:pt x="2399755" y="76109"/>
                  <a:pt x="2491619" y="82248"/>
                  <a:pt x="2583543" y="87086"/>
                </a:cubicBezTo>
                <a:cubicBezTo>
                  <a:pt x="2844900" y="54415"/>
                  <a:pt x="2561542" y="86659"/>
                  <a:pt x="3033486" y="58057"/>
                </a:cubicBezTo>
                <a:cubicBezTo>
                  <a:pt x="3352404" y="38729"/>
                  <a:pt x="3004996" y="43543"/>
                  <a:pt x="3323772" y="43543"/>
                </a:cubicBezTo>
              </a:path>
            </a:pathLst>
          </a:custGeom>
          <a:ln w="381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F4B41679-BDA0-40C1-8D45-0C9AB46BEE9D}"/>
              </a:ext>
            </a:extLst>
          </p:cNvPr>
          <p:cNvSpPr/>
          <p:nvPr/>
        </p:nvSpPr>
        <p:spPr>
          <a:xfrm>
            <a:off x="546490" y="2166425"/>
            <a:ext cx="6135663" cy="12625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E10228D-CE0A-43A8-BC72-3C6391D8EBD1}"/>
              </a:ext>
            </a:extLst>
          </p:cNvPr>
          <p:cNvSpPr txBox="1"/>
          <p:nvPr/>
        </p:nvSpPr>
        <p:spPr>
          <a:xfrm>
            <a:off x="1064826" y="43157"/>
            <a:ext cx="5257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Rochas magnetizadas em subsuperfície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7EC11AAE-F16F-4FEE-9ADA-40DD5FBF5490}"/>
              </a:ext>
            </a:extLst>
          </p:cNvPr>
          <p:cNvCxnSpPr>
            <a:cxnSpLocks/>
          </p:cNvCxnSpPr>
          <p:nvPr/>
        </p:nvCxnSpPr>
        <p:spPr>
          <a:xfrm flipH="1">
            <a:off x="546490" y="1986785"/>
            <a:ext cx="821019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D873076-7581-4010-AF45-DD247FFF7E03}"/>
              </a:ext>
            </a:extLst>
          </p:cNvPr>
          <p:cNvSpPr txBox="1"/>
          <p:nvPr/>
        </p:nvSpPr>
        <p:spPr>
          <a:xfrm>
            <a:off x="535063" y="1442963"/>
            <a:ext cx="105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Norte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0E7FEF80-90E5-40D6-AE84-487B8F6941B7}"/>
              </a:ext>
            </a:extLst>
          </p:cNvPr>
          <p:cNvCxnSpPr>
            <a:cxnSpLocks/>
          </p:cNvCxnSpPr>
          <p:nvPr/>
        </p:nvCxnSpPr>
        <p:spPr>
          <a:xfrm flipH="1" flipV="1">
            <a:off x="1631575" y="858174"/>
            <a:ext cx="614470" cy="133785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CAA9FA96-DB29-4495-A503-23B68BBAF07F}"/>
              </a:ext>
            </a:extLst>
          </p:cNvPr>
          <p:cNvCxnSpPr>
            <a:cxnSpLocks/>
          </p:cNvCxnSpPr>
          <p:nvPr/>
        </p:nvCxnSpPr>
        <p:spPr>
          <a:xfrm flipH="1" flipV="1">
            <a:off x="8003229" y="1306391"/>
            <a:ext cx="1" cy="36879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B59A5301-A51C-4BFE-ABEB-270FB22683EB}"/>
              </a:ext>
            </a:extLst>
          </p:cNvPr>
          <p:cNvCxnSpPr>
            <a:cxnSpLocks/>
          </p:cNvCxnSpPr>
          <p:nvPr/>
        </p:nvCxnSpPr>
        <p:spPr>
          <a:xfrm>
            <a:off x="8003229" y="4979775"/>
            <a:ext cx="36828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B1C17ED-8375-4F76-9C9F-B2963BA37EAA}"/>
              </a:ext>
            </a:extLst>
          </p:cNvPr>
          <p:cNvSpPr txBox="1"/>
          <p:nvPr/>
        </p:nvSpPr>
        <p:spPr>
          <a:xfrm>
            <a:off x="8996809" y="5007139"/>
            <a:ext cx="1695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Posição (m)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C9D4DA6-31B7-42C7-8B8A-156BB97C98DE}"/>
              </a:ext>
            </a:extLst>
          </p:cNvPr>
          <p:cNvSpPr txBox="1"/>
          <p:nvPr/>
        </p:nvSpPr>
        <p:spPr>
          <a:xfrm>
            <a:off x="6946980" y="757996"/>
            <a:ext cx="218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Amplitude (</a:t>
            </a:r>
            <a:r>
              <a:rPr lang="pt-BR" sz="2400" dirty="0" err="1"/>
              <a:t>nT</a:t>
            </a:r>
            <a:r>
              <a:rPr lang="pt-BR" sz="2400" dirty="0"/>
              <a:t>)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076D8DB-6F4B-4338-8784-8F5B8F366C6D}"/>
              </a:ext>
            </a:extLst>
          </p:cNvPr>
          <p:cNvSpPr txBox="1"/>
          <p:nvPr/>
        </p:nvSpPr>
        <p:spPr>
          <a:xfrm>
            <a:off x="9363662" y="732760"/>
            <a:ext cx="2393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0070C0"/>
                </a:solidFill>
              </a:rPr>
              <a:t>Campo principal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78E11C9-65D0-4D98-811C-9050A7BA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110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2CA5F259-3C01-453A-A098-4560767D8CF3}"/>
                  </a:ext>
                </a:extLst>
              </p:cNvPr>
              <p:cNvSpPr txBox="1"/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2CA5F259-3C01-453A-A098-4560767D8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blipFill>
                <a:blip r:embed="rId3"/>
                <a:stretch>
                  <a:fillRect l="-5000" b="-1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Elipse 37">
            <a:extLst>
              <a:ext uri="{FF2B5EF4-FFF2-40B4-BE49-F238E27FC236}">
                <a16:creationId xmlns:a16="http://schemas.microsoft.com/office/drawing/2014/main" id="{5676BCAF-DD62-4498-A38A-795B2DAA524B}"/>
              </a:ext>
            </a:extLst>
          </p:cNvPr>
          <p:cNvSpPr/>
          <p:nvPr/>
        </p:nvSpPr>
        <p:spPr>
          <a:xfrm>
            <a:off x="2133801" y="2094510"/>
            <a:ext cx="174219" cy="13641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97896693-8C81-451F-85EA-254D23BFACCE}"/>
              </a:ext>
            </a:extLst>
          </p:cNvPr>
          <p:cNvCxnSpPr>
            <a:cxnSpLocks/>
          </p:cNvCxnSpPr>
          <p:nvPr/>
        </p:nvCxnSpPr>
        <p:spPr>
          <a:xfrm flipH="1" flipV="1">
            <a:off x="2332991" y="824860"/>
            <a:ext cx="614470" cy="133785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de Seta Reta 63">
            <a:extLst>
              <a:ext uri="{FF2B5EF4-FFF2-40B4-BE49-F238E27FC236}">
                <a16:creationId xmlns:a16="http://schemas.microsoft.com/office/drawing/2014/main" id="{5F218E5F-61F7-4538-870B-178E43168457}"/>
              </a:ext>
            </a:extLst>
          </p:cNvPr>
          <p:cNvCxnSpPr>
            <a:cxnSpLocks/>
          </p:cNvCxnSpPr>
          <p:nvPr/>
        </p:nvCxnSpPr>
        <p:spPr>
          <a:xfrm flipH="1" flipV="1">
            <a:off x="3020272" y="827693"/>
            <a:ext cx="614470" cy="133785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de Seta Reta 64">
            <a:extLst>
              <a:ext uri="{FF2B5EF4-FFF2-40B4-BE49-F238E27FC236}">
                <a16:creationId xmlns:a16="http://schemas.microsoft.com/office/drawing/2014/main" id="{F1C6C3DA-7E68-4275-9F61-C9605A074205}"/>
              </a:ext>
            </a:extLst>
          </p:cNvPr>
          <p:cNvCxnSpPr>
            <a:cxnSpLocks/>
          </p:cNvCxnSpPr>
          <p:nvPr/>
        </p:nvCxnSpPr>
        <p:spPr>
          <a:xfrm flipH="1" flipV="1">
            <a:off x="3700819" y="820584"/>
            <a:ext cx="614470" cy="133785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id="{D275780F-23C9-4EA7-AE77-0E6A6971EF09}"/>
              </a:ext>
            </a:extLst>
          </p:cNvPr>
          <p:cNvCxnSpPr>
            <a:cxnSpLocks/>
          </p:cNvCxnSpPr>
          <p:nvPr/>
        </p:nvCxnSpPr>
        <p:spPr>
          <a:xfrm flipH="1" flipV="1">
            <a:off x="4353269" y="829227"/>
            <a:ext cx="614470" cy="133785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Elipse 35">
            <a:extLst>
              <a:ext uri="{FF2B5EF4-FFF2-40B4-BE49-F238E27FC236}">
                <a16:creationId xmlns:a16="http://schemas.microsoft.com/office/drawing/2014/main" id="{E1EF4C86-7DAB-42AF-AB50-2C18DEA0129D}"/>
              </a:ext>
            </a:extLst>
          </p:cNvPr>
          <p:cNvSpPr/>
          <p:nvPr/>
        </p:nvSpPr>
        <p:spPr>
          <a:xfrm>
            <a:off x="2828995" y="2094510"/>
            <a:ext cx="174219" cy="13641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2BDBA357-E3C9-4358-A645-CC91DC0AC9D0}"/>
              </a:ext>
            </a:extLst>
          </p:cNvPr>
          <p:cNvSpPr/>
          <p:nvPr/>
        </p:nvSpPr>
        <p:spPr>
          <a:xfrm>
            <a:off x="3533334" y="2080651"/>
            <a:ext cx="174219" cy="13641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853F9BF4-1642-4790-96FC-917EA20E6E51}"/>
              </a:ext>
            </a:extLst>
          </p:cNvPr>
          <p:cNvSpPr/>
          <p:nvPr/>
        </p:nvSpPr>
        <p:spPr>
          <a:xfrm>
            <a:off x="4237180" y="2080651"/>
            <a:ext cx="174219" cy="13641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86CE0539-2FD2-4119-BF30-D38BBA01A687}"/>
              </a:ext>
            </a:extLst>
          </p:cNvPr>
          <p:cNvSpPr/>
          <p:nvPr/>
        </p:nvSpPr>
        <p:spPr>
          <a:xfrm>
            <a:off x="4888639" y="2062261"/>
            <a:ext cx="174219" cy="13641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07C49A13-19BA-47F5-A2ED-DF5AC90ABD30}"/>
              </a:ext>
            </a:extLst>
          </p:cNvPr>
          <p:cNvCxnSpPr>
            <a:cxnSpLocks/>
          </p:cNvCxnSpPr>
          <p:nvPr/>
        </p:nvCxnSpPr>
        <p:spPr>
          <a:xfrm flipH="1" flipV="1">
            <a:off x="5945191" y="1162610"/>
            <a:ext cx="211544" cy="49521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DCB6C940-7AD3-474D-970E-1654F32E3F30}"/>
              </a:ext>
            </a:extLst>
          </p:cNvPr>
          <p:cNvSpPr txBox="1"/>
          <p:nvPr/>
        </p:nvSpPr>
        <p:spPr>
          <a:xfrm>
            <a:off x="4584327" y="3655009"/>
            <a:ext cx="2933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Medimos o campo sobre a superfície ou acima dela </a:t>
            </a:r>
          </a:p>
        </p:txBody>
      </p:sp>
    </p:spTree>
    <p:extLst>
      <p:ext uri="{BB962C8B-B14F-4D97-AF65-F5344CB8AC3E}">
        <p14:creationId xmlns:p14="http://schemas.microsoft.com/office/powerpoint/2010/main" val="320484066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F4B41679-BDA0-40C1-8D45-0C9AB46BEE9D}"/>
              </a:ext>
            </a:extLst>
          </p:cNvPr>
          <p:cNvSpPr/>
          <p:nvPr/>
        </p:nvSpPr>
        <p:spPr>
          <a:xfrm>
            <a:off x="546490" y="2166425"/>
            <a:ext cx="6135663" cy="12625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E10228D-CE0A-43A8-BC72-3C6391D8EBD1}"/>
              </a:ext>
            </a:extLst>
          </p:cNvPr>
          <p:cNvSpPr txBox="1"/>
          <p:nvPr/>
        </p:nvSpPr>
        <p:spPr>
          <a:xfrm>
            <a:off x="1064826" y="43157"/>
            <a:ext cx="5257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Rochas magnetizadas em subsuperfície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EC549FA-1343-463F-ABB4-3C3134BAF652}"/>
                  </a:ext>
                </a:extLst>
              </p:cNvPr>
              <p:cNvSpPr txBox="1"/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EC549FA-1343-463F-ABB4-3C3134BAF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blipFill>
                <a:blip r:embed="rId3"/>
                <a:stretch>
                  <a:fillRect l="-5000" b="-1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7EC11AAE-F16F-4FEE-9ADA-40DD5FBF5490}"/>
              </a:ext>
            </a:extLst>
          </p:cNvPr>
          <p:cNvCxnSpPr>
            <a:cxnSpLocks/>
          </p:cNvCxnSpPr>
          <p:nvPr/>
        </p:nvCxnSpPr>
        <p:spPr>
          <a:xfrm flipH="1">
            <a:off x="546490" y="1986785"/>
            <a:ext cx="821019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D873076-7581-4010-AF45-DD247FFF7E03}"/>
              </a:ext>
            </a:extLst>
          </p:cNvPr>
          <p:cNvSpPr txBox="1"/>
          <p:nvPr/>
        </p:nvSpPr>
        <p:spPr>
          <a:xfrm>
            <a:off x="535063" y="1442963"/>
            <a:ext cx="105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Norte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CAA9FA96-DB29-4495-A503-23B68BBAF07F}"/>
              </a:ext>
            </a:extLst>
          </p:cNvPr>
          <p:cNvCxnSpPr>
            <a:cxnSpLocks/>
          </p:cNvCxnSpPr>
          <p:nvPr/>
        </p:nvCxnSpPr>
        <p:spPr>
          <a:xfrm flipH="1" flipV="1">
            <a:off x="8003229" y="1306391"/>
            <a:ext cx="1" cy="36879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B59A5301-A51C-4BFE-ABEB-270FB22683EB}"/>
              </a:ext>
            </a:extLst>
          </p:cNvPr>
          <p:cNvCxnSpPr>
            <a:cxnSpLocks/>
          </p:cNvCxnSpPr>
          <p:nvPr/>
        </p:nvCxnSpPr>
        <p:spPr>
          <a:xfrm>
            <a:off x="8003229" y="4979775"/>
            <a:ext cx="36828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B1C17ED-8375-4F76-9C9F-B2963BA37EAA}"/>
              </a:ext>
            </a:extLst>
          </p:cNvPr>
          <p:cNvSpPr txBox="1"/>
          <p:nvPr/>
        </p:nvSpPr>
        <p:spPr>
          <a:xfrm>
            <a:off x="8996809" y="5007139"/>
            <a:ext cx="1695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Posição (m)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C9D4DA6-31B7-42C7-8B8A-156BB97C98DE}"/>
              </a:ext>
            </a:extLst>
          </p:cNvPr>
          <p:cNvSpPr txBox="1"/>
          <p:nvPr/>
        </p:nvSpPr>
        <p:spPr>
          <a:xfrm>
            <a:off x="6946980" y="757996"/>
            <a:ext cx="218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Amplitude (</a:t>
            </a:r>
            <a:r>
              <a:rPr lang="pt-BR" sz="2400" dirty="0" err="1"/>
              <a:t>nT</a:t>
            </a:r>
            <a:r>
              <a:rPr lang="pt-BR" sz="2400" dirty="0"/>
              <a:t>)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78E11C9-65D0-4D98-811C-9050A7BA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07" y="6293180"/>
            <a:ext cx="2743200" cy="365125"/>
          </a:xfrm>
        </p:spPr>
        <p:txBody>
          <a:bodyPr/>
          <a:lstStyle/>
          <a:p>
            <a:fld id="{9E6A5CF5-DD80-4FB2-8D05-C9155122F025}" type="slidenum">
              <a:rPr lang="pt-BR" smtClean="0"/>
              <a:t>111</a:t>
            </a:fld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51CE7E7-582F-4BC1-A713-81F9FCAF97BF}"/>
              </a:ext>
            </a:extLst>
          </p:cNvPr>
          <p:cNvSpPr txBox="1"/>
          <p:nvPr/>
        </p:nvSpPr>
        <p:spPr>
          <a:xfrm>
            <a:off x="-20099" y="6538912"/>
            <a:ext cx="1460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(</a:t>
            </a:r>
            <a:r>
              <a:rPr lang="pt-BR" sz="1400" dirty="0" err="1"/>
              <a:t>Blakely</a:t>
            </a:r>
            <a:r>
              <a:rPr lang="pt-BR" sz="1400" dirty="0"/>
              <a:t>, 1996)</a:t>
            </a:r>
            <a:endParaRPr lang="pt-BR" sz="1400" b="1" dirty="0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522F3962-E8F0-442D-82AE-CF54F440D24F}"/>
              </a:ext>
            </a:extLst>
          </p:cNvPr>
          <p:cNvSpPr/>
          <p:nvPr/>
        </p:nvSpPr>
        <p:spPr>
          <a:xfrm>
            <a:off x="2027870" y="2408375"/>
            <a:ext cx="1665595" cy="923458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452A59D9-56F8-4AF7-8102-9A37628A33A5}"/>
              </a:ext>
            </a:extLst>
          </p:cNvPr>
          <p:cNvSpPr/>
          <p:nvPr/>
        </p:nvSpPr>
        <p:spPr>
          <a:xfrm rot="9794746">
            <a:off x="1860172" y="1533993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D9AAC7EA-E5A8-47C7-A7B9-A4440B71EE65}"/>
              </a:ext>
            </a:extLst>
          </p:cNvPr>
          <p:cNvSpPr/>
          <p:nvPr/>
        </p:nvSpPr>
        <p:spPr>
          <a:xfrm rot="10037279">
            <a:off x="2763563" y="1240448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5143670B-F750-4E14-B082-7C68EB9DABB9}"/>
              </a:ext>
            </a:extLst>
          </p:cNvPr>
          <p:cNvCxnSpPr>
            <a:cxnSpLocks/>
          </p:cNvCxnSpPr>
          <p:nvPr/>
        </p:nvCxnSpPr>
        <p:spPr>
          <a:xfrm flipH="1" flipV="1">
            <a:off x="2779080" y="2520366"/>
            <a:ext cx="163174" cy="699476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orma Livre: Forma 39">
            <a:extLst>
              <a:ext uri="{FF2B5EF4-FFF2-40B4-BE49-F238E27FC236}">
                <a16:creationId xmlns:a16="http://schemas.microsoft.com/office/drawing/2014/main" id="{D04287D0-D5DE-46F4-9C1A-0E1F893186F6}"/>
              </a:ext>
            </a:extLst>
          </p:cNvPr>
          <p:cNvSpPr/>
          <p:nvPr/>
        </p:nvSpPr>
        <p:spPr>
          <a:xfrm>
            <a:off x="8003072" y="2364831"/>
            <a:ext cx="3323772" cy="87086"/>
          </a:xfrm>
          <a:custGeom>
            <a:avLst/>
            <a:gdLst>
              <a:gd name="connsiteX0" fmla="*/ 0 w 3323772"/>
              <a:gd name="connsiteY0" fmla="*/ 58057 h 87086"/>
              <a:gd name="connsiteX1" fmla="*/ 870858 w 3323772"/>
              <a:gd name="connsiteY1" fmla="*/ 29028 h 87086"/>
              <a:gd name="connsiteX2" fmla="*/ 957943 w 3323772"/>
              <a:gd name="connsiteY2" fmla="*/ 14514 h 87086"/>
              <a:gd name="connsiteX3" fmla="*/ 1016000 w 3323772"/>
              <a:gd name="connsiteY3" fmla="*/ 0 h 87086"/>
              <a:gd name="connsiteX4" fmla="*/ 1161143 w 3323772"/>
              <a:gd name="connsiteY4" fmla="*/ 14514 h 87086"/>
              <a:gd name="connsiteX5" fmla="*/ 1248229 w 3323772"/>
              <a:gd name="connsiteY5" fmla="*/ 29028 h 87086"/>
              <a:gd name="connsiteX6" fmla="*/ 1727200 w 3323772"/>
              <a:gd name="connsiteY6" fmla="*/ 43543 h 87086"/>
              <a:gd name="connsiteX7" fmla="*/ 2307772 w 3323772"/>
              <a:gd name="connsiteY7" fmla="*/ 72571 h 87086"/>
              <a:gd name="connsiteX8" fmla="*/ 2583543 w 3323772"/>
              <a:gd name="connsiteY8" fmla="*/ 87086 h 87086"/>
              <a:gd name="connsiteX9" fmla="*/ 3033486 w 3323772"/>
              <a:gd name="connsiteY9" fmla="*/ 58057 h 87086"/>
              <a:gd name="connsiteX10" fmla="*/ 3323772 w 3323772"/>
              <a:gd name="connsiteY10" fmla="*/ 43543 h 87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23772" h="87086">
                <a:moveTo>
                  <a:pt x="0" y="58057"/>
                </a:moveTo>
                <a:cubicBezTo>
                  <a:pt x="452958" y="49346"/>
                  <a:pt x="557886" y="73739"/>
                  <a:pt x="870858" y="29028"/>
                </a:cubicBezTo>
                <a:cubicBezTo>
                  <a:pt x="899991" y="24866"/>
                  <a:pt x="929086" y="20285"/>
                  <a:pt x="957943" y="14514"/>
                </a:cubicBezTo>
                <a:cubicBezTo>
                  <a:pt x="977504" y="10602"/>
                  <a:pt x="996648" y="4838"/>
                  <a:pt x="1016000" y="0"/>
                </a:cubicBezTo>
                <a:cubicBezTo>
                  <a:pt x="1064381" y="4838"/>
                  <a:pt x="1112896" y="8483"/>
                  <a:pt x="1161143" y="14514"/>
                </a:cubicBezTo>
                <a:cubicBezTo>
                  <a:pt x="1190345" y="18164"/>
                  <a:pt x="1218839" y="27521"/>
                  <a:pt x="1248229" y="29028"/>
                </a:cubicBezTo>
                <a:cubicBezTo>
                  <a:pt x="1407750" y="37209"/>
                  <a:pt x="1567543" y="38705"/>
                  <a:pt x="1727200" y="43543"/>
                </a:cubicBezTo>
                <a:cubicBezTo>
                  <a:pt x="1995516" y="81873"/>
                  <a:pt x="1754494" y="51291"/>
                  <a:pt x="2307772" y="72571"/>
                </a:cubicBezTo>
                <a:cubicBezTo>
                  <a:pt x="2399755" y="76109"/>
                  <a:pt x="2491619" y="82248"/>
                  <a:pt x="2583543" y="87086"/>
                </a:cubicBezTo>
                <a:cubicBezTo>
                  <a:pt x="2844900" y="54415"/>
                  <a:pt x="2561542" y="86659"/>
                  <a:pt x="3033486" y="58057"/>
                </a:cubicBezTo>
                <a:cubicBezTo>
                  <a:pt x="3352404" y="38729"/>
                  <a:pt x="3004996" y="43543"/>
                  <a:pt x="3323772" y="43543"/>
                </a:cubicBezTo>
              </a:path>
            </a:pathLst>
          </a:custGeom>
          <a:ln w="381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FDCE7CCF-16D7-40F4-8E43-1EAED2710C73}"/>
              </a:ext>
            </a:extLst>
          </p:cNvPr>
          <p:cNvCxnSpPr>
            <a:cxnSpLocks/>
          </p:cNvCxnSpPr>
          <p:nvPr/>
        </p:nvCxnSpPr>
        <p:spPr>
          <a:xfrm flipH="1" flipV="1">
            <a:off x="5945191" y="1162610"/>
            <a:ext cx="211544" cy="49521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D9943C8-1D04-4E20-818D-9E42EA33102F}"/>
              </a:ext>
            </a:extLst>
          </p:cNvPr>
          <p:cNvSpPr txBox="1"/>
          <p:nvPr/>
        </p:nvSpPr>
        <p:spPr>
          <a:xfrm>
            <a:off x="4584327" y="3655009"/>
            <a:ext cx="2933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Medimos o campo sobre a superfície ou acima dela </a:t>
            </a:r>
          </a:p>
        </p:txBody>
      </p:sp>
    </p:spTree>
    <p:extLst>
      <p:ext uri="{BB962C8B-B14F-4D97-AF65-F5344CB8AC3E}">
        <p14:creationId xmlns:p14="http://schemas.microsoft.com/office/powerpoint/2010/main" val="47148633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F4B41679-BDA0-40C1-8D45-0C9AB46BEE9D}"/>
              </a:ext>
            </a:extLst>
          </p:cNvPr>
          <p:cNvSpPr/>
          <p:nvPr/>
        </p:nvSpPr>
        <p:spPr>
          <a:xfrm>
            <a:off x="546490" y="2166425"/>
            <a:ext cx="6135663" cy="12625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E10228D-CE0A-43A8-BC72-3C6391D8EBD1}"/>
              </a:ext>
            </a:extLst>
          </p:cNvPr>
          <p:cNvSpPr txBox="1"/>
          <p:nvPr/>
        </p:nvSpPr>
        <p:spPr>
          <a:xfrm>
            <a:off x="1064826" y="43157"/>
            <a:ext cx="5257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Rochas magnetizadas em subsuperfície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EC549FA-1343-463F-ABB4-3C3134BAF652}"/>
                  </a:ext>
                </a:extLst>
              </p:cNvPr>
              <p:cNvSpPr txBox="1"/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EC549FA-1343-463F-ABB4-3C3134BAF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blipFill>
                <a:blip r:embed="rId3"/>
                <a:stretch>
                  <a:fillRect l="-5000" b="-1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7EC11AAE-F16F-4FEE-9ADA-40DD5FBF5490}"/>
              </a:ext>
            </a:extLst>
          </p:cNvPr>
          <p:cNvCxnSpPr>
            <a:cxnSpLocks/>
          </p:cNvCxnSpPr>
          <p:nvPr/>
        </p:nvCxnSpPr>
        <p:spPr>
          <a:xfrm flipH="1">
            <a:off x="546490" y="1986785"/>
            <a:ext cx="821019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D873076-7581-4010-AF45-DD247FFF7E03}"/>
              </a:ext>
            </a:extLst>
          </p:cNvPr>
          <p:cNvSpPr txBox="1"/>
          <p:nvPr/>
        </p:nvSpPr>
        <p:spPr>
          <a:xfrm>
            <a:off x="535063" y="1442963"/>
            <a:ext cx="105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Norte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CAA9FA96-DB29-4495-A503-23B68BBAF07F}"/>
              </a:ext>
            </a:extLst>
          </p:cNvPr>
          <p:cNvCxnSpPr>
            <a:cxnSpLocks/>
          </p:cNvCxnSpPr>
          <p:nvPr/>
        </p:nvCxnSpPr>
        <p:spPr>
          <a:xfrm flipH="1" flipV="1">
            <a:off x="8003229" y="1306391"/>
            <a:ext cx="1" cy="36879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B59A5301-A51C-4BFE-ABEB-270FB22683EB}"/>
              </a:ext>
            </a:extLst>
          </p:cNvPr>
          <p:cNvCxnSpPr>
            <a:cxnSpLocks/>
          </p:cNvCxnSpPr>
          <p:nvPr/>
        </p:nvCxnSpPr>
        <p:spPr>
          <a:xfrm>
            <a:off x="8003229" y="4979775"/>
            <a:ext cx="36828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B1C17ED-8375-4F76-9C9F-B2963BA37EAA}"/>
              </a:ext>
            </a:extLst>
          </p:cNvPr>
          <p:cNvSpPr txBox="1"/>
          <p:nvPr/>
        </p:nvSpPr>
        <p:spPr>
          <a:xfrm>
            <a:off x="8996809" y="5007139"/>
            <a:ext cx="1695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Posição (m)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C9D4DA6-31B7-42C7-8B8A-156BB97C98DE}"/>
              </a:ext>
            </a:extLst>
          </p:cNvPr>
          <p:cNvSpPr txBox="1"/>
          <p:nvPr/>
        </p:nvSpPr>
        <p:spPr>
          <a:xfrm>
            <a:off x="6946980" y="757996"/>
            <a:ext cx="218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Amplitude (</a:t>
            </a:r>
            <a:r>
              <a:rPr lang="pt-BR" sz="2400" dirty="0" err="1"/>
              <a:t>nT</a:t>
            </a:r>
            <a:r>
              <a:rPr lang="pt-BR" sz="2400" dirty="0"/>
              <a:t>)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78E11C9-65D0-4D98-811C-9050A7BA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07" y="6293180"/>
            <a:ext cx="2743200" cy="365125"/>
          </a:xfrm>
        </p:spPr>
        <p:txBody>
          <a:bodyPr/>
          <a:lstStyle/>
          <a:p>
            <a:fld id="{9E6A5CF5-DD80-4FB2-8D05-C9155122F025}" type="slidenum">
              <a:rPr lang="pt-BR" smtClean="0"/>
              <a:t>112</a:t>
            </a:fld>
            <a:endParaRPr lang="pt-BR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522F3962-E8F0-442D-82AE-CF54F440D24F}"/>
              </a:ext>
            </a:extLst>
          </p:cNvPr>
          <p:cNvSpPr/>
          <p:nvPr/>
        </p:nvSpPr>
        <p:spPr>
          <a:xfrm>
            <a:off x="2027870" y="2408375"/>
            <a:ext cx="1665595" cy="923458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452A59D9-56F8-4AF7-8102-9A37628A33A5}"/>
              </a:ext>
            </a:extLst>
          </p:cNvPr>
          <p:cNvSpPr/>
          <p:nvPr/>
        </p:nvSpPr>
        <p:spPr>
          <a:xfrm rot="9794746">
            <a:off x="1860172" y="1533993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D9AAC7EA-E5A8-47C7-A7B9-A4440B71EE65}"/>
              </a:ext>
            </a:extLst>
          </p:cNvPr>
          <p:cNvSpPr/>
          <p:nvPr/>
        </p:nvSpPr>
        <p:spPr>
          <a:xfrm rot="10037279">
            <a:off x="2763563" y="1240448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5143670B-F750-4E14-B082-7C68EB9DABB9}"/>
              </a:ext>
            </a:extLst>
          </p:cNvPr>
          <p:cNvCxnSpPr>
            <a:cxnSpLocks/>
          </p:cNvCxnSpPr>
          <p:nvPr/>
        </p:nvCxnSpPr>
        <p:spPr>
          <a:xfrm flipH="1" flipV="1">
            <a:off x="2779080" y="2520366"/>
            <a:ext cx="163174" cy="699476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orma Livre: Forma 39">
            <a:extLst>
              <a:ext uri="{FF2B5EF4-FFF2-40B4-BE49-F238E27FC236}">
                <a16:creationId xmlns:a16="http://schemas.microsoft.com/office/drawing/2014/main" id="{D04287D0-D5DE-46F4-9C1A-0E1F893186F6}"/>
              </a:ext>
            </a:extLst>
          </p:cNvPr>
          <p:cNvSpPr/>
          <p:nvPr/>
        </p:nvSpPr>
        <p:spPr>
          <a:xfrm>
            <a:off x="8003072" y="2364831"/>
            <a:ext cx="3323772" cy="87086"/>
          </a:xfrm>
          <a:custGeom>
            <a:avLst/>
            <a:gdLst>
              <a:gd name="connsiteX0" fmla="*/ 0 w 3323772"/>
              <a:gd name="connsiteY0" fmla="*/ 58057 h 87086"/>
              <a:gd name="connsiteX1" fmla="*/ 870858 w 3323772"/>
              <a:gd name="connsiteY1" fmla="*/ 29028 h 87086"/>
              <a:gd name="connsiteX2" fmla="*/ 957943 w 3323772"/>
              <a:gd name="connsiteY2" fmla="*/ 14514 h 87086"/>
              <a:gd name="connsiteX3" fmla="*/ 1016000 w 3323772"/>
              <a:gd name="connsiteY3" fmla="*/ 0 h 87086"/>
              <a:gd name="connsiteX4" fmla="*/ 1161143 w 3323772"/>
              <a:gd name="connsiteY4" fmla="*/ 14514 h 87086"/>
              <a:gd name="connsiteX5" fmla="*/ 1248229 w 3323772"/>
              <a:gd name="connsiteY5" fmla="*/ 29028 h 87086"/>
              <a:gd name="connsiteX6" fmla="*/ 1727200 w 3323772"/>
              <a:gd name="connsiteY6" fmla="*/ 43543 h 87086"/>
              <a:gd name="connsiteX7" fmla="*/ 2307772 w 3323772"/>
              <a:gd name="connsiteY7" fmla="*/ 72571 h 87086"/>
              <a:gd name="connsiteX8" fmla="*/ 2583543 w 3323772"/>
              <a:gd name="connsiteY8" fmla="*/ 87086 h 87086"/>
              <a:gd name="connsiteX9" fmla="*/ 3033486 w 3323772"/>
              <a:gd name="connsiteY9" fmla="*/ 58057 h 87086"/>
              <a:gd name="connsiteX10" fmla="*/ 3323772 w 3323772"/>
              <a:gd name="connsiteY10" fmla="*/ 43543 h 87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23772" h="87086">
                <a:moveTo>
                  <a:pt x="0" y="58057"/>
                </a:moveTo>
                <a:cubicBezTo>
                  <a:pt x="452958" y="49346"/>
                  <a:pt x="557886" y="73739"/>
                  <a:pt x="870858" y="29028"/>
                </a:cubicBezTo>
                <a:cubicBezTo>
                  <a:pt x="899991" y="24866"/>
                  <a:pt x="929086" y="20285"/>
                  <a:pt x="957943" y="14514"/>
                </a:cubicBezTo>
                <a:cubicBezTo>
                  <a:pt x="977504" y="10602"/>
                  <a:pt x="996648" y="4838"/>
                  <a:pt x="1016000" y="0"/>
                </a:cubicBezTo>
                <a:cubicBezTo>
                  <a:pt x="1064381" y="4838"/>
                  <a:pt x="1112896" y="8483"/>
                  <a:pt x="1161143" y="14514"/>
                </a:cubicBezTo>
                <a:cubicBezTo>
                  <a:pt x="1190345" y="18164"/>
                  <a:pt x="1218839" y="27521"/>
                  <a:pt x="1248229" y="29028"/>
                </a:cubicBezTo>
                <a:cubicBezTo>
                  <a:pt x="1407750" y="37209"/>
                  <a:pt x="1567543" y="38705"/>
                  <a:pt x="1727200" y="43543"/>
                </a:cubicBezTo>
                <a:cubicBezTo>
                  <a:pt x="1995516" y="81873"/>
                  <a:pt x="1754494" y="51291"/>
                  <a:pt x="2307772" y="72571"/>
                </a:cubicBezTo>
                <a:cubicBezTo>
                  <a:pt x="2399755" y="76109"/>
                  <a:pt x="2491619" y="82248"/>
                  <a:pt x="2583543" y="87086"/>
                </a:cubicBezTo>
                <a:cubicBezTo>
                  <a:pt x="2844900" y="54415"/>
                  <a:pt x="2561542" y="86659"/>
                  <a:pt x="3033486" y="58057"/>
                </a:cubicBezTo>
                <a:cubicBezTo>
                  <a:pt x="3352404" y="38729"/>
                  <a:pt x="3004996" y="43543"/>
                  <a:pt x="3323772" y="43543"/>
                </a:cubicBezTo>
              </a:path>
            </a:pathLst>
          </a:custGeom>
          <a:ln w="381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FDCE7CCF-16D7-40F4-8E43-1EAED2710C73}"/>
              </a:ext>
            </a:extLst>
          </p:cNvPr>
          <p:cNvCxnSpPr>
            <a:cxnSpLocks/>
          </p:cNvCxnSpPr>
          <p:nvPr/>
        </p:nvCxnSpPr>
        <p:spPr>
          <a:xfrm flipH="1" flipV="1">
            <a:off x="5945191" y="1162610"/>
            <a:ext cx="211544" cy="49521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id="{95D422EE-CBDE-4196-BF93-40B8260BA0F7}"/>
              </a:ext>
            </a:extLst>
          </p:cNvPr>
          <p:cNvSpPr/>
          <p:nvPr/>
        </p:nvSpPr>
        <p:spPr>
          <a:xfrm>
            <a:off x="520514" y="2149511"/>
            <a:ext cx="6179368" cy="1277863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solidFill>
              <a:schemeClr val="accent4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9AF350C1-A39D-42E0-8CD1-58D769818AF9}"/>
              </a:ext>
            </a:extLst>
          </p:cNvPr>
          <p:cNvSpPr txBox="1"/>
          <p:nvPr/>
        </p:nvSpPr>
        <p:spPr>
          <a:xfrm>
            <a:off x="4584327" y="3655009"/>
            <a:ext cx="2933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Medimos o campo sobre a superfície ou acima dela </a:t>
            </a:r>
          </a:p>
        </p:txBody>
      </p:sp>
    </p:spTree>
    <p:extLst>
      <p:ext uri="{BB962C8B-B14F-4D97-AF65-F5344CB8AC3E}">
        <p14:creationId xmlns:p14="http://schemas.microsoft.com/office/powerpoint/2010/main" val="42550414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F4B41679-BDA0-40C1-8D45-0C9AB46BEE9D}"/>
              </a:ext>
            </a:extLst>
          </p:cNvPr>
          <p:cNvSpPr/>
          <p:nvPr/>
        </p:nvSpPr>
        <p:spPr>
          <a:xfrm>
            <a:off x="546490" y="2166425"/>
            <a:ext cx="6135663" cy="12625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E10228D-CE0A-43A8-BC72-3C6391D8EBD1}"/>
              </a:ext>
            </a:extLst>
          </p:cNvPr>
          <p:cNvSpPr txBox="1"/>
          <p:nvPr/>
        </p:nvSpPr>
        <p:spPr>
          <a:xfrm>
            <a:off x="1064826" y="43157"/>
            <a:ext cx="5257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Rochas magnetizadas em subsuperfície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EC549FA-1343-463F-ABB4-3C3134BAF652}"/>
                  </a:ext>
                </a:extLst>
              </p:cNvPr>
              <p:cNvSpPr txBox="1"/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EC549FA-1343-463F-ABB4-3C3134BAF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blipFill>
                <a:blip r:embed="rId3"/>
                <a:stretch>
                  <a:fillRect l="-5000" b="-1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7EC11AAE-F16F-4FEE-9ADA-40DD5FBF5490}"/>
              </a:ext>
            </a:extLst>
          </p:cNvPr>
          <p:cNvCxnSpPr>
            <a:cxnSpLocks/>
          </p:cNvCxnSpPr>
          <p:nvPr/>
        </p:nvCxnSpPr>
        <p:spPr>
          <a:xfrm flipH="1">
            <a:off x="546490" y="1986785"/>
            <a:ext cx="821019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D873076-7581-4010-AF45-DD247FFF7E03}"/>
              </a:ext>
            </a:extLst>
          </p:cNvPr>
          <p:cNvSpPr txBox="1"/>
          <p:nvPr/>
        </p:nvSpPr>
        <p:spPr>
          <a:xfrm>
            <a:off x="535063" y="1442963"/>
            <a:ext cx="105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Norte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CAA9FA96-DB29-4495-A503-23B68BBAF07F}"/>
              </a:ext>
            </a:extLst>
          </p:cNvPr>
          <p:cNvCxnSpPr>
            <a:cxnSpLocks/>
          </p:cNvCxnSpPr>
          <p:nvPr/>
        </p:nvCxnSpPr>
        <p:spPr>
          <a:xfrm flipH="1" flipV="1">
            <a:off x="8003229" y="1306391"/>
            <a:ext cx="1" cy="36879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B59A5301-A51C-4BFE-ABEB-270FB22683EB}"/>
              </a:ext>
            </a:extLst>
          </p:cNvPr>
          <p:cNvCxnSpPr>
            <a:cxnSpLocks/>
          </p:cNvCxnSpPr>
          <p:nvPr/>
        </p:nvCxnSpPr>
        <p:spPr>
          <a:xfrm>
            <a:off x="8003229" y="4979775"/>
            <a:ext cx="36828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B1C17ED-8375-4F76-9C9F-B2963BA37EAA}"/>
              </a:ext>
            </a:extLst>
          </p:cNvPr>
          <p:cNvSpPr txBox="1"/>
          <p:nvPr/>
        </p:nvSpPr>
        <p:spPr>
          <a:xfrm>
            <a:off x="8996809" y="5007139"/>
            <a:ext cx="1695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Posição (m)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C9D4DA6-31B7-42C7-8B8A-156BB97C98DE}"/>
              </a:ext>
            </a:extLst>
          </p:cNvPr>
          <p:cNvSpPr txBox="1"/>
          <p:nvPr/>
        </p:nvSpPr>
        <p:spPr>
          <a:xfrm>
            <a:off x="6946980" y="757996"/>
            <a:ext cx="218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Amplitude (</a:t>
            </a:r>
            <a:r>
              <a:rPr lang="pt-BR" sz="2400" dirty="0" err="1"/>
              <a:t>nT</a:t>
            </a:r>
            <a:r>
              <a:rPr lang="pt-BR" sz="2400" dirty="0"/>
              <a:t>)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78E11C9-65D0-4D98-811C-9050A7BA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07" y="6293180"/>
            <a:ext cx="2743200" cy="365125"/>
          </a:xfrm>
        </p:spPr>
        <p:txBody>
          <a:bodyPr/>
          <a:lstStyle/>
          <a:p>
            <a:fld id="{9E6A5CF5-DD80-4FB2-8D05-C9155122F025}" type="slidenum">
              <a:rPr lang="pt-BR" smtClean="0"/>
              <a:t>113</a:t>
            </a:fld>
            <a:endParaRPr lang="pt-BR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522F3962-E8F0-442D-82AE-CF54F440D24F}"/>
              </a:ext>
            </a:extLst>
          </p:cNvPr>
          <p:cNvSpPr/>
          <p:nvPr/>
        </p:nvSpPr>
        <p:spPr>
          <a:xfrm>
            <a:off x="2027870" y="2408375"/>
            <a:ext cx="1665595" cy="923458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452A59D9-56F8-4AF7-8102-9A37628A33A5}"/>
              </a:ext>
            </a:extLst>
          </p:cNvPr>
          <p:cNvSpPr/>
          <p:nvPr/>
        </p:nvSpPr>
        <p:spPr>
          <a:xfrm rot="9794746">
            <a:off x="1860172" y="1533993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D9AAC7EA-E5A8-47C7-A7B9-A4440B71EE65}"/>
              </a:ext>
            </a:extLst>
          </p:cNvPr>
          <p:cNvSpPr/>
          <p:nvPr/>
        </p:nvSpPr>
        <p:spPr>
          <a:xfrm rot="10037279">
            <a:off x="2763563" y="1240448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5143670B-F750-4E14-B082-7C68EB9DABB9}"/>
              </a:ext>
            </a:extLst>
          </p:cNvPr>
          <p:cNvCxnSpPr>
            <a:cxnSpLocks/>
          </p:cNvCxnSpPr>
          <p:nvPr/>
        </p:nvCxnSpPr>
        <p:spPr>
          <a:xfrm flipH="1" flipV="1">
            <a:off x="2779080" y="2520366"/>
            <a:ext cx="163174" cy="699476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orma Livre: Forma 39">
            <a:extLst>
              <a:ext uri="{FF2B5EF4-FFF2-40B4-BE49-F238E27FC236}">
                <a16:creationId xmlns:a16="http://schemas.microsoft.com/office/drawing/2014/main" id="{D04287D0-D5DE-46F4-9C1A-0E1F893186F6}"/>
              </a:ext>
            </a:extLst>
          </p:cNvPr>
          <p:cNvSpPr/>
          <p:nvPr/>
        </p:nvSpPr>
        <p:spPr>
          <a:xfrm>
            <a:off x="8003072" y="2364831"/>
            <a:ext cx="3323772" cy="87086"/>
          </a:xfrm>
          <a:custGeom>
            <a:avLst/>
            <a:gdLst>
              <a:gd name="connsiteX0" fmla="*/ 0 w 3323772"/>
              <a:gd name="connsiteY0" fmla="*/ 58057 h 87086"/>
              <a:gd name="connsiteX1" fmla="*/ 870858 w 3323772"/>
              <a:gd name="connsiteY1" fmla="*/ 29028 h 87086"/>
              <a:gd name="connsiteX2" fmla="*/ 957943 w 3323772"/>
              <a:gd name="connsiteY2" fmla="*/ 14514 h 87086"/>
              <a:gd name="connsiteX3" fmla="*/ 1016000 w 3323772"/>
              <a:gd name="connsiteY3" fmla="*/ 0 h 87086"/>
              <a:gd name="connsiteX4" fmla="*/ 1161143 w 3323772"/>
              <a:gd name="connsiteY4" fmla="*/ 14514 h 87086"/>
              <a:gd name="connsiteX5" fmla="*/ 1248229 w 3323772"/>
              <a:gd name="connsiteY5" fmla="*/ 29028 h 87086"/>
              <a:gd name="connsiteX6" fmla="*/ 1727200 w 3323772"/>
              <a:gd name="connsiteY6" fmla="*/ 43543 h 87086"/>
              <a:gd name="connsiteX7" fmla="*/ 2307772 w 3323772"/>
              <a:gd name="connsiteY7" fmla="*/ 72571 h 87086"/>
              <a:gd name="connsiteX8" fmla="*/ 2583543 w 3323772"/>
              <a:gd name="connsiteY8" fmla="*/ 87086 h 87086"/>
              <a:gd name="connsiteX9" fmla="*/ 3033486 w 3323772"/>
              <a:gd name="connsiteY9" fmla="*/ 58057 h 87086"/>
              <a:gd name="connsiteX10" fmla="*/ 3323772 w 3323772"/>
              <a:gd name="connsiteY10" fmla="*/ 43543 h 87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23772" h="87086">
                <a:moveTo>
                  <a:pt x="0" y="58057"/>
                </a:moveTo>
                <a:cubicBezTo>
                  <a:pt x="452958" y="49346"/>
                  <a:pt x="557886" y="73739"/>
                  <a:pt x="870858" y="29028"/>
                </a:cubicBezTo>
                <a:cubicBezTo>
                  <a:pt x="899991" y="24866"/>
                  <a:pt x="929086" y="20285"/>
                  <a:pt x="957943" y="14514"/>
                </a:cubicBezTo>
                <a:cubicBezTo>
                  <a:pt x="977504" y="10602"/>
                  <a:pt x="996648" y="4838"/>
                  <a:pt x="1016000" y="0"/>
                </a:cubicBezTo>
                <a:cubicBezTo>
                  <a:pt x="1064381" y="4838"/>
                  <a:pt x="1112896" y="8483"/>
                  <a:pt x="1161143" y="14514"/>
                </a:cubicBezTo>
                <a:cubicBezTo>
                  <a:pt x="1190345" y="18164"/>
                  <a:pt x="1218839" y="27521"/>
                  <a:pt x="1248229" y="29028"/>
                </a:cubicBezTo>
                <a:cubicBezTo>
                  <a:pt x="1407750" y="37209"/>
                  <a:pt x="1567543" y="38705"/>
                  <a:pt x="1727200" y="43543"/>
                </a:cubicBezTo>
                <a:cubicBezTo>
                  <a:pt x="1995516" y="81873"/>
                  <a:pt x="1754494" y="51291"/>
                  <a:pt x="2307772" y="72571"/>
                </a:cubicBezTo>
                <a:cubicBezTo>
                  <a:pt x="2399755" y="76109"/>
                  <a:pt x="2491619" y="82248"/>
                  <a:pt x="2583543" y="87086"/>
                </a:cubicBezTo>
                <a:cubicBezTo>
                  <a:pt x="2844900" y="54415"/>
                  <a:pt x="2561542" y="86659"/>
                  <a:pt x="3033486" y="58057"/>
                </a:cubicBezTo>
                <a:cubicBezTo>
                  <a:pt x="3352404" y="38729"/>
                  <a:pt x="3004996" y="43543"/>
                  <a:pt x="3323772" y="43543"/>
                </a:cubicBezTo>
              </a:path>
            </a:pathLst>
          </a:custGeom>
          <a:ln w="381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FDCE7CCF-16D7-40F4-8E43-1EAED2710C73}"/>
              </a:ext>
            </a:extLst>
          </p:cNvPr>
          <p:cNvCxnSpPr>
            <a:cxnSpLocks/>
          </p:cNvCxnSpPr>
          <p:nvPr/>
        </p:nvCxnSpPr>
        <p:spPr>
          <a:xfrm flipH="1" flipV="1">
            <a:off x="5945191" y="1162610"/>
            <a:ext cx="211544" cy="49521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id="{95D422EE-CBDE-4196-BF93-40B8260BA0F7}"/>
              </a:ext>
            </a:extLst>
          </p:cNvPr>
          <p:cNvSpPr/>
          <p:nvPr/>
        </p:nvSpPr>
        <p:spPr>
          <a:xfrm>
            <a:off x="520514" y="2149511"/>
            <a:ext cx="6179368" cy="1277863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solidFill>
              <a:schemeClr val="accent4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CA05B000-A884-455B-8169-15619E30F996}"/>
              </a:ext>
            </a:extLst>
          </p:cNvPr>
          <p:cNvCxnSpPr>
            <a:cxnSpLocks/>
          </p:cNvCxnSpPr>
          <p:nvPr/>
        </p:nvCxnSpPr>
        <p:spPr>
          <a:xfrm flipH="1" flipV="1">
            <a:off x="2506318" y="1490789"/>
            <a:ext cx="182267" cy="6756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F4143C47-9514-41BE-9BDF-1A521A1AE7C3}"/>
              </a:ext>
            </a:extLst>
          </p:cNvPr>
          <p:cNvCxnSpPr>
            <a:cxnSpLocks/>
          </p:cNvCxnSpPr>
          <p:nvPr/>
        </p:nvCxnSpPr>
        <p:spPr>
          <a:xfrm>
            <a:off x="1769970" y="2149511"/>
            <a:ext cx="0" cy="71873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5D0CBEB9-73B7-478F-9B46-28522558F81E}"/>
              </a:ext>
            </a:extLst>
          </p:cNvPr>
          <p:cNvCxnSpPr>
            <a:cxnSpLocks/>
          </p:cNvCxnSpPr>
          <p:nvPr/>
        </p:nvCxnSpPr>
        <p:spPr>
          <a:xfrm>
            <a:off x="3726374" y="2173064"/>
            <a:ext cx="173859" cy="69517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12CEA077-8A10-479E-98C3-175BCC410AE1}"/>
              </a:ext>
            </a:extLst>
          </p:cNvPr>
          <p:cNvSpPr txBox="1"/>
          <p:nvPr/>
        </p:nvSpPr>
        <p:spPr>
          <a:xfrm>
            <a:off x="4584327" y="3655009"/>
            <a:ext cx="2933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Medimos o campo sobre a superfície ou acima dela </a:t>
            </a:r>
          </a:p>
        </p:txBody>
      </p:sp>
    </p:spTree>
    <p:extLst>
      <p:ext uri="{BB962C8B-B14F-4D97-AF65-F5344CB8AC3E}">
        <p14:creationId xmlns:p14="http://schemas.microsoft.com/office/powerpoint/2010/main" val="366344720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F4B41679-BDA0-40C1-8D45-0C9AB46BEE9D}"/>
              </a:ext>
            </a:extLst>
          </p:cNvPr>
          <p:cNvSpPr/>
          <p:nvPr/>
        </p:nvSpPr>
        <p:spPr>
          <a:xfrm>
            <a:off x="546490" y="2166425"/>
            <a:ext cx="6135663" cy="12625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E10228D-CE0A-43A8-BC72-3C6391D8EBD1}"/>
              </a:ext>
            </a:extLst>
          </p:cNvPr>
          <p:cNvSpPr txBox="1"/>
          <p:nvPr/>
        </p:nvSpPr>
        <p:spPr>
          <a:xfrm>
            <a:off x="1064826" y="43157"/>
            <a:ext cx="5257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Rochas magnetizadas em subsuperfície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EC549FA-1343-463F-ABB4-3C3134BAF652}"/>
                  </a:ext>
                </a:extLst>
              </p:cNvPr>
              <p:cNvSpPr txBox="1"/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EC549FA-1343-463F-ABB4-3C3134BAF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blipFill>
                <a:blip r:embed="rId3"/>
                <a:stretch>
                  <a:fillRect l="-5000" b="-1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7EC11AAE-F16F-4FEE-9ADA-40DD5FBF5490}"/>
              </a:ext>
            </a:extLst>
          </p:cNvPr>
          <p:cNvCxnSpPr>
            <a:cxnSpLocks/>
          </p:cNvCxnSpPr>
          <p:nvPr/>
        </p:nvCxnSpPr>
        <p:spPr>
          <a:xfrm flipH="1">
            <a:off x="546490" y="1986785"/>
            <a:ext cx="821019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D873076-7581-4010-AF45-DD247FFF7E03}"/>
              </a:ext>
            </a:extLst>
          </p:cNvPr>
          <p:cNvSpPr txBox="1"/>
          <p:nvPr/>
        </p:nvSpPr>
        <p:spPr>
          <a:xfrm>
            <a:off x="535063" y="1442963"/>
            <a:ext cx="105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Norte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CAA9FA96-DB29-4495-A503-23B68BBAF07F}"/>
              </a:ext>
            </a:extLst>
          </p:cNvPr>
          <p:cNvCxnSpPr>
            <a:cxnSpLocks/>
          </p:cNvCxnSpPr>
          <p:nvPr/>
        </p:nvCxnSpPr>
        <p:spPr>
          <a:xfrm flipH="1" flipV="1">
            <a:off x="8003229" y="1306391"/>
            <a:ext cx="1" cy="36879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B59A5301-A51C-4BFE-ABEB-270FB22683EB}"/>
              </a:ext>
            </a:extLst>
          </p:cNvPr>
          <p:cNvCxnSpPr>
            <a:cxnSpLocks/>
          </p:cNvCxnSpPr>
          <p:nvPr/>
        </p:nvCxnSpPr>
        <p:spPr>
          <a:xfrm>
            <a:off x="8003229" y="4979775"/>
            <a:ext cx="36828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B1C17ED-8375-4F76-9C9F-B2963BA37EAA}"/>
              </a:ext>
            </a:extLst>
          </p:cNvPr>
          <p:cNvSpPr txBox="1"/>
          <p:nvPr/>
        </p:nvSpPr>
        <p:spPr>
          <a:xfrm>
            <a:off x="8996809" y="5007139"/>
            <a:ext cx="1695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Posição (m)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C9D4DA6-31B7-42C7-8B8A-156BB97C98DE}"/>
              </a:ext>
            </a:extLst>
          </p:cNvPr>
          <p:cNvSpPr txBox="1"/>
          <p:nvPr/>
        </p:nvSpPr>
        <p:spPr>
          <a:xfrm>
            <a:off x="6946980" y="757996"/>
            <a:ext cx="218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Amplitude (</a:t>
            </a:r>
            <a:r>
              <a:rPr lang="pt-BR" sz="2400" dirty="0" err="1"/>
              <a:t>nT</a:t>
            </a:r>
            <a:r>
              <a:rPr lang="pt-BR" sz="2400" dirty="0"/>
              <a:t>)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78E11C9-65D0-4D98-811C-9050A7BA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07" y="6293180"/>
            <a:ext cx="2743200" cy="365125"/>
          </a:xfrm>
        </p:spPr>
        <p:txBody>
          <a:bodyPr/>
          <a:lstStyle/>
          <a:p>
            <a:fld id="{9E6A5CF5-DD80-4FB2-8D05-C9155122F025}" type="slidenum">
              <a:rPr lang="pt-BR" smtClean="0"/>
              <a:t>114</a:t>
            </a:fld>
            <a:endParaRPr lang="pt-BR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522F3962-E8F0-442D-82AE-CF54F440D24F}"/>
              </a:ext>
            </a:extLst>
          </p:cNvPr>
          <p:cNvSpPr/>
          <p:nvPr/>
        </p:nvSpPr>
        <p:spPr>
          <a:xfrm>
            <a:off x="2027870" y="2408375"/>
            <a:ext cx="1665595" cy="923458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452A59D9-56F8-4AF7-8102-9A37628A33A5}"/>
              </a:ext>
            </a:extLst>
          </p:cNvPr>
          <p:cNvSpPr/>
          <p:nvPr/>
        </p:nvSpPr>
        <p:spPr>
          <a:xfrm rot="9794746">
            <a:off x="1860172" y="1533993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D9AAC7EA-E5A8-47C7-A7B9-A4440B71EE65}"/>
              </a:ext>
            </a:extLst>
          </p:cNvPr>
          <p:cNvSpPr/>
          <p:nvPr/>
        </p:nvSpPr>
        <p:spPr>
          <a:xfrm rot="10037279">
            <a:off x="2763563" y="1240448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5143670B-F750-4E14-B082-7C68EB9DABB9}"/>
              </a:ext>
            </a:extLst>
          </p:cNvPr>
          <p:cNvCxnSpPr>
            <a:cxnSpLocks/>
          </p:cNvCxnSpPr>
          <p:nvPr/>
        </p:nvCxnSpPr>
        <p:spPr>
          <a:xfrm flipH="1" flipV="1">
            <a:off x="2779080" y="2520366"/>
            <a:ext cx="163174" cy="699476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orma Livre: Forma 39">
            <a:extLst>
              <a:ext uri="{FF2B5EF4-FFF2-40B4-BE49-F238E27FC236}">
                <a16:creationId xmlns:a16="http://schemas.microsoft.com/office/drawing/2014/main" id="{D04287D0-D5DE-46F4-9C1A-0E1F893186F6}"/>
              </a:ext>
            </a:extLst>
          </p:cNvPr>
          <p:cNvSpPr/>
          <p:nvPr/>
        </p:nvSpPr>
        <p:spPr>
          <a:xfrm>
            <a:off x="8003072" y="2364831"/>
            <a:ext cx="3323772" cy="87086"/>
          </a:xfrm>
          <a:custGeom>
            <a:avLst/>
            <a:gdLst>
              <a:gd name="connsiteX0" fmla="*/ 0 w 3323772"/>
              <a:gd name="connsiteY0" fmla="*/ 58057 h 87086"/>
              <a:gd name="connsiteX1" fmla="*/ 870858 w 3323772"/>
              <a:gd name="connsiteY1" fmla="*/ 29028 h 87086"/>
              <a:gd name="connsiteX2" fmla="*/ 957943 w 3323772"/>
              <a:gd name="connsiteY2" fmla="*/ 14514 h 87086"/>
              <a:gd name="connsiteX3" fmla="*/ 1016000 w 3323772"/>
              <a:gd name="connsiteY3" fmla="*/ 0 h 87086"/>
              <a:gd name="connsiteX4" fmla="*/ 1161143 w 3323772"/>
              <a:gd name="connsiteY4" fmla="*/ 14514 h 87086"/>
              <a:gd name="connsiteX5" fmla="*/ 1248229 w 3323772"/>
              <a:gd name="connsiteY5" fmla="*/ 29028 h 87086"/>
              <a:gd name="connsiteX6" fmla="*/ 1727200 w 3323772"/>
              <a:gd name="connsiteY6" fmla="*/ 43543 h 87086"/>
              <a:gd name="connsiteX7" fmla="*/ 2307772 w 3323772"/>
              <a:gd name="connsiteY7" fmla="*/ 72571 h 87086"/>
              <a:gd name="connsiteX8" fmla="*/ 2583543 w 3323772"/>
              <a:gd name="connsiteY8" fmla="*/ 87086 h 87086"/>
              <a:gd name="connsiteX9" fmla="*/ 3033486 w 3323772"/>
              <a:gd name="connsiteY9" fmla="*/ 58057 h 87086"/>
              <a:gd name="connsiteX10" fmla="*/ 3323772 w 3323772"/>
              <a:gd name="connsiteY10" fmla="*/ 43543 h 87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23772" h="87086">
                <a:moveTo>
                  <a:pt x="0" y="58057"/>
                </a:moveTo>
                <a:cubicBezTo>
                  <a:pt x="452958" y="49346"/>
                  <a:pt x="557886" y="73739"/>
                  <a:pt x="870858" y="29028"/>
                </a:cubicBezTo>
                <a:cubicBezTo>
                  <a:pt x="899991" y="24866"/>
                  <a:pt x="929086" y="20285"/>
                  <a:pt x="957943" y="14514"/>
                </a:cubicBezTo>
                <a:cubicBezTo>
                  <a:pt x="977504" y="10602"/>
                  <a:pt x="996648" y="4838"/>
                  <a:pt x="1016000" y="0"/>
                </a:cubicBezTo>
                <a:cubicBezTo>
                  <a:pt x="1064381" y="4838"/>
                  <a:pt x="1112896" y="8483"/>
                  <a:pt x="1161143" y="14514"/>
                </a:cubicBezTo>
                <a:cubicBezTo>
                  <a:pt x="1190345" y="18164"/>
                  <a:pt x="1218839" y="27521"/>
                  <a:pt x="1248229" y="29028"/>
                </a:cubicBezTo>
                <a:cubicBezTo>
                  <a:pt x="1407750" y="37209"/>
                  <a:pt x="1567543" y="38705"/>
                  <a:pt x="1727200" y="43543"/>
                </a:cubicBezTo>
                <a:cubicBezTo>
                  <a:pt x="1995516" y="81873"/>
                  <a:pt x="1754494" y="51291"/>
                  <a:pt x="2307772" y="72571"/>
                </a:cubicBezTo>
                <a:cubicBezTo>
                  <a:pt x="2399755" y="76109"/>
                  <a:pt x="2491619" y="82248"/>
                  <a:pt x="2583543" y="87086"/>
                </a:cubicBezTo>
                <a:cubicBezTo>
                  <a:pt x="2844900" y="54415"/>
                  <a:pt x="2561542" y="86659"/>
                  <a:pt x="3033486" y="58057"/>
                </a:cubicBezTo>
                <a:cubicBezTo>
                  <a:pt x="3352404" y="38729"/>
                  <a:pt x="3004996" y="43543"/>
                  <a:pt x="3323772" y="43543"/>
                </a:cubicBezTo>
              </a:path>
            </a:pathLst>
          </a:custGeom>
          <a:ln w="381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FDCE7CCF-16D7-40F4-8E43-1EAED2710C73}"/>
              </a:ext>
            </a:extLst>
          </p:cNvPr>
          <p:cNvCxnSpPr>
            <a:cxnSpLocks/>
          </p:cNvCxnSpPr>
          <p:nvPr/>
        </p:nvCxnSpPr>
        <p:spPr>
          <a:xfrm flipH="1" flipV="1">
            <a:off x="5945191" y="1162610"/>
            <a:ext cx="211544" cy="49521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id="{95D422EE-CBDE-4196-BF93-40B8260BA0F7}"/>
              </a:ext>
            </a:extLst>
          </p:cNvPr>
          <p:cNvSpPr/>
          <p:nvPr/>
        </p:nvSpPr>
        <p:spPr>
          <a:xfrm>
            <a:off x="520514" y="2149511"/>
            <a:ext cx="6179368" cy="1277863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solidFill>
              <a:schemeClr val="accent4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CA05B000-A884-455B-8169-15619E30F996}"/>
              </a:ext>
            </a:extLst>
          </p:cNvPr>
          <p:cNvCxnSpPr>
            <a:cxnSpLocks/>
          </p:cNvCxnSpPr>
          <p:nvPr/>
        </p:nvCxnSpPr>
        <p:spPr>
          <a:xfrm flipH="1" flipV="1">
            <a:off x="2506318" y="1490789"/>
            <a:ext cx="182267" cy="6756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F4143C47-9514-41BE-9BDF-1A521A1AE7C3}"/>
              </a:ext>
            </a:extLst>
          </p:cNvPr>
          <p:cNvCxnSpPr>
            <a:cxnSpLocks/>
          </p:cNvCxnSpPr>
          <p:nvPr/>
        </p:nvCxnSpPr>
        <p:spPr>
          <a:xfrm>
            <a:off x="1769970" y="2149511"/>
            <a:ext cx="0" cy="71873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5D0CBEB9-73B7-478F-9B46-28522558F81E}"/>
              </a:ext>
            </a:extLst>
          </p:cNvPr>
          <p:cNvCxnSpPr>
            <a:cxnSpLocks/>
          </p:cNvCxnSpPr>
          <p:nvPr/>
        </p:nvCxnSpPr>
        <p:spPr>
          <a:xfrm>
            <a:off x="3726374" y="2173064"/>
            <a:ext cx="173859" cy="69517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3442ACD2-922F-4434-84D9-177D98C0A2A2}"/>
              </a:ext>
            </a:extLst>
          </p:cNvPr>
          <p:cNvCxnSpPr>
            <a:cxnSpLocks/>
          </p:cNvCxnSpPr>
          <p:nvPr/>
        </p:nvCxnSpPr>
        <p:spPr>
          <a:xfrm>
            <a:off x="1755183" y="489174"/>
            <a:ext cx="0" cy="442014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61AB9C85-028C-44AC-895F-6207CC947C26}"/>
              </a:ext>
            </a:extLst>
          </p:cNvPr>
          <p:cNvCxnSpPr>
            <a:cxnSpLocks/>
          </p:cNvCxnSpPr>
          <p:nvPr/>
        </p:nvCxnSpPr>
        <p:spPr>
          <a:xfrm>
            <a:off x="2688585" y="489174"/>
            <a:ext cx="0" cy="442014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B24572A5-8CDE-41F6-85FE-CF7C2B809807}"/>
              </a:ext>
            </a:extLst>
          </p:cNvPr>
          <p:cNvCxnSpPr>
            <a:cxnSpLocks/>
          </p:cNvCxnSpPr>
          <p:nvPr/>
        </p:nvCxnSpPr>
        <p:spPr>
          <a:xfrm>
            <a:off x="3726374" y="586999"/>
            <a:ext cx="0" cy="442014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511D9FAF-4F3B-47C6-AE92-ADAD810AB998}"/>
              </a:ext>
            </a:extLst>
          </p:cNvPr>
          <p:cNvSpPr txBox="1"/>
          <p:nvPr/>
        </p:nvSpPr>
        <p:spPr>
          <a:xfrm>
            <a:off x="4584327" y="3655009"/>
            <a:ext cx="2933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Medimos o campo sobre a superfície ou acima dela </a:t>
            </a:r>
          </a:p>
        </p:txBody>
      </p:sp>
    </p:spTree>
    <p:extLst>
      <p:ext uri="{BB962C8B-B14F-4D97-AF65-F5344CB8AC3E}">
        <p14:creationId xmlns:p14="http://schemas.microsoft.com/office/powerpoint/2010/main" val="170947053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F4B41679-BDA0-40C1-8D45-0C9AB46BEE9D}"/>
              </a:ext>
            </a:extLst>
          </p:cNvPr>
          <p:cNvSpPr/>
          <p:nvPr/>
        </p:nvSpPr>
        <p:spPr>
          <a:xfrm>
            <a:off x="546490" y="2166425"/>
            <a:ext cx="6135663" cy="12625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E10228D-CE0A-43A8-BC72-3C6391D8EBD1}"/>
              </a:ext>
            </a:extLst>
          </p:cNvPr>
          <p:cNvSpPr txBox="1"/>
          <p:nvPr/>
        </p:nvSpPr>
        <p:spPr>
          <a:xfrm>
            <a:off x="1064826" y="43157"/>
            <a:ext cx="5257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Rochas magnetizadas em subsuperfície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EC549FA-1343-463F-ABB4-3C3134BAF652}"/>
                  </a:ext>
                </a:extLst>
              </p:cNvPr>
              <p:cNvSpPr txBox="1"/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EC549FA-1343-463F-ABB4-3C3134BAF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blipFill>
                <a:blip r:embed="rId3"/>
                <a:stretch>
                  <a:fillRect l="-5000" b="-1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7EC11AAE-F16F-4FEE-9ADA-40DD5FBF5490}"/>
              </a:ext>
            </a:extLst>
          </p:cNvPr>
          <p:cNvCxnSpPr>
            <a:cxnSpLocks/>
          </p:cNvCxnSpPr>
          <p:nvPr/>
        </p:nvCxnSpPr>
        <p:spPr>
          <a:xfrm flipH="1">
            <a:off x="546490" y="1986785"/>
            <a:ext cx="821019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D873076-7581-4010-AF45-DD247FFF7E03}"/>
              </a:ext>
            </a:extLst>
          </p:cNvPr>
          <p:cNvSpPr txBox="1"/>
          <p:nvPr/>
        </p:nvSpPr>
        <p:spPr>
          <a:xfrm>
            <a:off x="535063" y="1442963"/>
            <a:ext cx="105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Norte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CAA9FA96-DB29-4495-A503-23B68BBAF07F}"/>
              </a:ext>
            </a:extLst>
          </p:cNvPr>
          <p:cNvCxnSpPr>
            <a:cxnSpLocks/>
          </p:cNvCxnSpPr>
          <p:nvPr/>
        </p:nvCxnSpPr>
        <p:spPr>
          <a:xfrm flipH="1" flipV="1">
            <a:off x="8003229" y="1306391"/>
            <a:ext cx="1" cy="36879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B59A5301-A51C-4BFE-ABEB-270FB22683EB}"/>
              </a:ext>
            </a:extLst>
          </p:cNvPr>
          <p:cNvCxnSpPr>
            <a:cxnSpLocks/>
          </p:cNvCxnSpPr>
          <p:nvPr/>
        </p:nvCxnSpPr>
        <p:spPr>
          <a:xfrm>
            <a:off x="8003229" y="4979775"/>
            <a:ext cx="36828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B1C17ED-8375-4F76-9C9F-B2963BA37EAA}"/>
              </a:ext>
            </a:extLst>
          </p:cNvPr>
          <p:cNvSpPr txBox="1"/>
          <p:nvPr/>
        </p:nvSpPr>
        <p:spPr>
          <a:xfrm>
            <a:off x="8996809" y="5007139"/>
            <a:ext cx="1695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Posição (m)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C9D4DA6-31B7-42C7-8B8A-156BB97C98DE}"/>
              </a:ext>
            </a:extLst>
          </p:cNvPr>
          <p:cNvSpPr txBox="1"/>
          <p:nvPr/>
        </p:nvSpPr>
        <p:spPr>
          <a:xfrm>
            <a:off x="6946980" y="757996"/>
            <a:ext cx="218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Amplitude (</a:t>
            </a:r>
            <a:r>
              <a:rPr lang="pt-BR" sz="2400" dirty="0" err="1"/>
              <a:t>nT</a:t>
            </a:r>
            <a:r>
              <a:rPr lang="pt-BR" sz="2400" dirty="0"/>
              <a:t>)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78E11C9-65D0-4D98-811C-9050A7BA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07" y="6293180"/>
            <a:ext cx="2743200" cy="365125"/>
          </a:xfrm>
        </p:spPr>
        <p:txBody>
          <a:bodyPr/>
          <a:lstStyle/>
          <a:p>
            <a:fld id="{9E6A5CF5-DD80-4FB2-8D05-C9155122F025}" type="slidenum">
              <a:rPr lang="pt-BR" smtClean="0"/>
              <a:t>115</a:t>
            </a:fld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51CE7E7-582F-4BC1-A713-81F9FCAF97BF}"/>
              </a:ext>
            </a:extLst>
          </p:cNvPr>
          <p:cNvSpPr txBox="1"/>
          <p:nvPr/>
        </p:nvSpPr>
        <p:spPr>
          <a:xfrm>
            <a:off x="-20099" y="6538912"/>
            <a:ext cx="1460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(</a:t>
            </a:r>
            <a:r>
              <a:rPr lang="pt-BR" sz="1400" dirty="0" err="1"/>
              <a:t>Blakely</a:t>
            </a:r>
            <a:r>
              <a:rPr lang="pt-BR" sz="1400" dirty="0"/>
              <a:t>, 1996)</a:t>
            </a:r>
            <a:endParaRPr lang="pt-BR" sz="1400" b="1" dirty="0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522F3962-E8F0-442D-82AE-CF54F440D24F}"/>
              </a:ext>
            </a:extLst>
          </p:cNvPr>
          <p:cNvSpPr/>
          <p:nvPr/>
        </p:nvSpPr>
        <p:spPr>
          <a:xfrm>
            <a:off x="2027870" y="2408375"/>
            <a:ext cx="1665595" cy="923458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452A59D9-56F8-4AF7-8102-9A37628A33A5}"/>
              </a:ext>
            </a:extLst>
          </p:cNvPr>
          <p:cNvSpPr/>
          <p:nvPr/>
        </p:nvSpPr>
        <p:spPr>
          <a:xfrm rot="9794746">
            <a:off x="1860172" y="1533993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D9AAC7EA-E5A8-47C7-A7B9-A4440B71EE65}"/>
              </a:ext>
            </a:extLst>
          </p:cNvPr>
          <p:cNvSpPr/>
          <p:nvPr/>
        </p:nvSpPr>
        <p:spPr>
          <a:xfrm rot="10037279">
            <a:off x="2763563" y="1240448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5143670B-F750-4E14-B082-7C68EB9DABB9}"/>
              </a:ext>
            </a:extLst>
          </p:cNvPr>
          <p:cNvCxnSpPr>
            <a:cxnSpLocks/>
          </p:cNvCxnSpPr>
          <p:nvPr/>
        </p:nvCxnSpPr>
        <p:spPr>
          <a:xfrm flipH="1" flipV="1">
            <a:off x="2779080" y="2520366"/>
            <a:ext cx="163174" cy="699476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orma Livre: Forma 39">
            <a:extLst>
              <a:ext uri="{FF2B5EF4-FFF2-40B4-BE49-F238E27FC236}">
                <a16:creationId xmlns:a16="http://schemas.microsoft.com/office/drawing/2014/main" id="{D04287D0-D5DE-46F4-9C1A-0E1F893186F6}"/>
              </a:ext>
            </a:extLst>
          </p:cNvPr>
          <p:cNvSpPr/>
          <p:nvPr/>
        </p:nvSpPr>
        <p:spPr>
          <a:xfrm>
            <a:off x="8003072" y="2364831"/>
            <a:ext cx="3323772" cy="87086"/>
          </a:xfrm>
          <a:custGeom>
            <a:avLst/>
            <a:gdLst>
              <a:gd name="connsiteX0" fmla="*/ 0 w 3323772"/>
              <a:gd name="connsiteY0" fmla="*/ 58057 h 87086"/>
              <a:gd name="connsiteX1" fmla="*/ 870858 w 3323772"/>
              <a:gd name="connsiteY1" fmla="*/ 29028 h 87086"/>
              <a:gd name="connsiteX2" fmla="*/ 957943 w 3323772"/>
              <a:gd name="connsiteY2" fmla="*/ 14514 h 87086"/>
              <a:gd name="connsiteX3" fmla="*/ 1016000 w 3323772"/>
              <a:gd name="connsiteY3" fmla="*/ 0 h 87086"/>
              <a:gd name="connsiteX4" fmla="*/ 1161143 w 3323772"/>
              <a:gd name="connsiteY4" fmla="*/ 14514 h 87086"/>
              <a:gd name="connsiteX5" fmla="*/ 1248229 w 3323772"/>
              <a:gd name="connsiteY5" fmla="*/ 29028 h 87086"/>
              <a:gd name="connsiteX6" fmla="*/ 1727200 w 3323772"/>
              <a:gd name="connsiteY6" fmla="*/ 43543 h 87086"/>
              <a:gd name="connsiteX7" fmla="*/ 2307772 w 3323772"/>
              <a:gd name="connsiteY7" fmla="*/ 72571 h 87086"/>
              <a:gd name="connsiteX8" fmla="*/ 2583543 w 3323772"/>
              <a:gd name="connsiteY8" fmla="*/ 87086 h 87086"/>
              <a:gd name="connsiteX9" fmla="*/ 3033486 w 3323772"/>
              <a:gd name="connsiteY9" fmla="*/ 58057 h 87086"/>
              <a:gd name="connsiteX10" fmla="*/ 3323772 w 3323772"/>
              <a:gd name="connsiteY10" fmla="*/ 43543 h 87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23772" h="87086">
                <a:moveTo>
                  <a:pt x="0" y="58057"/>
                </a:moveTo>
                <a:cubicBezTo>
                  <a:pt x="452958" y="49346"/>
                  <a:pt x="557886" y="73739"/>
                  <a:pt x="870858" y="29028"/>
                </a:cubicBezTo>
                <a:cubicBezTo>
                  <a:pt x="899991" y="24866"/>
                  <a:pt x="929086" y="20285"/>
                  <a:pt x="957943" y="14514"/>
                </a:cubicBezTo>
                <a:cubicBezTo>
                  <a:pt x="977504" y="10602"/>
                  <a:pt x="996648" y="4838"/>
                  <a:pt x="1016000" y="0"/>
                </a:cubicBezTo>
                <a:cubicBezTo>
                  <a:pt x="1064381" y="4838"/>
                  <a:pt x="1112896" y="8483"/>
                  <a:pt x="1161143" y="14514"/>
                </a:cubicBezTo>
                <a:cubicBezTo>
                  <a:pt x="1190345" y="18164"/>
                  <a:pt x="1218839" y="27521"/>
                  <a:pt x="1248229" y="29028"/>
                </a:cubicBezTo>
                <a:cubicBezTo>
                  <a:pt x="1407750" y="37209"/>
                  <a:pt x="1567543" y="38705"/>
                  <a:pt x="1727200" y="43543"/>
                </a:cubicBezTo>
                <a:cubicBezTo>
                  <a:pt x="1995516" y="81873"/>
                  <a:pt x="1754494" y="51291"/>
                  <a:pt x="2307772" y="72571"/>
                </a:cubicBezTo>
                <a:cubicBezTo>
                  <a:pt x="2399755" y="76109"/>
                  <a:pt x="2491619" y="82248"/>
                  <a:pt x="2583543" y="87086"/>
                </a:cubicBezTo>
                <a:cubicBezTo>
                  <a:pt x="2844900" y="54415"/>
                  <a:pt x="2561542" y="86659"/>
                  <a:pt x="3033486" y="58057"/>
                </a:cubicBezTo>
                <a:cubicBezTo>
                  <a:pt x="3352404" y="38729"/>
                  <a:pt x="3004996" y="43543"/>
                  <a:pt x="3323772" y="43543"/>
                </a:cubicBezTo>
              </a:path>
            </a:pathLst>
          </a:custGeom>
          <a:ln w="381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FDCE7CCF-16D7-40F4-8E43-1EAED2710C73}"/>
              </a:ext>
            </a:extLst>
          </p:cNvPr>
          <p:cNvCxnSpPr>
            <a:cxnSpLocks/>
          </p:cNvCxnSpPr>
          <p:nvPr/>
        </p:nvCxnSpPr>
        <p:spPr>
          <a:xfrm flipH="1" flipV="1">
            <a:off x="5945191" y="1162610"/>
            <a:ext cx="211544" cy="49521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id="{95D422EE-CBDE-4196-BF93-40B8260BA0F7}"/>
              </a:ext>
            </a:extLst>
          </p:cNvPr>
          <p:cNvSpPr/>
          <p:nvPr/>
        </p:nvSpPr>
        <p:spPr>
          <a:xfrm>
            <a:off x="520514" y="2149511"/>
            <a:ext cx="6179368" cy="1277863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solidFill>
              <a:schemeClr val="accent4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CA05B000-A884-455B-8169-15619E30F996}"/>
              </a:ext>
            </a:extLst>
          </p:cNvPr>
          <p:cNvCxnSpPr>
            <a:cxnSpLocks/>
          </p:cNvCxnSpPr>
          <p:nvPr/>
        </p:nvCxnSpPr>
        <p:spPr>
          <a:xfrm flipH="1" flipV="1">
            <a:off x="2506318" y="1490789"/>
            <a:ext cx="182267" cy="6756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F4143C47-9514-41BE-9BDF-1A521A1AE7C3}"/>
              </a:ext>
            </a:extLst>
          </p:cNvPr>
          <p:cNvCxnSpPr>
            <a:cxnSpLocks/>
          </p:cNvCxnSpPr>
          <p:nvPr/>
        </p:nvCxnSpPr>
        <p:spPr>
          <a:xfrm>
            <a:off x="1769970" y="2149511"/>
            <a:ext cx="0" cy="71873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5D0CBEB9-73B7-478F-9B46-28522558F81E}"/>
              </a:ext>
            </a:extLst>
          </p:cNvPr>
          <p:cNvCxnSpPr>
            <a:cxnSpLocks/>
          </p:cNvCxnSpPr>
          <p:nvPr/>
        </p:nvCxnSpPr>
        <p:spPr>
          <a:xfrm>
            <a:off x="3726374" y="2173064"/>
            <a:ext cx="173859" cy="69517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79E757B5-74B8-490B-AC31-DE70CD662C80}"/>
              </a:ext>
            </a:extLst>
          </p:cNvPr>
          <p:cNvCxnSpPr>
            <a:cxnSpLocks/>
          </p:cNvCxnSpPr>
          <p:nvPr/>
        </p:nvCxnSpPr>
        <p:spPr>
          <a:xfrm flipH="1" flipV="1">
            <a:off x="1364896" y="805007"/>
            <a:ext cx="402482" cy="133587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3442ACD2-922F-4434-84D9-177D98C0A2A2}"/>
              </a:ext>
            </a:extLst>
          </p:cNvPr>
          <p:cNvCxnSpPr>
            <a:cxnSpLocks/>
          </p:cNvCxnSpPr>
          <p:nvPr/>
        </p:nvCxnSpPr>
        <p:spPr>
          <a:xfrm>
            <a:off x="1755183" y="489174"/>
            <a:ext cx="0" cy="442014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61AB9C85-028C-44AC-895F-6207CC947C26}"/>
              </a:ext>
            </a:extLst>
          </p:cNvPr>
          <p:cNvCxnSpPr>
            <a:cxnSpLocks/>
          </p:cNvCxnSpPr>
          <p:nvPr/>
        </p:nvCxnSpPr>
        <p:spPr>
          <a:xfrm>
            <a:off x="2688585" y="489174"/>
            <a:ext cx="0" cy="442014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B24572A5-8CDE-41F6-85FE-CF7C2B809807}"/>
              </a:ext>
            </a:extLst>
          </p:cNvPr>
          <p:cNvCxnSpPr>
            <a:cxnSpLocks/>
          </p:cNvCxnSpPr>
          <p:nvPr/>
        </p:nvCxnSpPr>
        <p:spPr>
          <a:xfrm>
            <a:off x="3726374" y="586999"/>
            <a:ext cx="0" cy="442014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82E51532-2378-433F-9031-BC0D82778100}"/>
              </a:ext>
            </a:extLst>
          </p:cNvPr>
          <p:cNvCxnSpPr>
            <a:cxnSpLocks/>
          </p:cNvCxnSpPr>
          <p:nvPr/>
        </p:nvCxnSpPr>
        <p:spPr>
          <a:xfrm flipH="1" flipV="1">
            <a:off x="2279677" y="786044"/>
            <a:ext cx="415756" cy="139323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CB02DCF3-E2B3-4A97-AFFD-6333F66848BC}"/>
              </a:ext>
            </a:extLst>
          </p:cNvPr>
          <p:cNvCxnSpPr>
            <a:cxnSpLocks/>
          </p:cNvCxnSpPr>
          <p:nvPr/>
        </p:nvCxnSpPr>
        <p:spPr>
          <a:xfrm flipH="1" flipV="1">
            <a:off x="3251337" y="746772"/>
            <a:ext cx="468939" cy="144695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D39FC633-3BBC-4BC3-816D-713211A2F949}"/>
              </a:ext>
            </a:extLst>
          </p:cNvPr>
          <p:cNvSpPr txBox="1"/>
          <p:nvPr/>
        </p:nvSpPr>
        <p:spPr>
          <a:xfrm>
            <a:off x="4584327" y="3655009"/>
            <a:ext cx="2933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Medimos o campo sobre a superfície ou acima dela </a:t>
            </a:r>
          </a:p>
        </p:txBody>
      </p:sp>
    </p:spTree>
    <p:extLst>
      <p:ext uri="{BB962C8B-B14F-4D97-AF65-F5344CB8AC3E}">
        <p14:creationId xmlns:p14="http://schemas.microsoft.com/office/powerpoint/2010/main" val="89429919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F4B41679-BDA0-40C1-8D45-0C9AB46BEE9D}"/>
              </a:ext>
            </a:extLst>
          </p:cNvPr>
          <p:cNvSpPr/>
          <p:nvPr/>
        </p:nvSpPr>
        <p:spPr>
          <a:xfrm>
            <a:off x="546490" y="2166425"/>
            <a:ext cx="6135663" cy="12625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E10228D-CE0A-43A8-BC72-3C6391D8EBD1}"/>
              </a:ext>
            </a:extLst>
          </p:cNvPr>
          <p:cNvSpPr txBox="1"/>
          <p:nvPr/>
        </p:nvSpPr>
        <p:spPr>
          <a:xfrm>
            <a:off x="1064826" y="43157"/>
            <a:ext cx="5257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Rochas magnetizadas em subsuperfície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EC549FA-1343-463F-ABB4-3C3134BAF652}"/>
                  </a:ext>
                </a:extLst>
              </p:cNvPr>
              <p:cNvSpPr txBox="1"/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EC549FA-1343-463F-ABB4-3C3134BAF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blipFill>
                <a:blip r:embed="rId3"/>
                <a:stretch>
                  <a:fillRect l="-5000" b="-1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7EC11AAE-F16F-4FEE-9ADA-40DD5FBF5490}"/>
              </a:ext>
            </a:extLst>
          </p:cNvPr>
          <p:cNvCxnSpPr>
            <a:cxnSpLocks/>
          </p:cNvCxnSpPr>
          <p:nvPr/>
        </p:nvCxnSpPr>
        <p:spPr>
          <a:xfrm flipH="1">
            <a:off x="546490" y="1986785"/>
            <a:ext cx="821019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D873076-7581-4010-AF45-DD247FFF7E03}"/>
              </a:ext>
            </a:extLst>
          </p:cNvPr>
          <p:cNvSpPr txBox="1"/>
          <p:nvPr/>
        </p:nvSpPr>
        <p:spPr>
          <a:xfrm>
            <a:off x="535063" y="1442963"/>
            <a:ext cx="105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Norte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CAA9FA96-DB29-4495-A503-23B68BBAF07F}"/>
              </a:ext>
            </a:extLst>
          </p:cNvPr>
          <p:cNvCxnSpPr>
            <a:cxnSpLocks/>
          </p:cNvCxnSpPr>
          <p:nvPr/>
        </p:nvCxnSpPr>
        <p:spPr>
          <a:xfrm flipH="1" flipV="1">
            <a:off x="8003229" y="1306391"/>
            <a:ext cx="1" cy="36879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B59A5301-A51C-4BFE-ABEB-270FB22683EB}"/>
              </a:ext>
            </a:extLst>
          </p:cNvPr>
          <p:cNvCxnSpPr>
            <a:cxnSpLocks/>
          </p:cNvCxnSpPr>
          <p:nvPr/>
        </p:nvCxnSpPr>
        <p:spPr>
          <a:xfrm>
            <a:off x="8003229" y="4979775"/>
            <a:ext cx="36828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B1C17ED-8375-4F76-9C9F-B2963BA37EAA}"/>
              </a:ext>
            </a:extLst>
          </p:cNvPr>
          <p:cNvSpPr txBox="1"/>
          <p:nvPr/>
        </p:nvSpPr>
        <p:spPr>
          <a:xfrm>
            <a:off x="8996809" y="5007139"/>
            <a:ext cx="1695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Posição (m)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C9D4DA6-31B7-42C7-8B8A-156BB97C98DE}"/>
              </a:ext>
            </a:extLst>
          </p:cNvPr>
          <p:cNvSpPr txBox="1"/>
          <p:nvPr/>
        </p:nvSpPr>
        <p:spPr>
          <a:xfrm>
            <a:off x="6946980" y="757996"/>
            <a:ext cx="218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Amplitude (</a:t>
            </a:r>
            <a:r>
              <a:rPr lang="pt-BR" sz="2400" dirty="0" err="1"/>
              <a:t>nT</a:t>
            </a:r>
            <a:r>
              <a:rPr lang="pt-BR" sz="2400" dirty="0"/>
              <a:t>)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78E11C9-65D0-4D98-811C-9050A7BA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07" y="6293180"/>
            <a:ext cx="2743200" cy="365125"/>
          </a:xfrm>
        </p:spPr>
        <p:txBody>
          <a:bodyPr/>
          <a:lstStyle/>
          <a:p>
            <a:fld id="{9E6A5CF5-DD80-4FB2-8D05-C9155122F025}" type="slidenum">
              <a:rPr lang="pt-BR" smtClean="0"/>
              <a:t>116</a:t>
            </a:fld>
            <a:endParaRPr lang="pt-BR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522F3962-E8F0-442D-82AE-CF54F440D24F}"/>
              </a:ext>
            </a:extLst>
          </p:cNvPr>
          <p:cNvSpPr/>
          <p:nvPr/>
        </p:nvSpPr>
        <p:spPr>
          <a:xfrm>
            <a:off x="2027870" y="2408375"/>
            <a:ext cx="1665595" cy="923458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452A59D9-56F8-4AF7-8102-9A37628A33A5}"/>
              </a:ext>
            </a:extLst>
          </p:cNvPr>
          <p:cNvSpPr/>
          <p:nvPr/>
        </p:nvSpPr>
        <p:spPr>
          <a:xfrm rot="9794746">
            <a:off x="1860172" y="1533993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D9AAC7EA-E5A8-47C7-A7B9-A4440B71EE65}"/>
              </a:ext>
            </a:extLst>
          </p:cNvPr>
          <p:cNvSpPr/>
          <p:nvPr/>
        </p:nvSpPr>
        <p:spPr>
          <a:xfrm rot="10037279">
            <a:off x="2763563" y="1240448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5143670B-F750-4E14-B082-7C68EB9DABB9}"/>
              </a:ext>
            </a:extLst>
          </p:cNvPr>
          <p:cNvCxnSpPr>
            <a:cxnSpLocks/>
          </p:cNvCxnSpPr>
          <p:nvPr/>
        </p:nvCxnSpPr>
        <p:spPr>
          <a:xfrm flipH="1" flipV="1">
            <a:off x="2779080" y="2520366"/>
            <a:ext cx="163174" cy="699476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orma Livre: Forma 39">
            <a:extLst>
              <a:ext uri="{FF2B5EF4-FFF2-40B4-BE49-F238E27FC236}">
                <a16:creationId xmlns:a16="http://schemas.microsoft.com/office/drawing/2014/main" id="{D04287D0-D5DE-46F4-9C1A-0E1F893186F6}"/>
              </a:ext>
            </a:extLst>
          </p:cNvPr>
          <p:cNvSpPr/>
          <p:nvPr/>
        </p:nvSpPr>
        <p:spPr>
          <a:xfrm>
            <a:off x="8003072" y="2364831"/>
            <a:ext cx="3323772" cy="87086"/>
          </a:xfrm>
          <a:custGeom>
            <a:avLst/>
            <a:gdLst>
              <a:gd name="connsiteX0" fmla="*/ 0 w 3323772"/>
              <a:gd name="connsiteY0" fmla="*/ 58057 h 87086"/>
              <a:gd name="connsiteX1" fmla="*/ 870858 w 3323772"/>
              <a:gd name="connsiteY1" fmla="*/ 29028 h 87086"/>
              <a:gd name="connsiteX2" fmla="*/ 957943 w 3323772"/>
              <a:gd name="connsiteY2" fmla="*/ 14514 h 87086"/>
              <a:gd name="connsiteX3" fmla="*/ 1016000 w 3323772"/>
              <a:gd name="connsiteY3" fmla="*/ 0 h 87086"/>
              <a:gd name="connsiteX4" fmla="*/ 1161143 w 3323772"/>
              <a:gd name="connsiteY4" fmla="*/ 14514 h 87086"/>
              <a:gd name="connsiteX5" fmla="*/ 1248229 w 3323772"/>
              <a:gd name="connsiteY5" fmla="*/ 29028 h 87086"/>
              <a:gd name="connsiteX6" fmla="*/ 1727200 w 3323772"/>
              <a:gd name="connsiteY6" fmla="*/ 43543 h 87086"/>
              <a:gd name="connsiteX7" fmla="*/ 2307772 w 3323772"/>
              <a:gd name="connsiteY7" fmla="*/ 72571 h 87086"/>
              <a:gd name="connsiteX8" fmla="*/ 2583543 w 3323772"/>
              <a:gd name="connsiteY8" fmla="*/ 87086 h 87086"/>
              <a:gd name="connsiteX9" fmla="*/ 3033486 w 3323772"/>
              <a:gd name="connsiteY9" fmla="*/ 58057 h 87086"/>
              <a:gd name="connsiteX10" fmla="*/ 3323772 w 3323772"/>
              <a:gd name="connsiteY10" fmla="*/ 43543 h 87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23772" h="87086">
                <a:moveTo>
                  <a:pt x="0" y="58057"/>
                </a:moveTo>
                <a:cubicBezTo>
                  <a:pt x="452958" y="49346"/>
                  <a:pt x="557886" y="73739"/>
                  <a:pt x="870858" y="29028"/>
                </a:cubicBezTo>
                <a:cubicBezTo>
                  <a:pt x="899991" y="24866"/>
                  <a:pt x="929086" y="20285"/>
                  <a:pt x="957943" y="14514"/>
                </a:cubicBezTo>
                <a:cubicBezTo>
                  <a:pt x="977504" y="10602"/>
                  <a:pt x="996648" y="4838"/>
                  <a:pt x="1016000" y="0"/>
                </a:cubicBezTo>
                <a:cubicBezTo>
                  <a:pt x="1064381" y="4838"/>
                  <a:pt x="1112896" y="8483"/>
                  <a:pt x="1161143" y="14514"/>
                </a:cubicBezTo>
                <a:cubicBezTo>
                  <a:pt x="1190345" y="18164"/>
                  <a:pt x="1218839" y="27521"/>
                  <a:pt x="1248229" y="29028"/>
                </a:cubicBezTo>
                <a:cubicBezTo>
                  <a:pt x="1407750" y="37209"/>
                  <a:pt x="1567543" y="38705"/>
                  <a:pt x="1727200" y="43543"/>
                </a:cubicBezTo>
                <a:cubicBezTo>
                  <a:pt x="1995516" y="81873"/>
                  <a:pt x="1754494" y="51291"/>
                  <a:pt x="2307772" y="72571"/>
                </a:cubicBezTo>
                <a:cubicBezTo>
                  <a:pt x="2399755" y="76109"/>
                  <a:pt x="2491619" y="82248"/>
                  <a:pt x="2583543" y="87086"/>
                </a:cubicBezTo>
                <a:cubicBezTo>
                  <a:pt x="2844900" y="54415"/>
                  <a:pt x="2561542" y="86659"/>
                  <a:pt x="3033486" y="58057"/>
                </a:cubicBezTo>
                <a:cubicBezTo>
                  <a:pt x="3352404" y="38729"/>
                  <a:pt x="3004996" y="43543"/>
                  <a:pt x="3323772" y="43543"/>
                </a:cubicBezTo>
              </a:path>
            </a:pathLst>
          </a:custGeom>
          <a:ln w="381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FDCE7CCF-16D7-40F4-8E43-1EAED2710C73}"/>
              </a:ext>
            </a:extLst>
          </p:cNvPr>
          <p:cNvCxnSpPr>
            <a:cxnSpLocks/>
          </p:cNvCxnSpPr>
          <p:nvPr/>
        </p:nvCxnSpPr>
        <p:spPr>
          <a:xfrm flipH="1" flipV="1">
            <a:off x="5945191" y="1162610"/>
            <a:ext cx="211544" cy="49521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id="{95D422EE-CBDE-4196-BF93-40B8260BA0F7}"/>
              </a:ext>
            </a:extLst>
          </p:cNvPr>
          <p:cNvSpPr/>
          <p:nvPr/>
        </p:nvSpPr>
        <p:spPr>
          <a:xfrm>
            <a:off x="520514" y="2149511"/>
            <a:ext cx="6179368" cy="1277863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solidFill>
              <a:schemeClr val="accent4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CA05B000-A884-455B-8169-15619E30F996}"/>
              </a:ext>
            </a:extLst>
          </p:cNvPr>
          <p:cNvCxnSpPr>
            <a:cxnSpLocks/>
          </p:cNvCxnSpPr>
          <p:nvPr/>
        </p:nvCxnSpPr>
        <p:spPr>
          <a:xfrm flipH="1" flipV="1">
            <a:off x="2506318" y="1490789"/>
            <a:ext cx="182267" cy="6756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F4143C47-9514-41BE-9BDF-1A521A1AE7C3}"/>
              </a:ext>
            </a:extLst>
          </p:cNvPr>
          <p:cNvCxnSpPr>
            <a:cxnSpLocks/>
          </p:cNvCxnSpPr>
          <p:nvPr/>
        </p:nvCxnSpPr>
        <p:spPr>
          <a:xfrm>
            <a:off x="1769970" y="2149511"/>
            <a:ext cx="0" cy="71873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5D0CBEB9-73B7-478F-9B46-28522558F81E}"/>
              </a:ext>
            </a:extLst>
          </p:cNvPr>
          <p:cNvCxnSpPr>
            <a:cxnSpLocks/>
          </p:cNvCxnSpPr>
          <p:nvPr/>
        </p:nvCxnSpPr>
        <p:spPr>
          <a:xfrm>
            <a:off x="3726374" y="2173064"/>
            <a:ext cx="173859" cy="69517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79E757B5-74B8-490B-AC31-DE70CD662C80}"/>
              </a:ext>
            </a:extLst>
          </p:cNvPr>
          <p:cNvCxnSpPr>
            <a:cxnSpLocks/>
          </p:cNvCxnSpPr>
          <p:nvPr/>
        </p:nvCxnSpPr>
        <p:spPr>
          <a:xfrm flipH="1" flipV="1">
            <a:off x="1364896" y="805007"/>
            <a:ext cx="402482" cy="133587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3442ACD2-922F-4434-84D9-177D98C0A2A2}"/>
              </a:ext>
            </a:extLst>
          </p:cNvPr>
          <p:cNvCxnSpPr>
            <a:cxnSpLocks/>
          </p:cNvCxnSpPr>
          <p:nvPr/>
        </p:nvCxnSpPr>
        <p:spPr>
          <a:xfrm>
            <a:off x="1755183" y="489174"/>
            <a:ext cx="0" cy="442014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61AB9C85-028C-44AC-895F-6207CC947C26}"/>
              </a:ext>
            </a:extLst>
          </p:cNvPr>
          <p:cNvCxnSpPr>
            <a:cxnSpLocks/>
          </p:cNvCxnSpPr>
          <p:nvPr/>
        </p:nvCxnSpPr>
        <p:spPr>
          <a:xfrm>
            <a:off x="2688585" y="489174"/>
            <a:ext cx="0" cy="442014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B24572A5-8CDE-41F6-85FE-CF7C2B809807}"/>
              </a:ext>
            </a:extLst>
          </p:cNvPr>
          <p:cNvCxnSpPr>
            <a:cxnSpLocks/>
          </p:cNvCxnSpPr>
          <p:nvPr/>
        </p:nvCxnSpPr>
        <p:spPr>
          <a:xfrm>
            <a:off x="3726374" y="586999"/>
            <a:ext cx="0" cy="442014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82E51532-2378-433F-9031-BC0D82778100}"/>
              </a:ext>
            </a:extLst>
          </p:cNvPr>
          <p:cNvCxnSpPr>
            <a:cxnSpLocks/>
          </p:cNvCxnSpPr>
          <p:nvPr/>
        </p:nvCxnSpPr>
        <p:spPr>
          <a:xfrm flipH="1" flipV="1">
            <a:off x="2279677" y="786044"/>
            <a:ext cx="415756" cy="139323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CB02DCF3-E2B3-4A97-AFFD-6333F66848BC}"/>
              </a:ext>
            </a:extLst>
          </p:cNvPr>
          <p:cNvCxnSpPr>
            <a:cxnSpLocks/>
          </p:cNvCxnSpPr>
          <p:nvPr/>
        </p:nvCxnSpPr>
        <p:spPr>
          <a:xfrm flipH="1" flipV="1">
            <a:off x="3251337" y="746772"/>
            <a:ext cx="468939" cy="144695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ipse 33">
            <a:extLst>
              <a:ext uri="{FF2B5EF4-FFF2-40B4-BE49-F238E27FC236}">
                <a16:creationId xmlns:a16="http://schemas.microsoft.com/office/drawing/2014/main" id="{05F57B27-8241-4554-9073-D796AB66DA49}"/>
              </a:ext>
            </a:extLst>
          </p:cNvPr>
          <p:cNvSpPr/>
          <p:nvPr/>
        </p:nvSpPr>
        <p:spPr>
          <a:xfrm>
            <a:off x="8333911" y="2660656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72D6018F-8A07-45DB-8785-18E40924FA70}"/>
              </a:ext>
            </a:extLst>
          </p:cNvPr>
          <p:cNvSpPr/>
          <p:nvPr/>
        </p:nvSpPr>
        <p:spPr>
          <a:xfrm>
            <a:off x="1678229" y="2069128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CBA0A87B-E53D-415D-830F-410B16146D5A}"/>
              </a:ext>
            </a:extLst>
          </p:cNvPr>
          <p:cNvSpPr txBox="1"/>
          <p:nvPr/>
        </p:nvSpPr>
        <p:spPr>
          <a:xfrm>
            <a:off x="4584327" y="3655009"/>
            <a:ext cx="2933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Medimos o campo sobre a superfície ou acima dela </a:t>
            </a:r>
          </a:p>
        </p:txBody>
      </p:sp>
    </p:spTree>
    <p:extLst>
      <p:ext uri="{BB962C8B-B14F-4D97-AF65-F5344CB8AC3E}">
        <p14:creationId xmlns:p14="http://schemas.microsoft.com/office/powerpoint/2010/main" val="86935613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F4B41679-BDA0-40C1-8D45-0C9AB46BEE9D}"/>
              </a:ext>
            </a:extLst>
          </p:cNvPr>
          <p:cNvSpPr/>
          <p:nvPr/>
        </p:nvSpPr>
        <p:spPr>
          <a:xfrm>
            <a:off x="546490" y="2166425"/>
            <a:ext cx="6135663" cy="12625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E10228D-CE0A-43A8-BC72-3C6391D8EBD1}"/>
              </a:ext>
            </a:extLst>
          </p:cNvPr>
          <p:cNvSpPr txBox="1"/>
          <p:nvPr/>
        </p:nvSpPr>
        <p:spPr>
          <a:xfrm>
            <a:off x="1064826" y="43157"/>
            <a:ext cx="5257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Rochas magnetizadas em subsuperfície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EC549FA-1343-463F-ABB4-3C3134BAF652}"/>
                  </a:ext>
                </a:extLst>
              </p:cNvPr>
              <p:cNvSpPr txBox="1"/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EC549FA-1343-463F-ABB4-3C3134BAF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blipFill>
                <a:blip r:embed="rId3"/>
                <a:stretch>
                  <a:fillRect l="-5000" b="-1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7EC11AAE-F16F-4FEE-9ADA-40DD5FBF5490}"/>
              </a:ext>
            </a:extLst>
          </p:cNvPr>
          <p:cNvCxnSpPr>
            <a:cxnSpLocks/>
          </p:cNvCxnSpPr>
          <p:nvPr/>
        </p:nvCxnSpPr>
        <p:spPr>
          <a:xfrm flipH="1">
            <a:off x="546490" y="1986785"/>
            <a:ext cx="821019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D873076-7581-4010-AF45-DD247FFF7E03}"/>
              </a:ext>
            </a:extLst>
          </p:cNvPr>
          <p:cNvSpPr txBox="1"/>
          <p:nvPr/>
        </p:nvSpPr>
        <p:spPr>
          <a:xfrm>
            <a:off x="535063" y="1442963"/>
            <a:ext cx="105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Norte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CAA9FA96-DB29-4495-A503-23B68BBAF07F}"/>
              </a:ext>
            </a:extLst>
          </p:cNvPr>
          <p:cNvCxnSpPr>
            <a:cxnSpLocks/>
          </p:cNvCxnSpPr>
          <p:nvPr/>
        </p:nvCxnSpPr>
        <p:spPr>
          <a:xfrm flipH="1" flipV="1">
            <a:off x="8003229" y="1306391"/>
            <a:ext cx="1" cy="36879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B59A5301-A51C-4BFE-ABEB-270FB22683EB}"/>
              </a:ext>
            </a:extLst>
          </p:cNvPr>
          <p:cNvCxnSpPr>
            <a:cxnSpLocks/>
          </p:cNvCxnSpPr>
          <p:nvPr/>
        </p:nvCxnSpPr>
        <p:spPr>
          <a:xfrm>
            <a:off x="8003229" y="4979775"/>
            <a:ext cx="36828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B1C17ED-8375-4F76-9C9F-B2963BA37EAA}"/>
              </a:ext>
            </a:extLst>
          </p:cNvPr>
          <p:cNvSpPr txBox="1"/>
          <p:nvPr/>
        </p:nvSpPr>
        <p:spPr>
          <a:xfrm>
            <a:off x="8996809" y="5007139"/>
            <a:ext cx="1695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Posição (m)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C9D4DA6-31B7-42C7-8B8A-156BB97C98DE}"/>
              </a:ext>
            </a:extLst>
          </p:cNvPr>
          <p:cNvSpPr txBox="1"/>
          <p:nvPr/>
        </p:nvSpPr>
        <p:spPr>
          <a:xfrm>
            <a:off x="6946980" y="757996"/>
            <a:ext cx="218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Amplitude (</a:t>
            </a:r>
            <a:r>
              <a:rPr lang="pt-BR" sz="2400" dirty="0" err="1"/>
              <a:t>nT</a:t>
            </a:r>
            <a:r>
              <a:rPr lang="pt-BR" sz="2400" dirty="0"/>
              <a:t>)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78E11C9-65D0-4D98-811C-9050A7BA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07" y="6293180"/>
            <a:ext cx="2743200" cy="365125"/>
          </a:xfrm>
        </p:spPr>
        <p:txBody>
          <a:bodyPr/>
          <a:lstStyle/>
          <a:p>
            <a:fld id="{9E6A5CF5-DD80-4FB2-8D05-C9155122F025}" type="slidenum">
              <a:rPr lang="pt-BR" smtClean="0"/>
              <a:t>117</a:t>
            </a:fld>
            <a:endParaRPr lang="pt-BR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522F3962-E8F0-442D-82AE-CF54F440D24F}"/>
              </a:ext>
            </a:extLst>
          </p:cNvPr>
          <p:cNvSpPr/>
          <p:nvPr/>
        </p:nvSpPr>
        <p:spPr>
          <a:xfrm>
            <a:off x="2027870" y="2408375"/>
            <a:ext cx="1665595" cy="923458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452A59D9-56F8-4AF7-8102-9A37628A33A5}"/>
              </a:ext>
            </a:extLst>
          </p:cNvPr>
          <p:cNvSpPr/>
          <p:nvPr/>
        </p:nvSpPr>
        <p:spPr>
          <a:xfrm rot="9794746">
            <a:off x="1860172" y="1533993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D9AAC7EA-E5A8-47C7-A7B9-A4440B71EE65}"/>
              </a:ext>
            </a:extLst>
          </p:cNvPr>
          <p:cNvSpPr/>
          <p:nvPr/>
        </p:nvSpPr>
        <p:spPr>
          <a:xfrm rot="10037279">
            <a:off x="2763563" y="1240448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5143670B-F750-4E14-B082-7C68EB9DABB9}"/>
              </a:ext>
            </a:extLst>
          </p:cNvPr>
          <p:cNvCxnSpPr>
            <a:cxnSpLocks/>
          </p:cNvCxnSpPr>
          <p:nvPr/>
        </p:nvCxnSpPr>
        <p:spPr>
          <a:xfrm flipH="1" flipV="1">
            <a:off x="2779080" y="2520366"/>
            <a:ext cx="163174" cy="699476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orma Livre: Forma 39">
            <a:extLst>
              <a:ext uri="{FF2B5EF4-FFF2-40B4-BE49-F238E27FC236}">
                <a16:creationId xmlns:a16="http://schemas.microsoft.com/office/drawing/2014/main" id="{D04287D0-D5DE-46F4-9C1A-0E1F893186F6}"/>
              </a:ext>
            </a:extLst>
          </p:cNvPr>
          <p:cNvSpPr/>
          <p:nvPr/>
        </p:nvSpPr>
        <p:spPr>
          <a:xfrm>
            <a:off x="8003072" y="2364831"/>
            <a:ext cx="3323772" cy="87086"/>
          </a:xfrm>
          <a:custGeom>
            <a:avLst/>
            <a:gdLst>
              <a:gd name="connsiteX0" fmla="*/ 0 w 3323772"/>
              <a:gd name="connsiteY0" fmla="*/ 58057 h 87086"/>
              <a:gd name="connsiteX1" fmla="*/ 870858 w 3323772"/>
              <a:gd name="connsiteY1" fmla="*/ 29028 h 87086"/>
              <a:gd name="connsiteX2" fmla="*/ 957943 w 3323772"/>
              <a:gd name="connsiteY2" fmla="*/ 14514 h 87086"/>
              <a:gd name="connsiteX3" fmla="*/ 1016000 w 3323772"/>
              <a:gd name="connsiteY3" fmla="*/ 0 h 87086"/>
              <a:gd name="connsiteX4" fmla="*/ 1161143 w 3323772"/>
              <a:gd name="connsiteY4" fmla="*/ 14514 h 87086"/>
              <a:gd name="connsiteX5" fmla="*/ 1248229 w 3323772"/>
              <a:gd name="connsiteY5" fmla="*/ 29028 h 87086"/>
              <a:gd name="connsiteX6" fmla="*/ 1727200 w 3323772"/>
              <a:gd name="connsiteY6" fmla="*/ 43543 h 87086"/>
              <a:gd name="connsiteX7" fmla="*/ 2307772 w 3323772"/>
              <a:gd name="connsiteY7" fmla="*/ 72571 h 87086"/>
              <a:gd name="connsiteX8" fmla="*/ 2583543 w 3323772"/>
              <a:gd name="connsiteY8" fmla="*/ 87086 h 87086"/>
              <a:gd name="connsiteX9" fmla="*/ 3033486 w 3323772"/>
              <a:gd name="connsiteY9" fmla="*/ 58057 h 87086"/>
              <a:gd name="connsiteX10" fmla="*/ 3323772 w 3323772"/>
              <a:gd name="connsiteY10" fmla="*/ 43543 h 87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23772" h="87086">
                <a:moveTo>
                  <a:pt x="0" y="58057"/>
                </a:moveTo>
                <a:cubicBezTo>
                  <a:pt x="452958" y="49346"/>
                  <a:pt x="557886" y="73739"/>
                  <a:pt x="870858" y="29028"/>
                </a:cubicBezTo>
                <a:cubicBezTo>
                  <a:pt x="899991" y="24866"/>
                  <a:pt x="929086" y="20285"/>
                  <a:pt x="957943" y="14514"/>
                </a:cubicBezTo>
                <a:cubicBezTo>
                  <a:pt x="977504" y="10602"/>
                  <a:pt x="996648" y="4838"/>
                  <a:pt x="1016000" y="0"/>
                </a:cubicBezTo>
                <a:cubicBezTo>
                  <a:pt x="1064381" y="4838"/>
                  <a:pt x="1112896" y="8483"/>
                  <a:pt x="1161143" y="14514"/>
                </a:cubicBezTo>
                <a:cubicBezTo>
                  <a:pt x="1190345" y="18164"/>
                  <a:pt x="1218839" y="27521"/>
                  <a:pt x="1248229" y="29028"/>
                </a:cubicBezTo>
                <a:cubicBezTo>
                  <a:pt x="1407750" y="37209"/>
                  <a:pt x="1567543" y="38705"/>
                  <a:pt x="1727200" y="43543"/>
                </a:cubicBezTo>
                <a:cubicBezTo>
                  <a:pt x="1995516" y="81873"/>
                  <a:pt x="1754494" y="51291"/>
                  <a:pt x="2307772" y="72571"/>
                </a:cubicBezTo>
                <a:cubicBezTo>
                  <a:pt x="2399755" y="76109"/>
                  <a:pt x="2491619" y="82248"/>
                  <a:pt x="2583543" y="87086"/>
                </a:cubicBezTo>
                <a:cubicBezTo>
                  <a:pt x="2844900" y="54415"/>
                  <a:pt x="2561542" y="86659"/>
                  <a:pt x="3033486" y="58057"/>
                </a:cubicBezTo>
                <a:cubicBezTo>
                  <a:pt x="3352404" y="38729"/>
                  <a:pt x="3004996" y="43543"/>
                  <a:pt x="3323772" y="43543"/>
                </a:cubicBezTo>
              </a:path>
            </a:pathLst>
          </a:custGeom>
          <a:ln w="381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FDCE7CCF-16D7-40F4-8E43-1EAED2710C73}"/>
              </a:ext>
            </a:extLst>
          </p:cNvPr>
          <p:cNvCxnSpPr>
            <a:cxnSpLocks/>
          </p:cNvCxnSpPr>
          <p:nvPr/>
        </p:nvCxnSpPr>
        <p:spPr>
          <a:xfrm flipH="1" flipV="1">
            <a:off x="5945191" y="1162610"/>
            <a:ext cx="211544" cy="49521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id="{95D422EE-CBDE-4196-BF93-40B8260BA0F7}"/>
              </a:ext>
            </a:extLst>
          </p:cNvPr>
          <p:cNvSpPr/>
          <p:nvPr/>
        </p:nvSpPr>
        <p:spPr>
          <a:xfrm>
            <a:off x="520514" y="2149511"/>
            <a:ext cx="6179368" cy="1277863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solidFill>
              <a:schemeClr val="accent4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CA05B000-A884-455B-8169-15619E30F996}"/>
              </a:ext>
            </a:extLst>
          </p:cNvPr>
          <p:cNvCxnSpPr>
            <a:cxnSpLocks/>
          </p:cNvCxnSpPr>
          <p:nvPr/>
        </p:nvCxnSpPr>
        <p:spPr>
          <a:xfrm flipH="1" flipV="1">
            <a:off x="2506318" y="1490789"/>
            <a:ext cx="182267" cy="6756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F4143C47-9514-41BE-9BDF-1A521A1AE7C3}"/>
              </a:ext>
            </a:extLst>
          </p:cNvPr>
          <p:cNvCxnSpPr>
            <a:cxnSpLocks/>
          </p:cNvCxnSpPr>
          <p:nvPr/>
        </p:nvCxnSpPr>
        <p:spPr>
          <a:xfrm>
            <a:off x="1769970" y="2149511"/>
            <a:ext cx="0" cy="71873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5D0CBEB9-73B7-478F-9B46-28522558F81E}"/>
              </a:ext>
            </a:extLst>
          </p:cNvPr>
          <p:cNvCxnSpPr>
            <a:cxnSpLocks/>
          </p:cNvCxnSpPr>
          <p:nvPr/>
        </p:nvCxnSpPr>
        <p:spPr>
          <a:xfrm>
            <a:off x="3726374" y="2173064"/>
            <a:ext cx="173859" cy="69517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79E757B5-74B8-490B-AC31-DE70CD662C80}"/>
              </a:ext>
            </a:extLst>
          </p:cNvPr>
          <p:cNvCxnSpPr>
            <a:cxnSpLocks/>
          </p:cNvCxnSpPr>
          <p:nvPr/>
        </p:nvCxnSpPr>
        <p:spPr>
          <a:xfrm flipH="1" flipV="1">
            <a:off x="1364896" y="805007"/>
            <a:ext cx="402482" cy="133587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3442ACD2-922F-4434-84D9-177D98C0A2A2}"/>
              </a:ext>
            </a:extLst>
          </p:cNvPr>
          <p:cNvCxnSpPr>
            <a:cxnSpLocks/>
          </p:cNvCxnSpPr>
          <p:nvPr/>
        </p:nvCxnSpPr>
        <p:spPr>
          <a:xfrm>
            <a:off x="1755183" y="489174"/>
            <a:ext cx="0" cy="442014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61AB9C85-028C-44AC-895F-6207CC947C26}"/>
              </a:ext>
            </a:extLst>
          </p:cNvPr>
          <p:cNvCxnSpPr>
            <a:cxnSpLocks/>
          </p:cNvCxnSpPr>
          <p:nvPr/>
        </p:nvCxnSpPr>
        <p:spPr>
          <a:xfrm>
            <a:off x="2688585" y="489174"/>
            <a:ext cx="0" cy="442014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B24572A5-8CDE-41F6-85FE-CF7C2B809807}"/>
              </a:ext>
            </a:extLst>
          </p:cNvPr>
          <p:cNvCxnSpPr>
            <a:cxnSpLocks/>
          </p:cNvCxnSpPr>
          <p:nvPr/>
        </p:nvCxnSpPr>
        <p:spPr>
          <a:xfrm>
            <a:off x="3726374" y="586999"/>
            <a:ext cx="0" cy="442014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82E51532-2378-433F-9031-BC0D82778100}"/>
              </a:ext>
            </a:extLst>
          </p:cNvPr>
          <p:cNvCxnSpPr>
            <a:cxnSpLocks/>
          </p:cNvCxnSpPr>
          <p:nvPr/>
        </p:nvCxnSpPr>
        <p:spPr>
          <a:xfrm flipH="1" flipV="1">
            <a:off x="2279677" y="786044"/>
            <a:ext cx="415756" cy="139323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CB02DCF3-E2B3-4A97-AFFD-6333F66848BC}"/>
              </a:ext>
            </a:extLst>
          </p:cNvPr>
          <p:cNvCxnSpPr>
            <a:cxnSpLocks/>
          </p:cNvCxnSpPr>
          <p:nvPr/>
        </p:nvCxnSpPr>
        <p:spPr>
          <a:xfrm flipH="1" flipV="1">
            <a:off x="3251337" y="746772"/>
            <a:ext cx="468939" cy="144695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ipse 33">
            <a:extLst>
              <a:ext uri="{FF2B5EF4-FFF2-40B4-BE49-F238E27FC236}">
                <a16:creationId xmlns:a16="http://schemas.microsoft.com/office/drawing/2014/main" id="{05F57B27-8241-4554-9073-D796AB66DA49}"/>
              </a:ext>
            </a:extLst>
          </p:cNvPr>
          <p:cNvSpPr/>
          <p:nvPr/>
        </p:nvSpPr>
        <p:spPr>
          <a:xfrm>
            <a:off x="8333911" y="2660656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72D6018F-8A07-45DB-8785-18E40924FA70}"/>
              </a:ext>
            </a:extLst>
          </p:cNvPr>
          <p:cNvSpPr/>
          <p:nvPr/>
        </p:nvSpPr>
        <p:spPr>
          <a:xfrm>
            <a:off x="1678229" y="2069128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2ECECFC3-147F-4BA6-A73A-99CECD2B0653}"/>
              </a:ext>
            </a:extLst>
          </p:cNvPr>
          <p:cNvSpPr/>
          <p:nvPr/>
        </p:nvSpPr>
        <p:spPr>
          <a:xfrm>
            <a:off x="2590872" y="2079678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44BC7624-3F4C-4139-958A-09D62F3B3CD2}"/>
              </a:ext>
            </a:extLst>
          </p:cNvPr>
          <p:cNvSpPr/>
          <p:nvPr/>
        </p:nvSpPr>
        <p:spPr>
          <a:xfrm>
            <a:off x="9219467" y="1246326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3C44480B-F9DE-4441-B147-AC1F6BE4EF13}"/>
              </a:ext>
            </a:extLst>
          </p:cNvPr>
          <p:cNvSpPr txBox="1"/>
          <p:nvPr/>
        </p:nvSpPr>
        <p:spPr>
          <a:xfrm>
            <a:off x="4584327" y="3655009"/>
            <a:ext cx="2933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Medimos o campo sobre a superfície ou acima dela </a:t>
            </a:r>
          </a:p>
        </p:txBody>
      </p:sp>
    </p:spTree>
    <p:extLst>
      <p:ext uri="{BB962C8B-B14F-4D97-AF65-F5344CB8AC3E}">
        <p14:creationId xmlns:p14="http://schemas.microsoft.com/office/powerpoint/2010/main" val="415195771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F4B41679-BDA0-40C1-8D45-0C9AB46BEE9D}"/>
              </a:ext>
            </a:extLst>
          </p:cNvPr>
          <p:cNvSpPr/>
          <p:nvPr/>
        </p:nvSpPr>
        <p:spPr>
          <a:xfrm>
            <a:off x="546490" y="2166425"/>
            <a:ext cx="6135663" cy="12625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E10228D-CE0A-43A8-BC72-3C6391D8EBD1}"/>
              </a:ext>
            </a:extLst>
          </p:cNvPr>
          <p:cNvSpPr txBox="1"/>
          <p:nvPr/>
        </p:nvSpPr>
        <p:spPr>
          <a:xfrm>
            <a:off x="1064826" y="43157"/>
            <a:ext cx="5257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Rochas magnetizadas em subsuperfície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EC549FA-1343-463F-ABB4-3C3134BAF652}"/>
                  </a:ext>
                </a:extLst>
              </p:cNvPr>
              <p:cNvSpPr txBox="1"/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EC549FA-1343-463F-ABB4-3C3134BAF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blipFill>
                <a:blip r:embed="rId3"/>
                <a:stretch>
                  <a:fillRect l="-5000" b="-1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7EC11AAE-F16F-4FEE-9ADA-40DD5FBF5490}"/>
              </a:ext>
            </a:extLst>
          </p:cNvPr>
          <p:cNvCxnSpPr>
            <a:cxnSpLocks/>
          </p:cNvCxnSpPr>
          <p:nvPr/>
        </p:nvCxnSpPr>
        <p:spPr>
          <a:xfrm flipH="1">
            <a:off x="546490" y="1986785"/>
            <a:ext cx="821019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D873076-7581-4010-AF45-DD247FFF7E03}"/>
              </a:ext>
            </a:extLst>
          </p:cNvPr>
          <p:cNvSpPr txBox="1"/>
          <p:nvPr/>
        </p:nvSpPr>
        <p:spPr>
          <a:xfrm>
            <a:off x="535063" y="1442963"/>
            <a:ext cx="105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Norte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CAA9FA96-DB29-4495-A503-23B68BBAF07F}"/>
              </a:ext>
            </a:extLst>
          </p:cNvPr>
          <p:cNvCxnSpPr>
            <a:cxnSpLocks/>
          </p:cNvCxnSpPr>
          <p:nvPr/>
        </p:nvCxnSpPr>
        <p:spPr>
          <a:xfrm flipH="1" flipV="1">
            <a:off x="8003229" y="1306391"/>
            <a:ext cx="1" cy="36879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B59A5301-A51C-4BFE-ABEB-270FB22683EB}"/>
              </a:ext>
            </a:extLst>
          </p:cNvPr>
          <p:cNvCxnSpPr>
            <a:cxnSpLocks/>
          </p:cNvCxnSpPr>
          <p:nvPr/>
        </p:nvCxnSpPr>
        <p:spPr>
          <a:xfrm>
            <a:off x="8003229" y="4979775"/>
            <a:ext cx="36828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B1C17ED-8375-4F76-9C9F-B2963BA37EAA}"/>
              </a:ext>
            </a:extLst>
          </p:cNvPr>
          <p:cNvSpPr txBox="1"/>
          <p:nvPr/>
        </p:nvSpPr>
        <p:spPr>
          <a:xfrm>
            <a:off x="8996809" y="5007139"/>
            <a:ext cx="1695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Posição (m)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C9D4DA6-31B7-42C7-8B8A-156BB97C98DE}"/>
              </a:ext>
            </a:extLst>
          </p:cNvPr>
          <p:cNvSpPr txBox="1"/>
          <p:nvPr/>
        </p:nvSpPr>
        <p:spPr>
          <a:xfrm>
            <a:off x="6946980" y="757996"/>
            <a:ext cx="218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Amplitude (</a:t>
            </a:r>
            <a:r>
              <a:rPr lang="pt-BR" sz="2400" dirty="0" err="1"/>
              <a:t>nT</a:t>
            </a:r>
            <a:r>
              <a:rPr lang="pt-BR" sz="2400" dirty="0"/>
              <a:t>)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78E11C9-65D0-4D98-811C-9050A7BA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07" y="6293180"/>
            <a:ext cx="2743200" cy="365125"/>
          </a:xfrm>
        </p:spPr>
        <p:txBody>
          <a:bodyPr/>
          <a:lstStyle/>
          <a:p>
            <a:fld id="{9E6A5CF5-DD80-4FB2-8D05-C9155122F025}" type="slidenum">
              <a:rPr lang="pt-BR" smtClean="0"/>
              <a:t>118</a:t>
            </a:fld>
            <a:endParaRPr lang="pt-BR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522F3962-E8F0-442D-82AE-CF54F440D24F}"/>
              </a:ext>
            </a:extLst>
          </p:cNvPr>
          <p:cNvSpPr/>
          <p:nvPr/>
        </p:nvSpPr>
        <p:spPr>
          <a:xfrm>
            <a:off x="2027870" y="2408375"/>
            <a:ext cx="1665595" cy="923458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452A59D9-56F8-4AF7-8102-9A37628A33A5}"/>
              </a:ext>
            </a:extLst>
          </p:cNvPr>
          <p:cNvSpPr/>
          <p:nvPr/>
        </p:nvSpPr>
        <p:spPr>
          <a:xfrm rot="9794746">
            <a:off x="1860172" y="1533993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D9AAC7EA-E5A8-47C7-A7B9-A4440B71EE65}"/>
              </a:ext>
            </a:extLst>
          </p:cNvPr>
          <p:cNvSpPr/>
          <p:nvPr/>
        </p:nvSpPr>
        <p:spPr>
          <a:xfrm rot="10037279">
            <a:off x="2763563" y="1240448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5143670B-F750-4E14-B082-7C68EB9DABB9}"/>
              </a:ext>
            </a:extLst>
          </p:cNvPr>
          <p:cNvCxnSpPr>
            <a:cxnSpLocks/>
          </p:cNvCxnSpPr>
          <p:nvPr/>
        </p:nvCxnSpPr>
        <p:spPr>
          <a:xfrm flipH="1" flipV="1">
            <a:off x="2779080" y="2520366"/>
            <a:ext cx="163174" cy="699476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orma Livre: Forma 39">
            <a:extLst>
              <a:ext uri="{FF2B5EF4-FFF2-40B4-BE49-F238E27FC236}">
                <a16:creationId xmlns:a16="http://schemas.microsoft.com/office/drawing/2014/main" id="{D04287D0-D5DE-46F4-9C1A-0E1F893186F6}"/>
              </a:ext>
            </a:extLst>
          </p:cNvPr>
          <p:cNvSpPr/>
          <p:nvPr/>
        </p:nvSpPr>
        <p:spPr>
          <a:xfrm>
            <a:off x="8003072" y="2364831"/>
            <a:ext cx="3323772" cy="87086"/>
          </a:xfrm>
          <a:custGeom>
            <a:avLst/>
            <a:gdLst>
              <a:gd name="connsiteX0" fmla="*/ 0 w 3323772"/>
              <a:gd name="connsiteY0" fmla="*/ 58057 h 87086"/>
              <a:gd name="connsiteX1" fmla="*/ 870858 w 3323772"/>
              <a:gd name="connsiteY1" fmla="*/ 29028 h 87086"/>
              <a:gd name="connsiteX2" fmla="*/ 957943 w 3323772"/>
              <a:gd name="connsiteY2" fmla="*/ 14514 h 87086"/>
              <a:gd name="connsiteX3" fmla="*/ 1016000 w 3323772"/>
              <a:gd name="connsiteY3" fmla="*/ 0 h 87086"/>
              <a:gd name="connsiteX4" fmla="*/ 1161143 w 3323772"/>
              <a:gd name="connsiteY4" fmla="*/ 14514 h 87086"/>
              <a:gd name="connsiteX5" fmla="*/ 1248229 w 3323772"/>
              <a:gd name="connsiteY5" fmla="*/ 29028 h 87086"/>
              <a:gd name="connsiteX6" fmla="*/ 1727200 w 3323772"/>
              <a:gd name="connsiteY6" fmla="*/ 43543 h 87086"/>
              <a:gd name="connsiteX7" fmla="*/ 2307772 w 3323772"/>
              <a:gd name="connsiteY7" fmla="*/ 72571 h 87086"/>
              <a:gd name="connsiteX8" fmla="*/ 2583543 w 3323772"/>
              <a:gd name="connsiteY8" fmla="*/ 87086 h 87086"/>
              <a:gd name="connsiteX9" fmla="*/ 3033486 w 3323772"/>
              <a:gd name="connsiteY9" fmla="*/ 58057 h 87086"/>
              <a:gd name="connsiteX10" fmla="*/ 3323772 w 3323772"/>
              <a:gd name="connsiteY10" fmla="*/ 43543 h 87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23772" h="87086">
                <a:moveTo>
                  <a:pt x="0" y="58057"/>
                </a:moveTo>
                <a:cubicBezTo>
                  <a:pt x="452958" y="49346"/>
                  <a:pt x="557886" y="73739"/>
                  <a:pt x="870858" y="29028"/>
                </a:cubicBezTo>
                <a:cubicBezTo>
                  <a:pt x="899991" y="24866"/>
                  <a:pt x="929086" y="20285"/>
                  <a:pt x="957943" y="14514"/>
                </a:cubicBezTo>
                <a:cubicBezTo>
                  <a:pt x="977504" y="10602"/>
                  <a:pt x="996648" y="4838"/>
                  <a:pt x="1016000" y="0"/>
                </a:cubicBezTo>
                <a:cubicBezTo>
                  <a:pt x="1064381" y="4838"/>
                  <a:pt x="1112896" y="8483"/>
                  <a:pt x="1161143" y="14514"/>
                </a:cubicBezTo>
                <a:cubicBezTo>
                  <a:pt x="1190345" y="18164"/>
                  <a:pt x="1218839" y="27521"/>
                  <a:pt x="1248229" y="29028"/>
                </a:cubicBezTo>
                <a:cubicBezTo>
                  <a:pt x="1407750" y="37209"/>
                  <a:pt x="1567543" y="38705"/>
                  <a:pt x="1727200" y="43543"/>
                </a:cubicBezTo>
                <a:cubicBezTo>
                  <a:pt x="1995516" y="81873"/>
                  <a:pt x="1754494" y="51291"/>
                  <a:pt x="2307772" y="72571"/>
                </a:cubicBezTo>
                <a:cubicBezTo>
                  <a:pt x="2399755" y="76109"/>
                  <a:pt x="2491619" y="82248"/>
                  <a:pt x="2583543" y="87086"/>
                </a:cubicBezTo>
                <a:cubicBezTo>
                  <a:pt x="2844900" y="54415"/>
                  <a:pt x="2561542" y="86659"/>
                  <a:pt x="3033486" y="58057"/>
                </a:cubicBezTo>
                <a:cubicBezTo>
                  <a:pt x="3352404" y="38729"/>
                  <a:pt x="3004996" y="43543"/>
                  <a:pt x="3323772" y="43543"/>
                </a:cubicBezTo>
              </a:path>
            </a:pathLst>
          </a:custGeom>
          <a:ln w="381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FDCE7CCF-16D7-40F4-8E43-1EAED2710C73}"/>
              </a:ext>
            </a:extLst>
          </p:cNvPr>
          <p:cNvCxnSpPr>
            <a:cxnSpLocks/>
          </p:cNvCxnSpPr>
          <p:nvPr/>
        </p:nvCxnSpPr>
        <p:spPr>
          <a:xfrm flipH="1" flipV="1">
            <a:off x="5945191" y="1162610"/>
            <a:ext cx="211544" cy="49521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id="{95D422EE-CBDE-4196-BF93-40B8260BA0F7}"/>
              </a:ext>
            </a:extLst>
          </p:cNvPr>
          <p:cNvSpPr/>
          <p:nvPr/>
        </p:nvSpPr>
        <p:spPr>
          <a:xfrm>
            <a:off x="520514" y="2149511"/>
            <a:ext cx="6179368" cy="1277863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solidFill>
              <a:schemeClr val="accent4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CA05B000-A884-455B-8169-15619E30F996}"/>
              </a:ext>
            </a:extLst>
          </p:cNvPr>
          <p:cNvCxnSpPr>
            <a:cxnSpLocks/>
          </p:cNvCxnSpPr>
          <p:nvPr/>
        </p:nvCxnSpPr>
        <p:spPr>
          <a:xfrm flipH="1" flipV="1">
            <a:off x="2506318" y="1490789"/>
            <a:ext cx="182267" cy="6756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F4143C47-9514-41BE-9BDF-1A521A1AE7C3}"/>
              </a:ext>
            </a:extLst>
          </p:cNvPr>
          <p:cNvCxnSpPr>
            <a:cxnSpLocks/>
          </p:cNvCxnSpPr>
          <p:nvPr/>
        </p:nvCxnSpPr>
        <p:spPr>
          <a:xfrm>
            <a:off x="1769970" y="2149511"/>
            <a:ext cx="0" cy="71873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5D0CBEB9-73B7-478F-9B46-28522558F81E}"/>
              </a:ext>
            </a:extLst>
          </p:cNvPr>
          <p:cNvCxnSpPr>
            <a:cxnSpLocks/>
          </p:cNvCxnSpPr>
          <p:nvPr/>
        </p:nvCxnSpPr>
        <p:spPr>
          <a:xfrm>
            <a:off x="3726374" y="2173064"/>
            <a:ext cx="173859" cy="69517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79E757B5-74B8-490B-AC31-DE70CD662C80}"/>
              </a:ext>
            </a:extLst>
          </p:cNvPr>
          <p:cNvCxnSpPr>
            <a:cxnSpLocks/>
          </p:cNvCxnSpPr>
          <p:nvPr/>
        </p:nvCxnSpPr>
        <p:spPr>
          <a:xfrm flipH="1" flipV="1">
            <a:off x="1364896" y="805007"/>
            <a:ext cx="402482" cy="133587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3442ACD2-922F-4434-84D9-177D98C0A2A2}"/>
              </a:ext>
            </a:extLst>
          </p:cNvPr>
          <p:cNvCxnSpPr>
            <a:cxnSpLocks/>
          </p:cNvCxnSpPr>
          <p:nvPr/>
        </p:nvCxnSpPr>
        <p:spPr>
          <a:xfrm>
            <a:off x="1755183" y="489174"/>
            <a:ext cx="0" cy="442014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61AB9C85-028C-44AC-895F-6207CC947C26}"/>
              </a:ext>
            </a:extLst>
          </p:cNvPr>
          <p:cNvCxnSpPr>
            <a:cxnSpLocks/>
          </p:cNvCxnSpPr>
          <p:nvPr/>
        </p:nvCxnSpPr>
        <p:spPr>
          <a:xfrm>
            <a:off x="2688585" y="489174"/>
            <a:ext cx="0" cy="442014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B24572A5-8CDE-41F6-85FE-CF7C2B809807}"/>
              </a:ext>
            </a:extLst>
          </p:cNvPr>
          <p:cNvCxnSpPr>
            <a:cxnSpLocks/>
          </p:cNvCxnSpPr>
          <p:nvPr/>
        </p:nvCxnSpPr>
        <p:spPr>
          <a:xfrm>
            <a:off x="3726374" y="586999"/>
            <a:ext cx="0" cy="442014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82E51532-2378-433F-9031-BC0D82778100}"/>
              </a:ext>
            </a:extLst>
          </p:cNvPr>
          <p:cNvCxnSpPr>
            <a:cxnSpLocks/>
          </p:cNvCxnSpPr>
          <p:nvPr/>
        </p:nvCxnSpPr>
        <p:spPr>
          <a:xfrm flipH="1" flipV="1">
            <a:off x="2279677" y="786044"/>
            <a:ext cx="415756" cy="139323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CB02DCF3-E2B3-4A97-AFFD-6333F66848BC}"/>
              </a:ext>
            </a:extLst>
          </p:cNvPr>
          <p:cNvCxnSpPr>
            <a:cxnSpLocks/>
          </p:cNvCxnSpPr>
          <p:nvPr/>
        </p:nvCxnSpPr>
        <p:spPr>
          <a:xfrm flipH="1" flipV="1">
            <a:off x="3251337" y="746772"/>
            <a:ext cx="468939" cy="144695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Elipse 46">
            <a:extLst>
              <a:ext uri="{FF2B5EF4-FFF2-40B4-BE49-F238E27FC236}">
                <a16:creationId xmlns:a16="http://schemas.microsoft.com/office/drawing/2014/main" id="{72D6018F-8A07-45DB-8785-18E40924FA70}"/>
              </a:ext>
            </a:extLst>
          </p:cNvPr>
          <p:cNvSpPr/>
          <p:nvPr/>
        </p:nvSpPr>
        <p:spPr>
          <a:xfrm>
            <a:off x="1678229" y="2069128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2ECECFC3-147F-4BA6-A73A-99CECD2B0653}"/>
              </a:ext>
            </a:extLst>
          </p:cNvPr>
          <p:cNvSpPr/>
          <p:nvPr/>
        </p:nvSpPr>
        <p:spPr>
          <a:xfrm>
            <a:off x="2590872" y="2079678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4F9DF032-8DC2-419A-BB3E-0B4BF8913669}"/>
              </a:ext>
            </a:extLst>
          </p:cNvPr>
          <p:cNvSpPr/>
          <p:nvPr/>
        </p:nvSpPr>
        <p:spPr>
          <a:xfrm>
            <a:off x="3658497" y="2089762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9806F1C8-3FA1-48DD-90CD-8C98BAF0F26C}"/>
              </a:ext>
            </a:extLst>
          </p:cNvPr>
          <p:cNvSpPr/>
          <p:nvPr/>
        </p:nvSpPr>
        <p:spPr>
          <a:xfrm>
            <a:off x="8333911" y="2660656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FEA165F6-E9A8-49F7-8294-3A0CC6386F7B}"/>
              </a:ext>
            </a:extLst>
          </p:cNvPr>
          <p:cNvSpPr/>
          <p:nvPr/>
        </p:nvSpPr>
        <p:spPr>
          <a:xfrm>
            <a:off x="9219467" y="1246326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C1E3D2FB-2B75-4536-95B2-28237B6780B2}"/>
              </a:ext>
            </a:extLst>
          </p:cNvPr>
          <p:cNvSpPr/>
          <p:nvPr/>
        </p:nvSpPr>
        <p:spPr>
          <a:xfrm>
            <a:off x="10164130" y="3167952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5FB2218A-AB70-4A98-B076-946BC5CE4770}"/>
              </a:ext>
            </a:extLst>
          </p:cNvPr>
          <p:cNvSpPr txBox="1"/>
          <p:nvPr/>
        </p:nvSpPr>
        <p:spPr>
          <a:xfrm>
            <a:off x="4584327" y="3655009"/>
            <a:ext cx="2933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Medimos o campo sobre a superfície ou acima dela </a:t>
            </a:r>
          </a:p>
        </p:txBody>
      </p:sp>
    </p:spTree>
    <p:extLst>
      <p:ext uri="{BB962C8B-B14F-4D97-AF65-F5344CB8AC3E}">
        <p14:creationId xmlns:p14="http://schemas.microsoft.com/office/powerpoint/2010/main" val="206887510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F4B41679-BDA0-40C1-8D45-0C9AB46BEE9D}"/>
              </a:ext>
            </a:extLst>
          </p:cNvPr>
          <p:cNvSpPr/>
          <p:nvPr/>
        </p:nvSpPr>
        <p:spPr>
          <a:xfrm>
            <a:off x="546490" y="2166425"/>
            <a:ext cx="6135663" cy="12625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E10228D-CE0A-43A8-BC72-3C6391D8EBD1}"/>
              </a:ext>
            </a:extLst>
          </p:cNvPr>
          <p:cNvSpPr txBox="1"/>
          <p:nvPr/>
        </p:nvSpPr>
        <p:spPr>
          <a:xfrm>
            <a:off x="1064826" y="43157"/>
            <a:ext cx="5257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Rochas magnetizadas em subsuperfície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EC549FA-1343-463F-ABB4-3C3134BAF652}"/>
                  </a:ext>
                </a:extLst>
              </p:cNvPr>
              <p:cNvSpPr txBox="1"/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EC549FA-1343-463F-ABB4-3C3134BAF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blipFill>
                <a:blip r:embed="rId3"/>
                <a:stretch>
                  <a:fillRect l="-5000" b="-1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7EC11AAE-F16F-4FEE-9ADA-40DD5FBF5490}"/>
              </a:ext>
            </a:extLst>
          </p:cNvPr>
          <p:cNvCxnSpPr>
            <a:cxnSpLocks/>
          </p:cNvCxnSpPr>
          <p:nvPr/>
        </p:nvCxnSpPr>
        <p:spPr>
          <a:xfrm flipH="1">
            <a:off x="546490" y="1986785"/>
            <a:ext cx="821019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D873076-7581-4010-AF45-DD247FFF7E03}"/>
              </a:ext>
            </a:extLst>
          </p:cNvPr>
          <p:cNvSpPr txBox="1"/>
          <p:nvPr/>
        </p:nvSpPr>
        <p:spPr>
          <a:xfrm>
            <a:off x="535063" y="1442963"/>
            <a:ext cx="105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Norte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CAA9FA96-DB29-4495-A503-23B68BBAF07F}"/>
              </a:ext>
            </a:extLst>
          </p:cNvPr>
          <p:cNvCxnSpPr>
            <a:cxnSpLocks/>
          </p:cNvCxnSpPr>
          <p:nvPr/>
        </p:nvCxnSpPr>
        <p:spPr>
          <a:xfrm flipH="1" flipV="1">
            <a:off x="8003229" y="1306391"/>
            <a:ext cx="1" cy="36879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B59A5301-A51C-4BFE-ABEB-270FB22683EB}"/>
              </a:ext>
            </a:extLst>
          </p:cNvPr>
          <p:cNvCxnSpPr>
            <a:cxnSpLocks/>
          </p:cNvCxnSpPr>
          <p:nvPr/>
        </p:nvCxnSpPr>
        <p:spPr>
          <a:xfrm>
            <a:off x="8003229" y="4979775"/>
            <a:ext cx="36828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B1C17ED-8375-4F76-9C9F-B2963BA37EAA}"/>
              </a:ext>
            </a:extLst>
          </p:cNvPr>
          <p:cNvSpPr txBox="1"/>
          <p:nvPr/>
        </p:nvSpPr>
        <p:spPr>
          <a:xfrm>
            <a:off x="8996809" y="5007139"/>
            <a:ext cx="1695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Posição (m)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C9D4DA6-31B7-42C7-8B8A-156BB97C98DE}"/>
              </a:ext>
            </a:extLst>
          </p:cNvPr>
          <p:cNvSpPr txBox="1"/>
          <p:nvPr/>
        </p:nvSpPr>
        <p:spPr>
          <a:xfrm>
            <a:off x="6946980" y="757996"/>
            <a:ext cx="218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Amplitude (</a:t>
            </a:r>
            <a:r>
              <a:rPr lang="pt-BR" sz="2400" dirty="0" err="1"/>
              <a:t>nT</a:t>
            </a:r>
            <a:r>
              <a:rPr lang="pt-BR" sz="2400" dirty="0"/>
              <a:t>)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78E11C9-65D0-4D98-811C-9050A7BA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07" y="6293180"/>
            <a:ext cx="2743200" cy="365125"/>
          </a:xfrm>
        </p:spPr>
        <p:txBody>
          <a:bodyPr/>
          <a:lstStyle/>
          <a:p>
            <a:fld id="{9E6A5CF5-DD80-4FB2-8D05-C9155122F025}" type="slidenum">
              <a:rPr lang="pt-BR" smtClean="0"/>
              <a:t>119</a:t>
            </a:fld>
            <a:endParaRPr lang="pt-BR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522F3962-E8F0-442D-82AE-CF54F440D24F}"/>
              </a:ext>
            </a:extLst>
          </p:cNvPr>
          <p:cNvSpPr/>
          <p:nvPr/>
        </p:nvSpPr>
        <p:spPr>
          <a:xfrm>
            <a:off x="2027870" y="2408375"/>
            <a:ext cx="1665595" cy="923458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452A59D9-56F8-4AF7-8102-9A37628A33A5}"/>
              </a:ext>
            </a:extLst>
          </p:cNvPr>
          <p:cNvSpPr/>
          <p:nvPr/>
        </p:nvSpPr>
        <p:spPr>
          <a:xfrm rot="9794746">
            <a:off x="1860172" y="1533993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D9AAC7EA-E5A8-47C7-A7B9-A4440B71EE65}"/>
              </a:ext>
            </a:extLst>
          </p:cNvPr>
          <p:cNvSpPr/>
          <p:nvPr/>
        </p:nvSpPr>
        <p:spPr>
          <a:xfrm rot="10037279">
            <a:off x="2763563" y="1240448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5143670B-F750-4E14-B082-7C68EB9DABB9}"/>
              </a:ext>
            </a:extLst>
          </p:cNvPr>
          <p:cNvCxnSpPr>
            <a:cxnSpLocks/>
          </p:cNvCxnSpPr>
          <p:nvPr/>
        </p:nvCxnSpPr>
        <p:spPr>
          <a:xfrm flipH="1" flipV="1">
            <a:off x="2779080" y="2520366"/>
            <a:ext cx="163174" cy="699476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orma Livre: Forma 39">
            <a:extLst>
              <a:ext uri="{FF2B5EF4-FFF2-40B4-BE49-F238E27FC236}">
                <a16:creationId xmlns:a16="http://schemas.microsoft.com/office/drawing/2014/main" id="{D04287D0-D5DE-46F4-9C1A-0E1F893186F6}"/>
              </a:ext>
            </a:extLst>
          </p:cNvPr>
          <p:cNvSpPr/>
          <p:nvPr/>
        </p:nvSpPr>
        <p:spPr>
          <a:xfrm>
            <a:off x="8003072" y="2364831"/>
            <a:ext cx="3323772" cy="87086"/>
          </a:xfrm>
          <a:custGeom>
            <a:avLst/>
            <a:gdLst>
              <a:gd name="connsiteX0" fmla="*/ 0 w 3323772"/>
              <a:gd name="connsiteY0" fmla="*/ 58057 h 87086"/>
              <a:gd name="connsiteX1" fmla="*/ 870858 w 3323772"/>
              <a:gd name="connsiteY1" fmla="*/ 29028 h 87086"/>
              <a:gd name="connsiteX2" fmla="*/ 957943 w 3323772"/>
              <a:gd name="connsiteY2" fmla="*/ 14514 h 87086"/>
              <a:gd name="connsiteX3" fmla="*/ 1016000 w 3323772"/>
              <a:gd name="connsiteY3" fmla="*/ 0 h 87086"/>
              <a:gd name="connsiteX4" fmla="*/ 1161143 w 3323772"/>
              <a:gd name="connsiteY4" fmla="*/ 14514 h 87086"/>
              <a:gd name="connsiteX5" fmla="*/ 1248229 w 3323772"/>
              <a:gd name="connsiteY5" fmla="*/ 29028 h 87086"/>
              <a:gd name="connsiteX6" fmla="*/ 1727200 w 3323772"/>
              <a:gd name="connsiteY6" fmla="*/ 43543 h 87086"/>
              <a:gd name="connsiteX7" fmla="*/ 2307772 w 3323772"/>
              <a:gd name="connsiteY7" fmla="*/ 72571 h 87086"/>
              <a:gd name="connsiteX8" fmla="*/ 2583543 w 3323772"/>
              <a:gd name="connsiteY8" fmla="*/ 87086 h 87086"/>
              <a:gd name="connsiteX9" fmla="*/ 3033486 w 3323772"/>
              <a:gd name="connsiteY9" fmla="*/ 58057 h 87086"/>
              <a:gd name="connsiteX10" fmla="*/ 3323772 w 3323772"/>
              <a:gd name="connsiteY10" fmla="*/ 43543 h 87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23772" h="87086">
                <a:moveTo>
                  <a:pt x="0" y="58057"/>
                </a:moveTo>
                <a:cubicBezTo>
                  <a:pt x="452958" y="49346"/>
                  <a:pt x="557886" y="73739"/>
                  <a:pt x="870858" y="29028"/>
                </a:cubicBezTo>
                <a:cubicBezTo>
                  <a:pt x="899991" y="24866"/>
                  <a:pt x="929086" y="20285"/>
                  <a:pt x="957943" y="14514"/>
                </a:cubicBezTo>
                <a:cubicBezTo>
                  <a:pt x="977504" y="10602"/>
                  <a:pt x="996648" y="4838"/>
                  <a:pt x="1016000" y="0"/>
                </a:cubicBezTo>
                <a:cubicBezTo>
                  <a:pt x="1064381" y="4838"/>
                  <a:pt x="1112896" y="8483"/>
                  <a:pt x="1161143" y="14514"/>
                </a:cubicBezTo>
                <a:cubicBezTo>
                  <a:pt x="1190345" y="18164"/>
                  <a:pt x="1218839" y="27521"/>
                  <a:pt x="1248229" y="29028"/>
                </a:cubicBezTo>
                <a:cubicBezTo>
                  <a:pt x="1407750" y="37209"/>
                  <a:pt x="1567543" y="38705"/>
                  <a:pt x="1727200" y="43543"/>
                </a:cubicBezTo>
                <a:cubicBezTo>
                  <a:pt x="1995516" y="81873"/>
                  <a:pt x="1754494" y="51291"/>
                  <a:pt x="2307772" y="72571"/>
                </a:cubicBezTo>
                <a:cubicBezTo>
                  <a:pt x="2399755" y="76109"/>
                  <a:pt x="2491619" y="82248"/>
                  <a:pt x="2583543" y="87086"/>
                </a:cubicBezTo>
                <a:cubicBezTo>
                  <a:pt x="2844900" y="54415"/>
                  <a:pt x="2561542" y="86659"/>
                  <a:pt x="3033486" y="58057"/>
                </a:cubicBezTo>
                <a:cubicBezTo>
                  <a:pt x="3352404" y="38729"/>
                  <a:pt x="3004996" y="43543"/>
                  <a:pt x="3323772" y="43543"/>
                </a:cubicBezTo>
              </a:path>
            </a:pathLst>
          </a:custGeom>
          <a:ln w="381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FDCE7CCF-16D7-40F4-8E43-1EAED2710C73}"/>
              </a:ext>
            </a:extLst>
          </p:cNvPr>
          <p:cNvCxnSpPr>
            <a:cxnSpLocks/>
          </p:cNvCxnSpPr>
          <p:nvPr/>
        </p:nvCxnSpPr>
        <p:spPr>
          <a:xfrm flipH="1" flipV="1">
            <a:off x="5945191" y="1162610"/>
            <a:ext cx="211544" cy="49521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id="{95D422EE-CBDE-4196-BF93-40B8260BA0F7}"/>
              </a:ext>
            </a:extLst>
          </p:cNvPr>
          <p:cNvSpPr/>
          <p:nvPr/>
        </p:nvSpPr>
        <p:spPr>
          <a:xfrm>
            <a:off x="520514" y="2149511"/>
            <a:ext cx="6179368" cy="1277863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solidFill>
              <a:schemeClr val="accent4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CA05B000-A884-455B-8169-15619E30F996}"/>
              </a:ext>
            </a:extLst>
          </p:cNvPr>
          <p:cNvCxnSpPr>
            <a:cxnSpLocks/>
          </p:cNvCxnSpPr>
          <p:nvPr/>
        </p:nvCxnSpPr>
        <p:spPr>
          <a:xfrm flipH="1" flipV="1">
            <a:off x="2506318" y="1490789"/>
            <a:ext cx="182267" cy="6756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F4143C47-9514-41BE-9BDF-1A521A1AE7C3}"/>
              </a:ext>
            </a:extLst>
          </p:cNvPr>
          <p:cNvCxnSpPr>
            <a:cxnSpLocks/>
          </p:cNvCxnSpPr>
          <p:nvPr/>
        </p:nvCxnSpPr>
        <p:spPr>
          <a:xfrm>
            <a:off x="1769970" y="2149511"/>
            <a:ext cx="0" cy="71873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5D0CBEB9-73B7-478F-9B46-28522558F81E}"/>
              </a:ext>
            </a:extLst>
          </p:cNvPr>
          <p:cNvCxnSpPr>
            <a:cxnSpLocks/>
          </p:cNvCxnSpPr>
          <p:nvPr/>
        </p:nvCxnSpPr>
        <p:spPr>
          <a:xfrm>
            <a:off x="3726374" y="2173064"/>
            <a:ext cx="173859" cy="69517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79E757B5-74B8-490B-AC31-DE70CD662C80}"/>
              </a:ext>
            </a:extLst>
          </p:cNvPr>
          <p:cNvCxnSpPr>
            <a:cxnSpLocks/>
          </p:cNvCxnSpPr>
          <p:nvPr/>
        </p:nvCxnSpPr>
        <p:spPr>
          <a:xfrm flipH="1" flipV="1">
            <a:off x="1364896" y="805007"/>
            <a:ext cx="402482" cy="133587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3442ACD2-922F-4434-84D9-177D98C0A2A2}"/>
              </a:ext>
            </a:extLst>
          </p:cNvPr>
          <p:cNvCxnSpPr>
            <a:cxnSpLocks/>
          </p:cNvCxnSpPr>
          <p:nvPr/>
        </p:nvCxnSpPr>
        <p:spPr>
          <a:xfrm>
            <a:off x="1755183" y="489174"/>
            <a:ext cx="0" cy="442014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61AB9C85-028C-44AC-895F-6207CC947C26}"/>
              </a:ext>
            </a:extLst>
          </p:cNvPr>
          <p:cNvCxnSpPr>
            <a:cxnSpLocks/>
          </p:cNvCxnSpPr>
          <p:nvPr/>
        </p:nvCxnSpPr>
        <p:spPr>
          <a:xfrm>
            <a:off x="2688585" y="489174"/>
            <a:ext cx="0" cy="442014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B24572A5-8CDE-41F6-85FE-CF7C2B809807}"/>
              </a:ext>
            </a:extLst>
          </p:cNvPr>
          <p:cNvCxnSpPr>
            <a:cxnSpLocks/>
          </p:cNvCxnSpPr>
          <p:nvPr/>
        </p:nvCxnSpPr>
        <p:spPr>
          <a:xfrm>
            <a:off x="3726374" y="586999"/>
            <a:ext cx="0" cy="442014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82E51532-2378-433F-9031-BC0D82778100}"/>
              </a:ext>
            </a:extLst>
          </p:cNvPr>
          <p:cNvCxnSpPr>
            <a:cxnSpLocks/>
          </p:cNvCxnSpPr>
          <p:nvPr/>
        </p:nvCxnSpPr>
        <p:spPr>
          <a:xfrm flipH="1" flipV="1">
            <a:off x="2279677" y="786044"/>
            <a:ext cx="415756" cy="139323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CB02DCF3-E2B3-4A97-AFFD-6333F66848BC}"/>
              </a:ext>
            </a:extLst>
          </p:cNvPr>
          <p:cNvCxnSpPr>
            <a:cxnSpLocks/>
          </p:cNvCxnSpPr>
          <p:nvPr/>
        </p:nvCxnSpPr>
        <p:spPr>
          <a:xfrm flipH="1" flipV="1">
            <a:off x="3251337" y="746772"/>
            <a:ext cx="468939" cy="144695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ipse 33">
            <a:extLst>
              <a:ext uri="{FF2B5EF4-FFF2-40B4-BE49-F238E27FC236}">
                <a16:creationId xmlns:a16="http://schemas.microsoft.com/office/drawing/2014/main" id="{05F57B27-8241-4554-9073-D796AB66DA49}"/>
              </a:ext>
            </a:extLst>
          </p:cNvPr>
          <p:cNvSpPr/>
          <p:nvPr/>
        </p:nvSpPr>
        <p:spPr>
          <a:xfrm>
            <a:off x="8333911" y="2660656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72D6018F-8A07-45DB-8785-18E40924FA70}"/>
              </a:ext>
            </a:extLst>
          </p:cNvPr>
          <p:cNvSpPr/>
          <p:nvPr/>
        </p:nvSpPr>
        <p:spPr>
          <a:xfrm>
            <a:off x="1678229" y="2069128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2ECECFC3-147F-4BA6-A73A-99CECD2B0653}"/>
              </a:ext>
            </a:extLst>
          </p:cNvPr>
          <p:cNvSpPr/>
          <p:nvPr/>
        </p:nvSpPr>
        <p:spPr>
          <a:xfrm>
            <a:off x="2590872" y="2079678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44BC7624-3F4C-4139-958A-09D62F3B3CD2}"/>
              </a:ext>
            </a:extLst>
          </p:cNvPr>
          <p:cNvSpPr/>
          <p:nvPr/>
        </p:nvSpPr>
        <p:spPr>
          <a:xfrm>
            <a:off x="9219467" y="1246326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4F9DF032-8DC2-419A-BB3E-0B4BF8913669}"/>
              </a:ext>
            </a:extLst>
          </p:cNvPr>
          <p:cNvSpPr/>
          <p:nvPr/>
        </p:nvSpPr>
        <p:spPr>
          <a:xfrm>
            <a:off x="3658497" y="2089762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E87CF561-0D18-45A9-BB51-C097C800A667}"/>
              </a:ext>
            </a:extLst>
          </p:cNvPr>
          <p:cNvSpPr/>
          <p:nvPr/>
        </p:nvSpPr>
        <p:spPr>
          <a:xfrm>
            <a:off x="10164130" y="3167952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5EB1299E-0F03-46D5-85A0-A30ED8F2F958}"/>
              </a:ext>
            </a:extLst>
          </p:cNvPr>
          <p:cNvSpPr/>
          <p:nvPr/>
        </p:nvSpPr>
        <p:spPr>
          <a:xfrm>
            <a:off x="8035776" y="1279679"/>
            <a:ext cx="2656767" cy="1940164"/>
          </a:xfrm>
          <a:custGeom>
            <a:avLst/>
            <a:gdLst>
              <a:gd name="connsiteX0" fmla="*/ 0 w 2525485"/>
              <a:gd name="connsiteY0" fmla="*/ 740229 h 1190171"/>
              <a:gd name="connsiteX1" fmla="*/ 72571 w 2525485"/>
              <a:gd name="connsiteY1" fmla="*/ 754743 h 1190171"/>
              <a:gd name="connsiteX2" fmla="*/ 159657 w 2525485"/>
              <a:gd name="connsiteY2" fmla="*/ 783771 h 1190171"/>
              <a:gd name="connsiteX3" fmla="*/ 246742 w 2525485"/>
              <a:gd name="connsiteY3" fmla="*/ 841829 h 1190171"/>
              <a:gd name="connsiteX4" fmla="*/ 333828 w 2525485"/>
              <a:gd name="connsiteY4" fmla="*/ 870857 h 1190171"/>
              <a:gd name="connsiteX5" fmla="*/ 377371 w 2525485"/>
              <a:gd name="connsiteY5" fmla="*/ 899886 h 1190171"/>
              <a:gd name="connsiteX6" fmla="*/ 537028 w 2525485"/>
              <a:gd name="connsiteY6" fmla="*/ 856343 h 1190171"/>
              <a:gd name="connsiteX7" fmla="*/ 638628 w 2525485"/>
              <a:gd name="connsiteY7" fmla="*/ 725714 h 1190171"/>
              <a:gd name="connsiteX8" fmla="*/ 682171 w 2525485"/>
              <a:gd name="connsiteY8" fmla="*/ 638629 h 1190171"/>
              <a:gd name="connsiteX9" fmla="*/ 696685 w 2525485"/>
              <a:gd name="connsiteY9" fmla="*/ 595086 h 1190171"/>
              <a:gd name="connsiteX10" fmla="*/ 740228 w 2525485"/>
              <a:gd name="connsiteY10" fmla="*/ 566057 h 1190171"/>
              <a:gd name="connsiteX11" fmla="*/ 812800 w 2525485"/>
              <a:gd name="connsiteY11" fmla="*/ 435429 h 1190171"/>
              <a:gd name="connsiteX12" fmla="*/ 841828 w 2525485"/>
              <a:gd name="connsiteY12" fmla="*/ 391886 h 1190171"/>
              <a:gd name="connsiteX13" fmla="*/ 870857 w 2525485"/>
              <a:gd name="connsiteY13" fmla="*/ 304800 h 1190171"/>
              <a:gd name="connsiteX14" fmla="*/ 885371 w 2525485"/>
              <a:gd name="connsiteY14" fmla="*/ 261257 h 1190171"/>
              <a:gd name="connsiteX15" fmla="*/ 943428 w 2525485"/>
              <a:gd name="connsiteY15" fmla="*/ 174171 h 1190171"/>
              <a:gd name="connsiteX16" fmla="*/ 1030514 w 2525485"/>
              <a:gd name="connsiteY16" fmla="*/ 116114 h 1190171"/>
              <a:gd name="connsiteX17" fmla="*/ 1103085 w 2525485"/>
              <a:gd name="connsiteY17" fmla="*/ 58057 h 1190171"/>
              <a:gd name="connsiteX18" fmla="*/ 1146628 w 2525485"/>
              <a:gd name="connsiteY18" fmla="*/ 29029 h 1190171"/>
              <a:gd name="connsiteX19" fmla="*/ 1233714 w 2525485"/>
              <a:gd name="connsiteY19" fmla="*/ 0 h 1190171"/>
              <a:gd name="connsiteX20" fmla="*/ 1378857 w 2525485"/>
              <a:gd name="connsiteY20" fmla="*/ 43543 h 1190171"/>
              <a:gd name="connsiteX21" fmla="*/ 1422400 w 2525485"/>
              <a:gd name="connsiteY21" fmla="*/ 72571 h 1190171"/>
              <a:gd name="connsiteX22" fmla="*/ 1451428 w 2525485"/>
              <a:gd name="connsiteY22" fmla="*/ 116114 h 1190171"/>
              <a:gd name="connsiteX23" fmla="*/ 1494971 w 2525485"/>
              <a:gd name="connsiteY23" fmla="*/ 130629 h 1190171"/>
              <a:gd name="connsiteX24" fmla="*/ 1509485 w 2525485"/>
              <a:gd name="connsiteY24" fmla="*/ 174171 h 1190171"/>
              <a:gd name="connsiteX25" fmla="*/ 1538514 w 2525485"/>
              <a:gd name="connsiteY25" fmla="*/ 217714 h 1190171"/>
              <a:gd name="connsiteX26" fmla="*/ 1582057 w 2525485"/>
              <a:gd name="connsiteY26" fmla="*/ 304800 h 1190171"/>
              <a:gd name="connsiteX27" fmla="*/ 1611085 w 2525485"/>
              <a:gd name="connsiteY27" fmla="*/ 391886 h 1190171"/>
              <a:gd name="connsiteX28" fmla="*/ 1625600 w 2525485"/>
              <a:gd name="connsiteY28" fmla="*/ 435429 h 1190171"/>
              <a:gd name="connsiteX29" fmla="*/ 1640114 w 2525485"/>
              <a:gd name="connsiteY29" fmla="*/ 493486 h 1190171"/>
              <a:gd name="connsiteX30" fmla="*/ 1669142 w 2525485"/>
              <a:gd name="connsiteY30" fmla="*/ 537029 h 1190171"/>
              <a:gd name="connsiteX31" fmla="*/ 1683657 w 2525485"/>
              <a:gd name="connsiteY31" fmla="*/ 580571 h 1190171"/>
              <a:gd name="connsiteX32" fmla="*/ 1712685 w 2525485"/>
              <a:gd name="connsiteY32" fmla="*/ 638629 h 1190171"/>
              <a:gd name="connsiteX33" fmla="*/ 1741714 w 2525485"/>
              <a:gd name="connsiteY33" fmla="*/ 725714 h 1190171"/>
              <a:gd name="connsiteX34" fmla="*/ 1770742 w 2525485"/>
              <a:gd name="connsiteY34" fmla="*/ 783771 h 1190171"/>
              <a:gd name="connsiteX35" fmla="*/ 1785257 w 2525485"/>
              <a:gd name="connsiteY35" fmla="*/ 827314 h 1190171"/>
              <a:gd name="connsiteX36" fmla="*/ 1828800 w 2525485"/>
              <a:gd name="connsiteY36" fmla="*/ 856343 h 1190171"/>
              <a:gd name="connsiteX37" fmla="*/ 1857828 w 2525485"/>
              <a:gd name="connsiteY37" fmla="*/ 943429 h 1190171"/>
              <a:gd name="connsiteX38" fmla="*/ 1959428 w 2525485"/>
              <a:gd name="connsiteY38" fmla="*/ 1074057 h 1190171"/>
              <a:gd name="connsiteX39" fmla="*/ 2002971 w 2525485"/>
              <a:gd name="connsiteY39" fmla="*/ 1103086 h 1190171"/>
              <a:gd name="connsiteX40" fmla="*/ 2032000 w 2525485"/>
              <a:gd name="connsiteY40" fmla="*/ 1146629 h 1190171"/>
              <a:gd name="connsiteX41" fmla="*/ 2162628 w 2525485"/>
              <a:gd name="connsiteY41" fmla="*/ 1190171 h 1190171"/>
              <a:gd name="connsiteX42" fmla="*/ 2264228 w 2525485"/>
              <a:gd name="connsiteY42" fmla="*/ 1088571 h 1190171"/>
              <a:gd name="connsiteX43" fmla="*/ 2365828 w 2525485"/>
              <a:gd name="connsiteY43" fmla="*/ 957943 h 1190171"/>
              <a:gd name="connsiteX44" fmla="*/ 2394857 w 2525485"/>
              <a:gd name="connsiteY44" fmla="*/ 914400 h 1190171"/>
              <a:gd name="connsiteX45" fmla="*/ 2438400 w 2525485"/>
              <a:gd name="connsiteY45" fmla="*/ 899886 h 1190171"/>
              <a:gd name="connsiteX46" fmla="*/ 2481942 w 2525485"/>
              <a:gd name="connsiteY46" fmla="*/ 870857 h 1190171"/>
              <a:gd name="connsiteX47" fmla="*/ 2525485 w 2525485"/>
              <a:gd name="connsiteY47" fmla="*/ 812800 h 119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525485" h="1190171">
                <a:moveTo>
                  <a:pt x="0" y="740229"/>
                </a:moveTo>
                <a:cubicBezTo>
                  <a:pt x="24190" y="745067"/>
                  <a:pt x="48771" y="748252"/>
                  <a:pt x="72571" y="754743"/>
                </a:cubicBezTo>
                <a:cubicBezTo>
                  <a:pt x="102092" y="762794"/>
                  <a:pt x="159657" y="783771"/>
                  <a:pt x="159657" y="783771"/>
                </a:cubicBezTo>
                <a:cubicBezTo>
                  <a:pt x="188685" y="803124"/>
                  <a:pt x="213644" y="830797"/>
                  <a:pt x="246742" y="841829"/>
                </a:cubicBezTo>
                <a:lnTo>
                  <a:pt x="333828" y="870857"/>
                </a:lnTo>
                <a:cubicBezTo>
                  <a:pt x="348342" y="880533"/>
                  <a:pt x="359999" y="898307"/>
                  <a:pt x="377371" y="899886"/>
                </a:cubicBezTo>
                <a:cubicBezTo>
                  <a:pt x="472767" y="908558"/>
                  <a:pt x="478036" y="895670"/>
                  <a:pt x="537028" y="856343"/>
                </a:cubicBezTo>
                <a:cubicBezTo>
                  <a:pt x="606471" y="752178"/>
                  <a:pt x="570415" y="793927"/>
                  <a:pt x="638628" y="725714"/>
                </a:cubicBezTo>
                <a:cubicBezTo>
                  <a:pt x="675109" y="616267"/>
                  <a:pt x="625898" y="751174"/>
                  <a:pt x="682171" y="638629"/>
                </a:cubicBezTo>
                <a:cubicBezTo>
                  <a:pt x="689013" y="624945"/>
                  <a:pt x="687128" y="607033"/>
                  <a:pt x="696685" y="595086"/>
                </a:cubicBezTo>
                <a:cubicBezTo>
                  <a:pt x="707582" y="581464"/>
                  <a:pt x="725714" y="575733"/>
                  <a:pt x="740228" y="566057"/>
                </a:cubicBezTo>
                <a:cubicBezTo>
                  <a:pt x="765775" y="489415"/>
                  <a:pt x="746254" y="535247"/>
                  <a:pt x="812800" y="435429"/>
                </a:cubicBezTo>
                <a:cubicBezTo>
                  <a:pt x="822476" y="420915"/>
                  <a:pt x="836312" y="408435"/>
                  <a:pt x="841828" y="391886"/>
                </a:cubicBezTo>
                <a:lnTo>
                  <a:pt x="870857" y="304800"/>
                </a:lnTo>
                <a:cubicBezTo>
                  <a:pt x="875695" y="290286"/>
                  <a:pt x="876884" y="273987"/>
                  <a:pt x="885371" y="261257"/>
                </a:cubicBezTo>
                <a:cubicBezTo>
                  <a:pt x="904723" y="232228"/>
                  <a:pt x="914399" y="193523"/>
                  <a:pt x="943428" y="174171"/>
                </a:cubicBezTo>
                <a:lnTo>
                  <a:pt x="1030514" y="116114"/>
                </a:lnTo>
                <a:cubicBezTo>
                  <a:pt x="1079447" y="42713"/>
                  <a:pt x="1032979" y="93109"/>
                  <a:pt x="1103085" y="58057"/>
                </a:cubicBezTo>
                <a:cubicBezTo>
                  <a:pt x="1118687" y="50256"/>
                  <a:pt x="1130688" y="36114"/>
                  <a:pt x="1146628" y="29029"/>
                </a:cubicBezTo>
                <a:cubicBezTo>
                  <a:pt x="1174590" y="16602"/>
                  <a:pt x="1233714" y="0"/>
                  <a:pt x="1233714" y="0"/>
                </a:cubicBezTo>
                <a:cubicBezTo>
                  <a:pt x="1266170" y="8114"/>
                  <a:pt x="1357652" y="29407"/>
                  <a:pt x="1378857" y="43543"/>
                </a:cubicBezTo>
                <a:lnTo>
                  <a:pt x="1422400" y="72571"/>
                </a:lnTo>
                <a:cubicBezTo>
                  <a:pt x="1432076" y="87085"/>
                  <a:pt x="1437807" y="105217"/>
                  <a:pt x="1451428" y="116114"/>
                </a:cubicBezTo>
                <a:cubicBezTo>
                  <a:pt x="1463375" y="125672"/>
                  <a:pt x="1484153" y="119811"/>
                  <a:pt x="1494971" y="130629"/>
                </a:cubicBezTo>
                <a:cubicBezTo>
                  <a:pt x="1505789" y="141447"/>
                  <a:pt x="1502643" y="160487"/>
                  <a:pt x="1509485" y="174171"/>
                </a:cubicBezTo>
                <a:cubicBezTo>
                  <a:pt x="1517286" y="189773"/>
                  <a:pt x="1528838" y="203200"/>
                  <a:pt x="1538514" y="217714"/>
                </a:cubicBezTo>
                <a:cubicBezTo>
                  <a:pt x="1591446" y="376514"/>
                  <a:pt x="1507027" y="135981"/>
                  <a:pt x="1582057" y="304800"/>
                </a:cubicBezTo>
                <a:cubicBezTo>
                  <a:pt x="1594484" y="332762"/>
                  <a:pt x="1601409" y="362857"/>
                  <a:pt x="1611085" y="391886"/>
                </a:cubicBezTo>
                <a:cubicBezTo>
                  <a:pt x="1615923" y="406400"/>
                  <a:pt x="1621889" y="420586"/>
                  <a:pt x="1625600" y="435429"/>
                </a:cubicBezTo>
                <a:cubicBezTo>
                  <a:pt x="1630438" y="454781"/>
                  <a:pt x="1632256" y="475151"/>
                  <a:pt x="1640114" y="493486"/>
                </a:cubicBezTo>
                <a:cubicBezTo>
                  <a:pt x="1646985" y="509520"/>
                  <a:pt x="1661341" y="521427"/>
                  <a:pt x="1669142" y="537029"/>
                </a:cubicBezTo>
                <a:cubicBezTo>
                  <a:pt x="1675984" y="550713"/>
                  <a:pt x="1677630" y="566509"/>
                  <a:pt x="1683657" y="580571"/>
                </a:cubicBezTo>
                <a:cubicBezTo>
                  <a:pt x="1692180" y="600458"/>
                  <a:pt x="1704649" y="618540"/>
                  <a:pt x="1712685" y="638629"/>
                </a:cubicBezTo>
                <a:cubicBezTo>
                  <a:pt x="1724049" y="667039"/>
                  <a:pt x="1728030" y="698346"/>
                  <a:pt x="1741714" y="725714"/>
                </a:cubicBezTo>
                <a:cubicBezTo>
                  <a:pt x="1751390" y="745066"/>
                  <a:pt x="1762219" y="763884"/>
                  <a:pt x="1770742" y="783771"/>
                </a:cubicBezTo>
                <a:cubicBezTo>
                  <a:pt x="1776769" y="797833"/>
                  <a:pt x="1775699" y="815367"/>
                  <a:pt x="1785257" y="827314"/>
                </a:cubicBezTo>
                <a:cubicBezTo>
                  <a:pt x="1796154" y="840936"/>
                  <a:pt x="1814286" y="846667"/>
                  <a:pt x="1828800" y="856343"/>
                </a:cubicBezTo>
                <a:cubicBezTo>
                  <a:pt x="1838476" y="885372"/>
                  <a:pt x="1840855" y="917969"/>
                  <a:pt x="1857828" y="943429"/>
                </a:cubicBezTo>
                <a:cubicBezTo>
                  <a:pt x="1898287" y="1004117"/>
                  <a:pt x="1908269" y="1031424"/>
                  <a:pt x="1959428" y="1074057"/>
                </a:cubicBezTo>
                <a:cubicBezTo>
                  <a:pt x="1972829" y="1085224"/>
                  <a:pt x="1988457" y="1093410"/>
                  <a:pt x="2002971" y="1103086"/>
                </a:cubicBezTo>
                <a:cubicBezTo>
                  <a:pt x="2012647" y="1117600"/>
                  <a:pt x="2018599" y="1135462"/>
                  <a:pt x="2032000" y="1146629"/>
                </a:cubicBezTo>
                <a:cubicBezTo>
                  <a:pt x="2069952" y="1178255"/>
                  <a:pt x="2116922" y="1181030"/>
                  <a:pt x="2162628" y="1190171"/>
                </a:cubicBezTo>
                <a:cubicBezTo>
                  <a:pt x="2261157" y="1157329"/>
                  <a:pt x="2147772" y="1205024"/>
                  <a:pt x="2264228" y="1088571"/>
                </a:cubicBezTo>
                <a:cubicBezTo>
                  <a:pt x="2332442" y="1020359"/>
                  <a:pt x="2296384" y="1062109"/>
                  <a:pt x="2365828" y="957943"/>
                </a:cubicBezTo>
                <a:cubicBezTo>
                  <a:pt x="2375504" y="943429"/>
                  <a:pt x="2378308" y="919916"/>
                  <a:pt x="2394857" y="914400"/>
                </a:cubicBezTo>
                <a:lnTo>
                  <a:pt x="2438400" y="899886"/>
                </a:lnTo>
                <a:cubicBezTo>
                  <a:pt x="2452914" y="890210"/>
                  <a:pt x="2471045" y="884478"/>
                  <a:pt x="2481942" y="870857"/>
                </a:cubicBezTo>
                <a:cubicBezTo>
                  <a:pt x="2541725" y="796128"/>
                  <a:pt x="2453183" y="848951"/>
                  <a:pt x="2525485" y="812800"/>
                </a:cubicBezTo>
              </a:path>
            </a:pathLst>
          </a:custGeom>
          <a:noFill/>
          <a:ln w="3492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0D95D43-12BD-4A1B-B73E-A849ECF30A49}"/>
              </a:ext>
            </a:extLst>
          </p:cNvPr>
          <p:cNvSpPr txBox="1"/>
          <p:nvPr/>
        </p:nvSpPr>
        <p:spPr>
          <a:xfrm>
            <a:off x="4584327" y="3655009"/>
            <a:ext cx="2933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Medimos o campo sobre a superfície ou acima dela </a:t>
            </a:r>
          </a:p>
        </p:txBody>
      </p:sp>
    </p:spTree>
    <p:extLst>
      <p:ext uri="{BB962C8B-B14F-4D97-AF65-F5344CB8AC3E}">
        <p14:creationId xmlns:p14="http://schemas.microsoft.com/office/powerpoint/2010/main" val="1575628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C3F0494E-8FEE-45F7-8411-A83620FB8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825415"/>
            <a:ext cx="10905066" cy="5207168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087BC027-BD8F-45FA-B7E5-0092B1762E0E}"/>
              </a:ext>
            </a:extLst>
          </p:cNvPr>
          <p:cNvSpPr txBox="1">
            <a:spLocks/>
          </p:cNvSpPr>
          <p:nvPr/>
        </p:nvSpPr>
        <p:spPr>
          <a:xfrm>
            <a:off x="2948940" y="4812155"/>
            <a:ext cx="3322320" cy="9918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Massas que dão suporte a topografia (isostasia)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AE819F67-62CF-4043-9ECA-B6B07C878B4A}"/>
              </a:ext>
            </a:extLst>
          </p:cNvPr>
          <p:cNvSpPr/>
          <p:nvPr/>
        </p:nvSpPr>
        <p:spPr>
          <a:xfrm>
            <a:off x="1828800" y="3428999"/>
            <a:ext cx="5562600" cy="1691640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493242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F4B41679-BDA0-40C1-8D45-0C9AB46BEE9D}"/>
              </a:ext>
            </a:extLst>
          </p:cNvPr>
          <p:cNvSpPr/>
          <p:nvPr/>
        </p:nvSpPr>
        <p:spPr>
          <a:xfrm>
            <a:off x="546490" y="2166425"/>
            <a:ext cx="6135663" cy="12625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E10228D-CE0A-43A8-BC72-3C6391D8EBD1}"/>
              </a:ext>
            </a:extLst>
          </p:cNvPr>
          <p:cNvSpPr txBox="1"/>
          <p:nvPr/>
        </p:nvSpPr>
        <p:spPr>
          <a:xfrm>
            <a:off x="1064826" y="43157"/>
            <a:ext cx="5257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Rochas magnetizadas em subsuperfície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EC549FA-1343-463F-ABB4-3C3134BAF652}"/>
                  </a:ext>
                </a:extLst>
              </p:cNvPr>
              <p:cNvSpPr txBox="1"/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EC549FA-1343-463F-ABB4-3C3134BAF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blipFill>
                <a:blip r:embed="rId3"/>
                <a:stretch>
                  <a:fillRect l="-5000" b="-1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7EC11AAE-F16F-4FEE-9ADA-40DD5FBF5490}"/>
              </a:ext>
            </a:extLst>
          </p:cNvPr>
          <p:cNvCxnSpPr>
            <a:cxnSpLocks/>
          </p:cNvCxnSpPr>
          <p:nvPr/>
        </p:nvCxnSpPr>
        <p:spPr>
          <a:xfrm flipH="1">
            <a:off x="546490" y="1986785"/>
            <a:ext cx="821019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D873076-7581-4010-AF45-DD247FFF7E03}"/>
              </a:ext>
            </a:extLst>
          </p:cNvPr>
          <p:cNvSpPr txBox="1"/>
          <p:nvPr/>
        </p:nvSpPr>
        <p:spPr>
          <a:xfrm>
            <a:off x="535063" y="1442963"/>
            <a:ext cx="105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Norte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CAA9FA96-DB29-4495-A503-23B68BBAF07F}"/>
              </a:ext>
            </a:extLst>
          </p:cNvPr>
          <p:cNvCxnSpPr>
            <a:cxnSpLocks/>
          </p:cNvCxnSpPr>
          <p:nvPr/>
        </p:nvCxnSpPr>
        <p:spPr>
          <a:xfrm flipH="1" flipV="1">
            <a:off x="8003229" y="1306391"/>
            <a:ext cx="1" cy="36879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B59A5301-A51C-4BFE-ABEB-270FB22683EB}"/>
              </a:ext>
            </a:extLst>
          </p:cNvPr>
          <p:cNvCxnSpPr>
            <a:cxnSpLocks/>
          </p:cNvCxnSpPr>
          <p:nvPr/>
        </p:nvCxnSpPr>
        <p:spPr>
          <a:xfrm>
            <a:off x="8003229" y="4979775"/>
            <a:ext cx="36828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B1C17ED-8375-4F76-9C9F-B2963BA37EAA}"/>
              </a:ext>
            </a:extLst>
          </p:cNvPr>
          <p:cNvSpPr txBox="1"/>
          <p:nvPr/>
        </p:nvSpPr>
        <p:spPr>
          <a:xfrm>
            <a:off x="8996809" y="5007139"/>
            <a:ext cx="1695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Posição (m)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C9D4DA6-31B7-42C7-8B8A-156BB97C98DE}"/>
              </a:ext>
            </a:extLst>
          </p:cNvPr>
          <p:cNvSpPr txBox="1"/>
          <p:nvPr/>
        </p:nvSpPr>
        <p:spPr>
          <a:xfrm>
            <a:off x="6946980" y="757996"/>
            <a:ext cx="218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Amplitude (</a:t>
            </a:r>
            <a:r>
              <a:rPr lang="pt-BR" sz="2400" dirty="0" err="1"/>
              <a:t>nT</a:t>
            </a:r>
            <a:r>
              <a:rPr lang="pt-BR" sz="2400" dirty="0"/>
              <a:t>)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78E11C9-65D0-4D98-811C-9050A7BA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07" y="6293180"/>
            <a:ext cx="2743200" cy="365125"/>
          </a:xfrm>
        </p:spPr>
        <p:txBody>
          <a:bodyPr/>
          <a:lstStyle/>
          <a:p>
            <a:fld id="{9E6A5CF5-DD80-4FB2-8D05-C9155122F025}" type="slidenum">
              <a:rPr lang="pt-BR" smtClean="0"/>
              <a:t>120</a:t>
            </a:fld>
            <a:endParaRPr lang="pt-BR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522F3962-E8F0-442D-82AE-CF54F440D24F}"/>
              </a:ext>
            </a:extLst>
          </p:cNvPr>
          <p:cNvSpPr/>
          <p:nvPr/>
        </p:nvSpPr>
        <p:spPr>
          <a:xfrm>
            <a:off x="2027870" y="2408375"/>
            <a:ext cx="1665595" cy="923458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452A59D9-56F8-4AF7-8102-9A37628A33A5}"/>
              </a:ext>
            </a:extLst>
          </p:cNvPr>
          <p:cNvSpPr/>
          <p:nvPr/>
        </p:nvSpPr>
        <p:spPr>
          <a:xfrm rot="9794746">
            <a:off x="1860172" y="1533993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D9AAC7EA-E5A8-47C7-A7B9-A4440B71EE65}"/>
              </a:ext>
            </a:extLst>
          </p:cNvPr>
          <p:cNvSpPr/>
          <p:nvPr/>
        </p:nvSpPr>
        <p:spPr>
          <a:xfrm rot="10037279">
            <a:off x="2763563" y="1240448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5143670B-F750-4E14-B082-7C68EB9DABB9}"/>
              </a:ext>
            </a:extLst>
          </p:cNvPr>
          <p:cNvCxnSpPr>
            <a:cxnSpLocks/>
          </p:cNvCxnSpPr>
          <p:nvPr/>
        </p:nvCxnSpPr>
        <p:spPr>
          <a:xfrm flipH="1" flipV="1">
            <a:off x="2779080" y="2520366"/>
            <a:ext cx="163174" cy="699476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orma Livre: Forma 39">
            <a:extLst>
              <a:ext uri="{FF2B5EF4-FFF2-40B4-BE49-F238E27FC236}">
                <a16:creationId xmlns:a16="http://schemas.microsoft.com/office/drawing/2014/main" id="{D04287D0-D5DE-46F4-9C1A-0E1F893186F6}"/>
              </a:ext>
            </a:extLst>
          </p:cNvPr>
          <p:cNvSpPr/>
          <p:nvPr/>
        </p:nvSpPr>
        <p:spPr>
          <a:xfrm>
            <a:off x="8003072" y="2364831"/>
            <a:ext cx="3323772" cy="87086"/>
          </a:xfrm>
          <a:custGeom>
            <a:avLst/>
            <a:gdLst>
              <a:gd name="connsiteX0" fmla="*/ 0 w 3323772"/>
              <a:gd name="connsiteY0" fmla="*/ 58057 h 87086"/>
              <a:gd name="connsiteX1" fmla="*/ 870858 w 3323772"/>
              <a:gd name="connsiteY1" fmla="*/ 29028 h 87086"/>
              <a:gd name="connsiteX2" fmla="*/ 957943 w 3323772"/>
              <a:gd name="connsiteY2" fmla="*/ 14514 h 87086"/>
              <a:gd name="connsiteX3" fmla="*/ 1016000 w 3323772"/>
              <a:gd name="connsiteY3" fmla="*/ 0 h 87086"/>
              <a:gd name="connsiteX4" fmla="*/ 1161143 w 3323772"/>
              <a:gd name="connsiteY4" fmla="*/ 14514 h 87086"/>
              <a:gd name="connsiteX5" fmla="*/ 1248229 w 3323772"/>
              <a:gd name="connsiteY5" fmla="*/ 29028 h 87086"/>
              <a:gd name="connsiteX6" fmla="*/ 1727200 w 3323772"/>
              <a:gd name="connsiteY6" fmla="*/ 43543 h 87086"/>
              <a:gd name="connsiteX7" fmla="*/ 2307772 w 3323772"/>
              <a:gd name="connsiteY7" fmla="*/ 72571 h 87086"/>
              <a:gd name="connsiteX8" fmla="*/ 2583543 w 3323772"/>
              <a:gd name="connsiteY8" fmla="*/ 87086 h 87086"/>
              <a:gd name="connsiteX9" fmla="*/ 3033486 w 3323772"/>
              <a:gd name="connsiteY9" fmla="*/ 58057 h 87086"/>
              <a:gd name="connsiteX10" fmla="*/ 3323772 w 3323772"/>
              <a:gd name="connsiteY10" fmla="*/ 43543 h 87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23772" h="87086">
                <a:moveTo>
                  <a:pt x="0" y="58057"/>
                </a:moveTo>
                <a:cubicBezTo>
                  <a:pt x="452958" y="49346"/>
                  <a:pt x="557886" y="73739"/>
                  <a:pt x="870858" y="29028"/>
                </a:cubicBezTo>
                <a:cubicBezTo>
                  <a:pt x="899991" y="24866"/>
                  <a:pt x="929086" y="20285"/>
                  <a:pt x="957943" y="14514"/>
                </a:cubicBezTo>
                <a:cubicBezTo>
                  <a:pt x="977504" y="10602"/>
                  <a:pt x="996648" y="4838"/>
                  <a:pt x="1016000" y="0"/>
                </a:cubicBezTo>
                <a:cubicBezTo>
                  <a:pt x="1064381" y="4838"/>
                  <a:pt x="1112896" y="8483"/>
                  <a:pt x="1161143" y="14514"/>
                </a:cubicBezTo>
                <a:cubicBezTo>
                  <a:pt x="1190345" y="18164"/>
                  <a:pt x="1218839" y="27521"/>
                  <a:pt x="1248229" y="29028"/>
                </a:cubicBezTo>
                <a:cubicBezTo>
                  <a:pt x="1407750" y="37209"/>
                  <a:pt x="1567543" y="38705"/>
                  <a:pt x="1727200" y="43543"/>
                </a:cubicBezTo>
                <a:cubicBezTo>
                  <a:pt x="1995516" y="81873"/>
                  <a:pt x="1754494" y="51291"/>
                  <a:pt x="2307772" y="72571"/>
                </a:cubicBezTo>
                <a:cubicBezTo>
                  <a:pt x="2399755" y="76109"/>
                  <a:pt x="2491619" y="82248"/>
                  <a:pt x="2583543" y="87086"/>
                </a:cubicBezTo>
                <a:cubicBezTo>
                  <a:pt x="2844900" y="54415"/>
                  <a:pt x="2561542" y="86659"/>
                  <a:pt x="3033486" y="58057"/>
                </a:cubicBezTo>
                <a:cubicBezTo>
                  <a:pt x="3352404" y="38729"/>
                  <a:pt x="3004996" y="43543"/>
                  <a:pt x="3323772" y="43543"/>
                </a:cubicBezTo>
              </a:path>
            </a:pathLst>
          </a:custGeom>
          <a:ln w="381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FDCE7CCF-16D7-40F4-8E43-1EAED2710C73}"/>
              </a:ext>
            </a:extLst>
          </p:cNvPr>
          <p:cNvCxnSpPr>
            <a:cxnSpLocks/>
          </p:cNvCxnSpPr>
          <p:nvPr/>
        </p:nvCxnSpPr>
        <p:spPr>
          <a:xfrm flipH="1" flipV="1">
            <a:off x="5945191" y="1162610"/>
            <a:ext cx="211544" cy="49521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id="{95D422EE-CBDE-4196-BF93-40B8260BA0F7}"/>
              </a:ext>
            </a:extLst>
          </p:cNvPr>
          <p:cNvSpPr/>
          <p:nvPr/>
        </p:nvSpPr>
        <p:spPr>
          <a:xfrm>
            <a:off x="520514" y="2149511"/>
            <a:ext cx="6179368" cy="1277863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solidFill>
              <a:schemeClr val="accent4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CA05B000-A884-455B-8169-15619E30F996}"/>
              </a:ext>
            </a:extLst>
          </p:cNvPr>
          <p:cNvCxnSpPr>
            <a:cxnSpLocks/>
          </p:cNvCxnSpPr>
          <p:nvPr/>
        </p:nvCxnSpPr>
        <p:spPr>
          <a:xfrm flipH="1" flipV="1">
            <a:off x="2506318" y="1490789"/>
            <a:ext cx="182267" cy="6756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F4143C47-9514-41BE-9BDF-1A521A1AE7C3}"/>
              </a:ext>
            </a:extLst>
          </p:cNvPr>
          <p:cNvCxnSpPr>
            <a:cxnSpLocks/>
          </p:cNvCxnSpPr>
          <p:nvPr/>
        </p:nvCxnSpPr>
        <p:spPr>
          <a:xfrm>
            <a:off x="1769970" y="2149511"/>
            <a:ext cx="0" cy="71873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5D0CBEB9-73B7-478F-9B46-28522558F81E}"/>
              </a:ext>
            </a:extLst>
          </p:cNvPr>
          <p:cNvCxnSpPr>
            <a:cxnSpLocks/>
          </p:cNvCxnSpPr>
          <p:nvPr/>
        </p:nvCxnSpPr>
        <p:spPr>
          <a:xfrm>
            <a:off x="3726374" y="2173064"/>
            <a:ext cx="173859" cy="69517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79E757B5-74B8-490B-AC31-DE70CD662C80}"/>
              </a:ext>
            </a:extLst>
          </p:cNvPr>
          <p:cNvCxnSpPr>
            <a:cxnSpLocks/>
          </p:cNvCxnSpPr>
          <p:nvPr/>
        </p:nvCxnSpPr>
        <p:spPr>
          <a:xfrm flipH="1" flipV="1">
            <a:off x="1364896" y="805007"/>
            <a:ext cx="402482" cy="133587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3442ACD2-922F-4434-84D9-177D98C0A2A2}"/>
              </a:ext>
            </a:extLst>
          </p:cNvPr>
          <p:cNvCxnSpPr>
            <a:cxnSpLocks/>
          </p:cNvCxnSpPr>
          <p:nvPr/>
        </p:nvCxnSpPr>
        <p:spPr>
          <a:xfrm>
            <a:off x="1755183" y="489174"/>
            <a:ext cx="0" cy="442014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61AB9C85-028C-44AC-895F-6207CC947C26}"/>
              </a:ext>
            </a:extLst>
          </p:cNvPr>
          <p:cNvCxnSpPr>
            <a:cxnSpLocks/>
          </p:cNvCxnSpPr>
          <p:nvPr/>
        </p:nvCxnSpPr>
        <p:spPr>
          <a:xfrm>
            <a:off x="2688585" y="489174"/>
            <a:ext cx="0" cy="442014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B24572A5-8CDE-41F6-85FE-CF7C2B809807}"/>
              </a:ext>
            </a:extLst>
          </p:cNvPr>
          <p:cNvCxnSpPr>
            <a:cxnSpLocks/>
          </p:cNvCxnSpPr>
          <p:nvPr/>
        </p:nvCxnSpPr>
        <p:spPr>
          <a:xfrm>
            <a:off x="3726374" y="586999"/>
            <a:ext cx="0" cy="442014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82E51532-2378-433F-9031-BC0D82778100}"/>
              </a:ext>
            </a:extLst>
          </p:cNvPr>
          <p:cNvCxnSpPr>
            <a:cxnSpLocks/>
          </p:cNvCxnSpPr>
          <p:nvPr/>
        </p:nvCxnSpPr>
        <p:spPr>
          <a:xfrm flipH="1" flipV="1">
            <a:off x="2279677" y="786044"/>
            <a:ext cx="415756" cy="139323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CB02DCF3-E2B3-4A97-AFFD-6333F66848BC}"/>
              </a:ext>
            </a:extLst>
          </p:cNvPr>
          <p:cNvCxnSpPr>
            <a:cxnSpLocks/>
          </p:cNvCxnSpPr>
          <p:nvPr/>
        </p:nvCxnSpPr>
        <p:spPr>
          <a:xfrm flipH="1" flipV="1">
            <a:off x="3251337" y="746772"/>
            <a:ext cx="468939" cy="144695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ipse 33">
            <a:extLst>
              <a:ext uri="{FF2B5EF4-FFF2-40B4-BE49-F238E27FC236}">
                <a16:creationId xmlns:a16="http://schemas.microsoft.com/office/drawing/2014/main" id="{05F57B27-8241-4554-9073-D796AB66DA49}"/>
              </a:ext>
            </a:extLst>
          </p:cNvPr>
          <p:cNvSpPr/>
          <p:nvPr/>
        </p:nvSpPr>
        <p:spPr>
          <a:xfrm>
            <a:off x="8333911" y="2660656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72D6018F-8A07-45DB-8785-18E40924FA70}"/>
              </a:ext>
            </a:extLst>
          </p:cNvPr>
          <p:cNvSpPr/>
          <p:nvPr/>
        </p:nvSpPr>
        <p:spPr>
          <a:xfrm>
            <a:off x="1678229" y="2069128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2ECECFC3-147F-4BA6-A73A-99CECD2B0653}"/>
              </a:ext>
            </a:extLst>
          </p:cNvPr>
          <p:cNvSpPr/>
          <p:nvPr/>
        </p:nvSpPr>
        <p:spPr>
          <a:xfrm>
            <a:off x="2590872" y="2079678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44BC7624-3F4C-4139-958A-09D62F3B3CD2}"/>
              </a:ext>
            </a:extLst>
          </p:cNvPr>
          <p:cNvSpPr/>
          <p:nvPr/>
        </p:nvSpPr>
        <p:spPr>
          <a:xfrm>
            <a:off x="9219467" y="1246326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4F9DF032-8DC2-419A-BB3E-0B4BF8913669}"/>
              </a:ext>
            </a:extLst>
          </p:cNvPr>
          <p:cNvSpPr/>
          <p:nvPr/>
        </p:nvSpPr>
        <p:spPr>
          <a:xfrm>
            <a:off x="3658497" y="2089762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E87CF561-0D18-45A9-BB51-C097C800A667}"/>
              </a:ext>
            </a:extLst>
          </p:cNvPr>
          <p:cNvSpPr/>
          <p:nvPr/>
        </p:nvSpPr>
        <p:spPr>
          <a:xfrm>
            <a:off x="10164130" y="3167952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5EB1299E-0F03-46D5-85A0-A30ED8F2F958}"/>
              </a:ext>
            </a:extLst>
          </p:cNvPr>
          <p:cNvSpPr/>
          <p:nvPr/>
        </p:nvSpPr>
        <p:spPr>
          <a:xfrm>
            <a:off x="8035776" y="1279679"/>
            <a:ext cx="2656767" cy="1940164"/>
          </a:xfrm>
          <a:custGeom>
            <a:avLst/>
            <a:gdLst>
              <a:gd name="connsiteX0" fmla="*/ 0 w 2525485"/>
              <a:gd name="connsiteY0" fmla="*/ 740229 h 1190171"/>
              <a:gd name="connsiteX1" fmla="*/ 72571 w 2525485"/>
              <a:gd name="connsiteY1" fmla="*/ 754743 h 1190171"/>
              <a:gd name="connsiteX2" fmla="*/ 159657 w 2525485"/>
              <a:gd name="connsiteY2" fmla="*/ 783771 h 1190171"/>
              <a:gd name="connsiteX3" fmla="*/ 246742 w 2525485"/>
              <a:gd name="connsiteY3" fmla="*/ 841829 h 1190171"/>
              <a:gd name="connsiteX4" fmla="*/ 333828 w 2525485"/>
              <a:gd name="connsiteY4" fmla="*/ 870857 h 1190171"/>
              <a:gd name="connsiteX5" fmla="*/ 377371 w 2525485"/>
              <a:gd name="connsiteY5" fmla="*/ 899886 h 1190171"/>
              <a:gd name="connsiteX6" fmla="*/ 537028 w 2525485"/>
              <a:gd name="connsiteY6" fmla="*/ 856343 h 1190171"/>
              <a:gd name="connsiteX7" fmla="*/ 638628 w 2525485"/>
              <a:gd name="connsiteY7" fmla="*/ 725714 h 1190171"/>
              <a:gd name="connsiteX8" fmla="*/ 682171 w 2525485"/>
              <a:gd name="connsiteY8" fmla="*/ 638629 h 1190171"/>
              <a:gd name="connsiteX9" fmla="*/ 696685 w 2525485"/>
              <a:gd name="connsiteY9" fmla="*/ 595086 h 1190171"/>
              <a:gd name="connsiteX10" fmla="*/ 740228 w 2525485"/>
              <a:gd name="connsiteY10" fmla="*/ 566057 h 1190171"/>
              <a:gd name="connsiteX11" fmla="*/ 812800 w 2525485"/>
              <a:gd name="connsiteY11" fmla="*/ 435429 h 1190171"/>
              <a:gd name="connsiteX12" fmla="*/ 841828 w 2525485"/>
              <a:gd name="connsiteY12" fmla="*/ 391886 h 1190171"/>
              <a:gd name="connsiteX13" fmla="*/ 870857 w 2525485"/>
              <a:gd name="connsiteY13" fmla="*/ 304800 h 1190171"/>
              <a:gd name="connsiteX14" fmla="*/ 885371 w 2525485"/>
              <a:gd name="connsiteY14" fmla="*/ 261257 h 1190171"/>
              <a:gd name="connsiteX15" fmla="*/ 943428 w 2525485"/>
              <a:gd name="connsiteY15" fmla="*/ 174171 h 1190171"/>
              <a:gd name="connsiteX16" fmla="*/ 1030514 w 2525485"/>
              <a:gd name="connsiteY16" fmla="*/ 116114 h 1190171"/>
              <a:gd name="connsiteX17" fmla="*/ 1103085 w 2525485"/>
              <a:gd name="connsiteY17" fmla="*/ 58057 h 1190171"/>
              <a:gd name="connsiteX18" fmla="*/ 1146628 w 2525485"/>
              <a:gd name="connsiteY18" fmla="*/ 29029 h 1190171"/>
              <a:gd name="connsiteX19" fmla="*/ 1233714 w 2525485"/>
              <a:gd name="connsiteY19" fmla="*/ 0 h 1190171"/>
              <a:gd name="connsiteX20" fmla="*/ 1378857 w 2525485"/>
              <a:gd name="connsiteY20" fmla="*/ 43543 h 1190171"/>
              <a:gd name="connsiteX21" fmla="*/ 1422400 w 2525485"/>
              <a:gd name="connsiteY21" fmla="*/ 72571 h 1190171"/>
              <a:gd name="connsiteX22" fmla="*/ 1451428 w 2525485"/>
              <a:gd name="connsiteY22" fmla="*/ 116114 h 1190171"/>
              <a:gd name="connsiteX23" fmla="*/ 1494971 w 2525485"/>
              <a:gd name="connsiteY23" fmla="*/ 130629 h 1190171"/>
              <a:gd name="connsiteX24" fmla="*/ 1509485 w 2525485"/>
              <a:gd name="connsiteY24" fmla="*/ 174171 h 1190171"/>
              <a:gd name="connsiteX25" fmla="*/ 1538514 w 2525485"/>
              <a:gd name="connsiteY25" fmla="*/ 217714 h 1190171"/>
              <a:gd name="connsiteX26" fmla="*/ 1582057 w 2525485"/>
              <a:gd name="connsiteY26" fmla="*/ 304800 h 1190171"/>
              <a:gd name="connsiteX27" fmla="*/ 1611085 w 2525485"/>
              <a:gd name="connsiteY27" fmla="*/ 391886 h 1190171"/>
              <a:gd name="connsiteX28" fmla="*/ 1625600 w 2525485"/>
              <a:gd name="connsiteY28" fmla="*/ 435429 h 1190171"/>
              <a:gd name="connsiteX29" fmla="*/ 1640114 w 2525485"/>
              <a:gd name="connsiteY29" fmla="*/ 493486 h 1190171"/>
              <a:gd name="connsiteX30" fmla="*/ 1669142 w 2525485"/>
              <a:gd name="connsiteY30" fmla="*/ 537029 h 1190171"/>
              <a:gd name="connsiteX31" fmla="*/ 1683657 w 2525485"/>
              <a:gd name="connsiteY31" fmla="*/ 580571 h 1190171"/>
              <a:gd name="connsiteX32" fmla="*/ 1712685 w 2525485"/>
              <a:gd name="connsiteY32" fmla="*/ 638629 h 1190171"/>
              <a:gd name="connsiteX33" fmla="*/ 1741714 w 2525485"/>
              <a:gd name="connsiteY33" fmla="*/ 725714 h 1190171"/>
              <a:gd name="connsiteX34" fmla="*/ 1770742 w 2525485"/>
              <a:gd name="connsiteY34" fmla="*/ 783771 h 1190171"/>
              <a:gd name="connsiteX35" fmla="*/ 1785257 w 2525485"/>
              <a:gd name="connsiteY35" fmla="*/ 827314 h 1190171"/>
              <a:gd name="connsiteX36" fmla="*/ 1828800 w 2525485"/>
              <a:gd name="connsiteY36" fmla="*/ 856343 h 1190171"/>
              <a:gd name="connsiteX37" fmla="*/ 1857828 w 2525485"/>
              <a:gd name="connsiteY37" fmla="*/ 943429 h 1190171"/>
              <a:gd name="connsiteX38" fmla="*/ 1959428 w 2525485"/>
              <a:gd name="connsiteY38" fmla="*/ 1074057 h 1190171"/>
              <a:gd name="connsiteX39" fmla="*/ 2002971 w 2525485"/>
              <a:gd name="connsiteY39" fmla="*/ 1103086 h 1190171"/>
              <a:gd name="connsiteX40" fmla="*/ 2032000 w 2525485"/>
              <a:gd name="connsiteY40" fmla="*/ 1146629 h 1190171"/>
              <a:gd name="connsiteX41" fmla="*/ 2162628 w 2525485"/>
              <a:gd name="connsiteY41" fmla="*/ 1190171 h 1190171"/>
              <a:gd name="connsiteX42" fmla="*/ 2264228 w 2525485"/>
              <a:gd name="connsiteY42" fmla="*/ 1088571 h 1190171"/>
              <a:gd name="connsiteX43" fmla="*/ 2365828 w 2525485"/>
              <a:gd name="connsiteY43" fmla="*/ 957943 h 1190171"/>
              <a:gd name="connsiteX44" fmla="*/ 2394857 w 2525485"/>
              <a:gd name="connsiteY44" fmla="*/ 914400 h 1190171"/>
              <a:gd name="connsiteX45" fmla="*/ 2438400 w 2525485"/>
              <a:gd name="connsiteY45" fmla="*/ 899886 h 1190171"/>
              <a:gd name="connsiteX46" fmla="*/ 2481942 w 2525485"/>
              <a:gd name="connsiteY46" fmla="*/ 870857 h 1190171"/>
              <a:gd name="connsiteX47" fmla="*/ 2525485 w 2525485"/>
              <a:gd name="connsiteY47" fmla="*/ 812800 h 119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525485" h="1190171">
                <a:moveTo>
                  <a:pt x="0" y="740229"/>
                </a:moveTo>
                <a:cubicBezTo>
                  <a:pt x="24190" y="745067"/>
                  <a:pt x="48771" y="748252"/>
                  <a:pt x="72571" y="754743"/>
                </a:cubicBezTo>
                <a:cubicBezTo>
                  <a:pt x="102092" y="762794"/>
                  <a:pt x="159657" y="783771"/>
                  <a:pt x="159657" y="783771"/>
                </a:cubicBezTo>
                <a:cubicBezTo>
                  <a:pt x="188685" y="803124"/>
                  <a:pt x="213644" y="830797"/>
                  <a:pt x="246742" y="841829"/>
                </a:cubicBezTo>
                <a:lnTo>
                  <a:pt x="333828" y="870857"/>
                </a:lnTo>
                <a:cubicBezTo>
                  <a:pt x="348342" y="880533"/>
                  <a:pt x="359999" y="898307"/>
                  <a:pt x="377371" y="899886"/>
                </a:cubicBezTo>
                <a:cubicBezTo>
                  <a:pt x="472767" y="908558"/>
                  <a:pt x="478036" y="895670"/>
                  <a:pt x="537028" y="856343"/>
                </a:cubicBezTo>
                <a:cubicBezTo>
                  <a:pt x="606471" y="752178"/>
                  <a:pt x="570415" y="793927"/>
                  <a:pt x="638628" y="725714"/>
                </a:cubicBezTo>
                <a:cubicBezTo>
                  <a:pt x="675109" y="616267"/>
                  <a:pt x="625898" y="751174"/>
                  <a:pt x="682171" y="638629"/>
                </a:cubicBezTo>
                <a:cubicBezTo>
                  <a:pt x="689013" y="624945"/>
                  <a:pt x="687128" y="607033"/>
                  <a:pt x="696685" y="595086"/>
                </a:cubicBezTo>
                <a:cubicBezTo>
                  <a:pt x="707582" y="581464"/>
                  <a:pt x="725714" y="575733"/>
                  <a:pt x="740228" y="566057"/>
                </a:cubicBezTo>
                <a:cubicBezTo>
                  <a:pt x="765775" y="489415"/>
                  <a:pt x="746254" y="535247"/>
                  <a:pt x="812800" y="435429"/>
                </a:cubicBezTo>
                <a:cubicBezTo>
                  <a:pt x="822476" y="420915"/>
                  <a:pt x="836312" y="408435"/>
                  <a:pt x="841828" y="391886"/>
                </a:cubicBezTo>
                <a:lnTo>
                  <a:pt x="870857" y="304800"/>
                </a:lnTo>
                <a:cubicBezTo>
                  <a:pt x="875695" y="290286"/>
                  <a:pt x="876884" y="273987"/>
                  <a:pt x="885371" y="261257"/>
                </a:cubicBezTo>
                <a:cubicBezTo>
                  <a:pt x="904723" y="232228"/>
                  <a:pt x="914399" y="193523"/>
                  <a:pt x="943428" y="174171"/>
                </a:cubicBezTo>
                <a:lnTo>
                  <a:pt x="1030514" y="116114"/>
                </a:lnTo>
                <a:cubicBezTo>
                  <a:pt x="1079447" y="42713"/>
                  <a:pt x="1032979" y="93109"/>
                  <a:pt x="1103085" y="58057"/>
                </a:cubicBezTo>
                <a:cubicBezTo>
                  <a:pt x="1118687" y="50256"/>
                  <a:pt x="1130688" y="36114"/>
                  <a:pt x="1146628" y="29029"/>
                </a:cubicBezTo>
                <a:cubicBezTo>
                  <a:pt x="1174590" y="16602"/>
                  <a:pt x="1233714" y="0"/>
                  <a:pt x="1233714" y="0"/>
                </a:cubicBezTo>
                <a:cubicBezTo>
                  <a:pt x="1266170" y="8114"/>
                  <a:pt x="1357652" y="29407"/>
                  <a:pt x="1378857" y="43543"/>
                </a:cubicBezTo>
                <a:lnTo>
                  <a:pt x="1422400" y="72571"/>
                </a:lnTo>
                <a:cubicBezTo>
                  <a:pt x="1432076" y="87085"/>
                  <a:pt x="1437807" y="105217"/>
                  <a:pt x="1451428" y="116114"/>
                </a:cubicBezTo>
                <a:cubicBezTo>
                  <a:pt x="1463375" y="125672"/>
                  <a:pt x="1484153" y="119811"/>
                  <a:pt x="1494971" y="130629"/>
                </a:cubicBezTo>
                <a:cubicBezTo>
                  <a:pt x="1505789" y="141447"/>
                  <a:pt x="1502643" y="160487"/>
                  <a:pt x="1509485" y="174171"/>
                </a:cubicBezTo>
                <a:cubicBezTo>
                  <a:pt x="1517286" y="189773"/>
                  <a:pt x="1528838" y="203200"/>
                  <a:pt x="1538514" y="217714"/>
                </a:cubicBezTo>
                <a:cubicBezTo>
                  <a:pt x="1591446" y="376514"/>
                  <a:pt x="1507027" y="135981"/>
                  <a:pt x="1582057" y="304800"/>
                </a:cubicBezTo>
                <a:cubicBezTo>
                  <a:pt x="1594484" y="332762"/>
                  <a:pt x="1601409" y="362857"/>
                  <a:pt x="1611085" y="391886"/>
                </a:cubicBezTo>
                <a:cubicBezTo>
                  <a:pt x="1615923" y="406400"/>
                  <a:pt x="1621889" y="420586"/>
                  <a:pt x="1625600" y="435429"/>
                </a:cubicBezTo>
                <a:cubicBezTo>
                  <a:pt x="1630438" y="454781"/>
                  <a:pt x="1632256" y="475151"/>
                  <a:pt x="1640114" y="493486"/>
                </a:cubicBezTo>
                <a:cubicBezTo>
                  <a:pt x="1646985" y="509520"/>
                  <a:pt x="1661341" y="521427"/>
                  <a:pt x="1669142" y="537029"/>
                </a:cubicBezTo>
                <a:cubicBezTo>
                  <a:pt x="1675984" y="550713"/>
                  <a:pt x="1677630" y="566509"/>
                  <a:pt x="1683657" y="580571"/>
                </a:cubicBezTo>
                <a:cubicBezTo>
                  <a:pt x="1692180" y="600458"/>
                  <a:pt x="1704649" y="618540"/>
                  <a:pt x="1712685" y="638629"/>
                </a:cubicBezTo>
                <a:cubicBezTo>
                  <a:pt x="1724049" y="667039"/>
                  <a:pt x="1728030" y="698346"/>
                  <a:pt x="1741714" y="725714"/>
                </a:cubicBezTo>
                <a:cubicBezTo>
                  <a:pt x="1751390" y="745066"/>
                  <a:pt x="1762219" y="763884"/>
                  <a:pt x="1770742" y="783771"/>
                </a:cubicBezTo>
                <a:cubicBezTo>
                  <a:pt x="1776769" y="797833"/>
                  <a:pt x="1775699" y="815367"/>
                  <a:pt x="1785257" y="827314"/>
                </a:cubicBezTo>
                <a:cubicBezTo>
                  <a:pt x="1796154" y="840936"/>
                  <a:pt x="1814286" y="846667"/>
                  <a:pt x="1828800" y="856343"/>
                </a:cubicBezTo>
                <a:cubicBezTo>
                  <a:pt x="1838476" y="885372"/>
                  <a:pt x="1840855" y="917969"/>
                  <a:pt x="1857828" y="943429"/>
                </a:cubicBezTo>
                <a:cubicBezTo>
                  <a:pt x="1898287" y="1004117"/>
                  <a:pt x="1908269" y="1031424"/>
                  <a:pt x="1959428" y="1074057"/>
                </a:cubicBezTo>
                <a:cubicBezTo>
                  <a:pt x="1972829" y="1085224"/>
                  <a:pt x="1988457" y="1093410"/>
                  <a:pt x="2002971" y="1103086"/>
                </a:cubicBezTo>
                <a:cubicBezTo>
                  <a:pt x="2012647" y="1117600"/>
                  <a:pt x="2018599" y="1135462"/>
                  <a:pt x="2032000" y="1146629"/>
                </a:cubicBezTo>
                <a:cubicBezTo>
                  <a:pt x="2069952" y="1178255"/>
                  <a:pt x="2116922" y="1181030"/>
                  <a:pt x="2162628" y="1190171"/>
                </a:cubicBezTo>
                <a:cubicBezTo>
                  <a:pt x="2261157" y="1157329"/>
                  <a:pt x="2147772" y="1205024"/>
                  <a:pt x="2264228" y="1088571"/>
                </a:cubicBezTo>
                <a:cubicBezTo>
                  <a:pt x="2332442" y="1020359"/>
                  <a:pt x="2296384" y="1062109"/>
                  <a:pt x="2365828" y="957943"/>
                </a:cubicBezTo>
                <a:cubicBezTo>
                  <a:pt x="2375504" y="943429"/>
                  <a:pt x="2378308" y="919916"/>
                  <a:pt x="2394857" y="914400"/>
                </a:cubicBezTo>
                <a:lnTo>
                  <a:pt x="2438400" y="899886"/>
                </a:lnTo>
                <a:cubicBezTo>
                  <a:pt x="2452914" y="890210"/>
                  <a:pt x="2471045" y="884478"/>
                  <a:pt x="2481942" y="870857"/>
                </a:cubicBezTo>
                <a:cubicBezTo>
                  <a:pt x="2541725" y="796128"/>
                  <a:pt x="2453183" y="848951"/>
                  <a:pt x="2525485" y="812800"/>
                </a:cubicBezTo>
              </a:path>
            </a:pathLst>
          </a:custGeom>
          <a:noFill/>
          <a:ln w="3492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376FC065-7B7C-4CFD-94C4-583C16268459}"/>
              </a:ext>
            </a:extLst>
          </p:cNvPr>
          <p:cNvCxnSpPr>
            <a:cxnSpLocks/>
          </p:cNvCxnSpPr>
          <p:nvPr/>
        </p:nvCxnSpPr>
        <p:spPr>
          <a:xfrm flipV="1">
            <a:off x="9314407" y="1668094"/>
            <a:ext cx="0" cy="72711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de Seta Reta 53">
            <a:extLst>
              <a:ext uri="{FF2B5EF4-FFF2-40B4-BE49-F238E27FC236}">
                <a16:creationId xmlns:a16="http://schemas.microsoft.com/office/drawing/2014/main" id="{BB5F648A-9B78-4B35-8C60-6DC0EE34400C}"/>
              </a:ext>
            </a:extLst>
          </p:cNvPr>
          <p:cNvCxnSpPr>
            <a:cxnSpLocks/>
          </p:cNvCxnSpPr>
          <p:nvPr/>
        </p:nvCxnSpPr>
        <p:spPr>
          <a:xfrm>
            <a:off x="10270793" y="2417573"/>
            <a:ext cx="0" cy="74173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BD4324E2-AFE8-4127-929C-92E4A0FDD9A9}"/>
              </a:ext>
            </a:extLst>
          </p:cNvPr>
          <p:cNvSpPr txBox="1"/>
          <p:nvPr/>
        </p:nvSpPr>
        <p:spPr>
          <a:xfrm>
            <a:off x="4584327" y="3655009"/>
            <a:ext cx="2933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Medimos o campo sobre a superfície ou acima dela </a:t>
            </a:r>
          </a:p>
        </p:txBody>
      </p:sp>
    </p:spTree>
    <p:extLst>
      <p:ext uri="{BB962C8B-B14F-4D97-AF65-F5344CB8AC3E}">
        <p14:creationId xmlns:p14="http://schemas.microsoft.com/office/powerpoint/2010/main" val="305042068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F4B41679-BDA0-40C1-8D45-0C9AB46BEE9D}"/>
              </a:ext>
            </a:extLst>
          </p:cNvPr>
          <p:cNvSpPr/>
          <p:nvPr/>
        </p:nvSpPr>
        <p:spPr>
          <a:xfrm>
            <a:off x="546490" y="2166425"/>
            <a:ext cx="6135663" cy="12625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E10228D-CE0A-43A8-BC72-3C6391D8EBD1}"/>
              </a:ext>
            </a:extLst>
          </p:cNvPr>
          <p:cNvSpPr txBox="1"/>
          <p:nvPr/>
        </p:nvSpPr>
        <p:spPr>
          <a:xfrm>
            <a:off x="1064826" y="43157"/>
            <a:ext cx="5257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Rochas magnetizadas em subsuperfície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EC549FA-1343-463F-ABB4-3C3134BAF652}"/>
                  </a:ext>
                </a:extLst>
              </p:cNvPr>
              <p:cNvSpPr txBox="1"/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EC549FA-1343-463F-ABB4-3C3134BAF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blipFill>
                <a:blip r:embed="rId3"/>
                <a:stretch>
                  <a:fillRect l="-5000" b="-1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7EC11AAE-F16F-4FEE-9ADA-40DD5FBF5490}"/>
              </a:ext>
            </a:extLst>
          </p:cNvPr>
          <p:cNvCxnSpPr>
            <a:cxnSpLocks/>
          </p:cNvCxnSpPr>
          <p:nvPr/>
        </p:nvCxnSpPr>
        <p:spPr>
          <a:xfrm flipH="1">
            <a:off x="546490" y="1986785"/>
            <a:ext cx="821019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D873076-7581-4010-AF45-DD247FFF7E03}"/>
              </a:ext>
            </a:extLst>
          </p:cNvPr>
          <p:cNvSpPr txBox="1"/>
          <p:nvPr/>
        </p:nvSpPr>
        <p:spPr>
          <a:xfrm>
            <a:off x="535063" y="1442963"/>
            <a:ext cx="105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Norte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CAA9FA96-DB29-4495-A503-23B68BBAF07F}"/>
              </a:ext>
            </a:extLst>
          </p:cNvPr>
          <p:cNvCxnSpPr>
            <a:cxnSpLocks/>
          </p:cNvCxnSpPr>
          <p:nvPr/>
        </p:nvCxnSpPr>
        <p:spPr>
          <a:xfrm flipH="1" flipV="1">
            <a:off x="8003229" y="1306391"/>
            <a:ext cx="1" cy="36879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B59A5301-A51C-4BFE-ABEB-270FB22683EB}"/>
              </a:ext>
            </a:extLst>
          </p:cNvPr>
          <p:cNvCxnSpPr>
            <a:cxnSpLocks/>
          </p:cNvCxnSpPr>
          <p:nvPr/>
        </p:nvCxnSpPr>
        <p:spPr>
          <a:xfrm>
            <a:off x="8003229" y="4979775"/>
            <a:ext cx="36828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B1C17ED-8375-4F76-9C9F-B2963BA37EAA}"/>
              </a:ext>
            </a:extLst>
          </p:cNvPr>
          <p:cNvSpPr txBox="1"/>
          <p:nvPr/>
        </p:nvSpPr>
        <p:spPr>
          <a:xfrm>
            <a:off x="8996809" y="5007139"/>
            <a:ext cx="1695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Posição (m)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C9D4DA6-31B7-42C7-8B8A-156BB97C98DE}"/>
              </a:ext>
            </a:extLst>
          </p:cNvPr>
          <p:cNvSpPr txBox="1"/>
          <p:nvPr/>
        </p:nvSpPr>
        <p:spPr>
          <a:xfrm>
            <a:off x="6946980" y="757996"/>
            <a:ext cx="218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Amplitude (</a:t>
            </a:r>
            <a:r>
              <a:rPr lang="pt-BR" sz="2400" dirty="0" err="1"/>
              <a:t>nT</a:t>
            </a:r>
            <a:r>
              <a:rPr lang="pt-BR" sz="2400" dirty="0"/>
              <a:t>)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78E11C9-65D0-4D98-811C-9050A7BA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07" y="6293180"/>
            <a:ext cx="2743200" cy="365125"/>
          </a:xfrm>
        </p:spPr>
        <p:txBody>
          <a:bodyPr/>
          <a:lstStyle/>
          <a:p>
            <a:fld id="{9E6A5CF5-DD80-4FB2-8D05-C9155122F025}" type="slidenum">
              <a:rPr lang="pt-BR" smtClean="0"/>
              <a:t>121</a:t>
            </a:fld>
            <a:endParaRPr lang="pt-BR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522F3962-E8F0-442D-82AE-CF54F440D24F}"/>
              </a:ext>
            </a:extLst>
          </p:cNvPr>
          <p:cNvSpPr/>
          <p:nvPr/>
        </p:nvSpPr>
        <p:spPr>
          <a:xfrm>
            <a:off x="2027870" y="2408375"/>
            <a:ext cx="1665595" cy="923458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452A59D9-56F8-4AF7-8102-9A37628A33A5}"/>
              </a:ext>
            </a:extLst>
          </p:cNvPr>
          <p:cNvSpPr/>
          <p:nvPr/>
        </p:nvSpPr>
        <p:spPr>
          <a:xfrm rot="9794746">
            <a:off x="1860172" y="1533993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D9AAC7EA-E5A8-47C7-A7B9-A4440B71EE65}"/>
              </a:ext>
            </a:extLst>
          </p:cNvPr>
          <p:cNvSpPr/>
          <p:nvPr/>
        </p:nvSpPr>
        <p:spPr>
          <a:xfrm rot="10037279">
            <a:off x="2763563" y="1240448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5143670B-F750-4E14-B082-7C68EB9DABB9}"/>
              </a:ext>
            </a:extLst>
          </p:cNvPr>
          <p:cNvCxnSpPr>
            <a:cxnSpLocks/>
          </p:cNvCxnSpPr>
          <p:nvPr/>
        </p:nvCxnSpPr>
        <p:spPr>
          <a:xfrm flipH="1" flipV="1">
            <a:off x="2779080" y="2520366"/>
            <a:ext cx="163174" cy="699476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orma Livre: Forma 39">
            <a:extLst>
              <a:ext uri="{FF2B5EF4-FFF2-40B4-BE49-F238E27FC236}">
                <a16:creationId xmlns:a16="http://schemas.microsoft.com/office/drawing/2014/main" id="{D04287D0-D5DE-46F4-9C1A-0E1F893186F6}"/>
              </a:ext>
            </a:extLst>
          </p:cNvPr>
          <p:cNvSpPr/>
          <p:nvPr/>
        </p:nvSpPr>
        <p:spPr>
          <a:xfrm>
            <a:off x="8003072" y="2364831"/>
            <a:ext cx="3323772" cy="87086"/>
          </a:xfrm>
          <a:custGeom>
            <a:avLst/>
            <a:gdLst>
              <a:gd name="connsiteX0" fmla="*/ 0 w 3323772"/>
              <a:gd name="connsiteY0" fmla="*/ 58057 h 87086"/>
              <a:gd name="connsiteX1" fmla="*/ 870858 w 3323772"/>
              <a:gd name="connsiteY1" fmla="*/ 29028 h 87086"/>
              <a:gd name="connsiteX2" fmla="*/ 957943 w 3323772"/>
              <a:gd name="connsiteY2" fmla="*/ 14514 h 87086"/>
              <a:gd name="connsiteX3" fmla="*/ 1016000 w 3323772"/>
              <a:gd name="connsiteY3" fmla="*/ 0 h 87086"/>
              <a:gd name="connsiteX4" fmla="*/ 1161143 w 3323772"/>
              <a:gd name="connsiteY4" fmla="*/ 14514 h 87086"/>
              <a:gd name="connsiteX5" fmla="*/ 1248229 w 3323772"/>
              <a:gd name="connsiteY5" fmla="*/ 29028 h 87086"/>
              <a:gd name="connsiteX6" fmla="*/ 1727200 w 3323772"/>
              <a:gd name="connsiteY6" fmla="*/ 43543 h 87086"/>
              <a:gd name="connsiteX7" fmla="*/ 2307772 w 3323772"/>
              <a:gd name="connsiteY7" fmla="*/ 72571 h 87086"/>
              <a:gd name="connsiteX8" fmla="*/ 2583543 w 3323772"/>
              <a:gd name="connsiteY8" fmla="*/ 87086 h 87086"/>
              <a:gd name="connsiteX9" fmla="*/ 3033486 w 3323772"/>
              <a:gd name="connsiteY9" fmla="*/ 58057 h 87086"/>
              <a:gd name="connsiteX10" fmla="*/ 3323772 w 3323772"/>
              <a:gd name="connsiteY10" fmla="*/ 43543 h 87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23772" h="87086">
                <a:moveTo>
                  <a:pt x="0" y="58057"/>
                </a:moveTo>
                <a:cubicBezTo>
                  <a:pt x="452958" y="49346"/>
                  <a:pt x="557886" y="73739"/>
                  <a:pt x="870858" y="29028"/>
                </a:cubicBezTo>
                <a:cubicBezTo>
                  <a:pt x="899991" y="24866"/>
                  <a:pt x="929086" y="20285"/>
                  <a:pt x="957943" y="14514"/>
                </a:cubicBezTo>
                <a:cubicBezTo>
                  <a:pt x="977504" y="10602"/>
                  <a:pt x="996648" y="4838"/>
                  <a:pt x="1016000" y="0"/>
                </a:cubicBezTo>
                <a:cubicBezTo>
                  <a:pt x="1064381" y="4838"/>
                  <a:pt x="1112896" y="8483"/>
                  <a:pt x="1161143" y="14514"/>
                </a:cubicBezTo>
                <a:cubicBezTo>
                  <a:pt x="1190345" y="18164"/>
                  <a:pt x="1218839" y="27521"/>
                  <a:pt x="1248229" y="29028"/>
                </a:cubicBezTo>
                <a:cubicBezTo>
                  <a:pt x="1407750" y="37209"/>
                  <a:pt x="1567543" y="38705"/>
                  <a:pt x="1727200" y="43543"/>
                </a:cubicBezTo>
                <a:cubicBezTo>
                  <a:pt x="1995516" y="81873"/>
                  <a:pt x="1754494" y="51291"/>
                  <a:pt x="2307772" y="72571"/>
                </a:cubicBezTo>
                <a:cubicBezTo>
                  <a:pt x="2399755" y="76109"/>
                  <a:pt x="2491619" y="82248"/>
                  <a:pt x="2583543" y="87086"/>
                </a:cubicBezTo>
                <a:cubicBezTo>
                  <a:pt x="2844900" y="54415"/>
                  <a:pt x="2561542" y="86659"/>
                  <a:pt x="3033486" y="58057"/>
                </a:cubicBezTo>
                <a:cubicBezTo>
                  <a:pt x="3352404" y="38729"/>
                  <a:pt x="3004996" y="43543"/>
                  <a:pt x="3323772" y="43543"/>
                </a:cubicBezTo>
              </a:path>
            </a:pathLst>
          </a:custGeom>
          <a:ln w="381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FDCE7CCF-16D7-40F4-8E43-1EAED2710C73}"/>
              </a:ext>
            </a:extLst>
          </p:cNvPr>
          <p:cNvCxnSpPr>
            <a:cxnSpLocks/>
          </p:cNvCxnSpPr>
          <p:nvPr/>
        </p:nvCxnSpPr>
        <p:spPr>
          <a:xfrm flipH="1" flipV="1">
            <a:off x="5945191" y="1162610"/>
            <a:ext cx="211544" cy="49521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id="{95D422EE-CBDE-4196-BF93-40B8260BA0F7}"/>
              </a:ext>
            </a:extLst>
          </p:cNvPr>
          <p:cNvSpPr/>
          <p:nvPr/>
        </p:nvSpPr>
        <p:spPr>
          <a:xfrm>
            <a:off x="520514" y="2149511"/>
            <a:ext cx="6179368" cy="1277863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solidFill>
              <a:schemeClr val="accent4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CA05B000-A884-455B-8169-15619E30F996}"/>
              </a:ext>
            </a:extLst>
          </p:cNvPr>
          <p:cNvCxnSpPr>
            <a:cxnSpLocks/>
          </p:cNvCxnSpPr>
          <p:nvPr/>
        </p:nvCxnSpPr>
        <p:spPr>
          <a:xfrm flipH="1" flipV="1">
            <a:off x="2506318" y="1490789"/>
            <a:ext cx="182267" cy="6756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F4143C47-9514-41BE-9BDF-1A521A1AE7C3}"/>
              </a:ext>
            </a:extLst>
          </p:cNvPr>
          <p:cNvCxnSpPr>
            <a:cxnSpLocks/>
          </p:cNvCxnSpPr>
          <p:nvPr/>
        </p:nvCxnSpPr>
        <p:spPr>
          <a:xfrm>
            <a:off x="1769970" y="2149511"/>
            <a:ext cx="0" cy="71873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5D0CBEB9-73B7-478F-9B46-28522558F81E}"/>
              </a:ext>
            </a:extLst>
          </p:cNvPr>
          <p:cNvCxnSpPr>
            <a:cxnSpLocks/>
          </p:cNvCxnSpPr>
          <p:nvPr/>
        </p:nvCxnSpPr>
        <p:spPr>
          <a:xfrm>
            <a:off x="3726374" y="2173064"/>
            <a:ext cx="173859" cy="69517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79E757B5-74B8-490B-AC31-DE70CD662C80}"/>
              </a:ext>
            </a:extLst>
          </p:cNvPr>
          <p:cNvCxnSpPr>
            <a:cxnSpLocks/>
          </p:cNvCxnSpPr>
          <p:nvPr/>
        </p:nvCxnSpPr>
        <p:spPr>
          <a:xfrm flipH="1" flipV="1">
            <a:off x="1364896" y="805007"/>
            <a:ext cx="402482" cy="133587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3442ACD2-922F-4434-84D9-177D98C0A2A2}"/>
              </a:ext>
            </a:extLst>
          </p:cNvPr>
          <p:cNvCxnSpPr>
            <a:cxnSpLocks/>
          </p:cNvCxnSpPr>
          <p:nvPr/>
        </p:nvCxnSpPr>
        <p:spPr>
          <a:xfrm>
            <a:off x="1755183" y="489174"/>
            <a:ext cx="0" cy="442014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61AB9C85-028C-44AC-895F-6207CC947C26}"/>
              </a:ext>
            </a:extLst>
          </p:cNvPr>
          <p:cNvCxnSpPr>
            <a:cxnSpLocks/>
          </p:cNvCxnSpPr>
          <p:nvPr/>
        </p:nvCxnSpPr>
        <p:spPr>
          <a:xfrm>
            <a:off x="2688585" y="489174"/>
            <a:ext cx="0" cy="442014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B24572A5-8CDE-41F6-85FE-CF7C2B809807}"/>
              </a:ext>
            </a:extLst>
          </p:cNvPr>
          <p:cNvCxnSpPr>
            <a:cxnSpLocks/>
          </p:cNvCxnSpPr>
          <p:nvPr/>
        </p:nvCxnSpPr>
        <p:spPr>
          <a:xfrm>
            <a:off x="3726374" y="586999"/>
            <a:ext cx="0" cy="442014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82E51532-2378-433F-9031-BC0D82778100}"/>
              </a:ext>
            </a:extLst>
          </p:cNvPr>
          <p:cNvCxnSpPr>
            <a:cxnSpLocks/>
          </p:cNvCxnSpPr>
          <p:nvPr/>
        </p:nvCxnSpPr>
        <p:spPr>
          <a:xfrm flipH="1" flipV="1">
            <a:off x="2279677" y="786044"/>
            <a:ext cx="415756" cy="139323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CB02DCF3-E2B3-4A97-AFFD-6333F66848BC}"/>
              </a:ext>
            </a:extLst>
          </p:cNvPr>
          <p:cNvCxnSpPr>
            <a:cxnSpLocks/>
          </p:cNvCxnSpPr>
          <p:nvPr/>
        </p:nvCxnSpPr>
        <p:spPr>
          <a:xfrm flipH="1" flipV="1">
            <a:off x="3251337" y="746772"/>
            <a:ext cx="468939" cy="144695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ipse 33">
            <a:extLst>
              <a:ext uri="{FF2B5EF4-FFF2-40B4-BE49-F238E27FC236}">
                <a16:creationId xmlns:a16="http://schemas.microsoft.com/office/drawing/2014/main" id="{05F57B27-8241-4554-9073-D796AB66DA49}"/>
              </a:ext>
            </a:extLst>
          </p:cNvPr>
          <p:cNvSpPr/>
          <p:nvPr/>
        </p:nvSpPr>
        <p:spPr>
          <a:xfrm>
            <a:off x="8333911" y="2660656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72D6018F-8A07-45DB-8785-18E40924FA70}"/>
              </a:ext>
            </a:extLst>
          </p:cNvPr>
          <p:cNvSpPr/>
          <p:nvPr/>
        </p:nvSpPr>
        <p:spPr>
          <a:xfrm>
            <a:off x="1678229" y="2069128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2ECECFC3-147F-4BA6-A73A-99CECD2B0653}"/>
              </a:ext>
            </a:extLst>
          </p:cNvPr>
          <p:cNvSpPr/>
          <p:nvPr/>
        </p:nvSpPr>
        <p:spPr>
          <a:xfrm>
            <a:off x="2590872" y="2079678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44BC7624-3F4C-4139-958A-09D62F3B3CD2}"/>
              </a:ext>
            </a:extLst>
          </p:cNvPr>
          <p:cNvSpPr/>
          <p:nvPr/>
        </p:nvSpPr>
        <p:spPr>
          <a:xfrm>
            <a:off x="9219467" y="1246326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4F9DF032-8DC2-419A-BB3E-0B4BF8913669}"/>
              </a:ext>
            </a:extLst>
          </p:cNvPr>
          <p:cNvSpPr/>
          <p:nvPr/>
        </p:nvSpPr>
        <p:spPr>
          <a:xfrm>
            <a:off x="3658497" y="2089762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E87CF561-0D18-45A9-BB51-C097C800A667}"/>
              </a:ext>
            </a:extLst>
          </p:cNvPr>
          <p:cNvSpPr/>
          <p:nvPr/>
        </p:nvSpPr>
        <p:spPr>
          <a:xfrm>
            <a:off x="10164130" y="3167952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5EB1299E-0F03-46D5-85A0-A30ED8F2F958}"/>
              </a:ext>
            </a:extLst>
          </p:cNvPr>
          <p:cNvSpPr/>
          <p:nvPr/>
        </p:nvSpPr>
        <p:spPr>
          <a:xfrm>
            <a:off x="8035776" y="1279679"/>
            <a:ext cx="2656767" cy="1940164"/>
          </a:xfrm>
          <a:custGeom>
            <a:avLst/>
            <a:gdLst>
              <a:gd name="connsiteX0" fmla="*/ 0 w 2525485"/>
              <a:gd name="connsiteY0" fmla="*/ 740229 h 1190171"/>
              <a:gd name="connsiteX1" fmla="*/ 72571 w 2525485"/>
              <a:gd name="connsiteY1" fmla="*/ 754743 h 1190171"/>
              <a:gd name="connsiteX2" fmla="*/ 159657 w 2525485"/>
              <a:gd name="connsiteY2" fmla="*/ 783771 h 1190171"/>
              <a:gd name="connsiteX3" fmla="*/ 246742 w 2525485"/>
              <a:gd name="connsiteY3" fmla="*/ 841829 h 1190171"/>
              <a:gd name="connsiteX4" fmla="*/ 333828 w 2525485"/>
              <a:gd name="connsiteY4" fmla="*/ 870857 h 1190171"/>
              <a:gd name="connsiteX5" fmla="*/ 377371 w 2525485"/>
              <a:gd name="connsiteY5" fmla="*/ 899886 h 1190171"/>
              <a:gd name="connsiteX6" fmla="*/ 537028 w 2525485"/>
              <a:gd name="connsiteY6" fmla="*/ 856343 h 1190171"/>
              <a:gd name="connsiteX7" fmla="*/ 638628 w 2525485"/>
              <a:gd name="connsiteY7" fmla="*/ 725714 h 1190171"/>
              <a:gd name="connsiteX8" fmla="*/ 682171 w 2525485"/>
              <a:gd name="connsiteY8" fmla="*/ 638629 h 1190171"/>
              <a:gd name="connsiteX9" fmla="*/ 696685 w 2525485"/>
              <a:gd name="connsiteY9" fmla="*/ 595086 h 1190171"/>
              <a:gd name="connsiteX10" fmla="*/ 740228 w 2525485"/>
              <a:gd name="connsiteY10" fmla="*/ 566057 h 1190171"/>
              <a:gd name="connsiteX11" fmla="*/ 812800 w 2525485"/>
              <a:gd name="connsiteY11" fmla="*/ 435429 h 1190171"/>
              <a:gd name="connsiteX12" fmla="*/ 841828 w 2525485"/>
              <a:gd name="connsiteY12" fmla="*/ 391886 h 1190171"/>
              <a:gd name="connsiteX13" fmla="*/ 870857 w 2525485"/>
              <a:gd name="connsiteY13" fmla="*/ 304800 h 1190171"/>
              <a:gd name="connsiteX14" fmla="*/ 885371 w 2525485"/>
              <a:gd name="connsiteY14" fmla="*/ 261257 h 1190171"/>
              <a:gd name="connsiteX15" fmla="*/ 943428 w 2525485"/>
              <a:gd name="connsiteY15" fmla="*/ 174171 h 1190171"/>
              <a:gd name="connsiteX16" fmla="*/ 1030514 w 2525485"/>
              <a:gd name="connsiteY16" fmla="*/ 116114 h 1190171"/>
              <a:gd name="connsiteX17" fmla="*/ 1103085 w 2525485"/>
              <a:gd name="connsiteY17" fmla="*/ 58057 h 1190171"/>
              <a:gd name="connsiteX18" fmla="*/ 1146628 w 2525485"/>
              <a:gd name="connsiteY18" fmla="*/ 29029 h 1190171"/>
              <a:gd name="connsiteX19" fmla="*/ 1233714 w 2525485"/>
              <a:gd name="connsiteY19" fmla="*/ 0 h 1190171"/>
              <a:gd name="connsiteX20" fmla="*/ 1378857 w 2525485"/>
              <a:gd name="connsiteY20" fmla="*/ 43543 h 1190171"/>
              <a:gd name="connsiteX21" fmla="*/ 1422400 w 2525485"/>
              <a:gd name="connsiteY21" fmla="*/ 72571 h 1190171"/>
              <a:gd name="connsiteX22" fmla="*/ 1451428 w 2525485"/>
              <a:gd name="connsiteY22" fmla="*/ 116114 h 1190171"/>
              <a:gd name="connsiteX23" fmla="*/ 1494971 w 2525485"/>
              <a:gd name="connsiteY23" fmla="*/ 130629 h 1190171"/>
              <a:gd name="connsiteX24" fmla="*/ 1509485 w 2525485"/>
              <a:gd name="connsiteY24" fmla="*/ 174171 h 1190171"/>
              <a:gd name="connsiteX25" fmla="*/ 1538514 w 2525485"/>
              <a:gd name="connsiteY25" fmla="*/ 217714 h 1190171"/>
              <a:gd name="connsiteX26" fmla="*/ 1582057 w 2525485"/>
              <a:gd name="connsiteY26" fmla="*/ 304800 h 1190171"/>
              <a:gd name="connsiteX27" fmla="*/ 1611085 w 2525485"/>
              <a:gd name="connsiteY27" fmla="*/ 391886 h 1190171"/>
              <a:gd name="connsiteX28" fmla="*/ 1625600 w 2525485"/>
              <a:gd name="connsiteY28" fmla="*/ 435429 h 1190171"/>
              <a:gd name="connsiteX29" fmla="*/ 1640114 w 2525485"/>
              <a:gd name="connsiteY29" fmla="*/ 493486 h 1190171"/>
              <a:gd name="connsiteX30" fmla="*/ 1669142 w 2525485"/>
              <a:gd name="connsiteY30" fmla="*/ 537029 h 1190171"/>
              <a:gd name="connsiteX31" fmla="*/ 1683657 w 2525485"/>
              <a:gd name="connsiteY31" fmla="*/ 580571 h 1190171"/>
              <a:gd name="connsiteX32" fmla="*/ 1712685 w 2525485"/>
              <a:gd name="connsiteY32" fmla="*/ 638629 h 1190171"/>
              <a:gd name="connsiteX33" fmla="*/ 1741714 w 2525485"/>
              <a:gd name="connsiteY33" fmla="*/ 725714 h 1190171"/>
              <a:gd name="connsiteX34" fmla="*/ 1770742 w 2525485"/>
              <a:gd name="connsiteY34" fmla="*/ 783771 h 1190171"/>
              <a:gd name="connsiteX35" fmla="*/ 1785257 w 2525485"/>
              <a:gd name="connsiteY35" fmla="*/ 827314 h 1190171"/>
              <a:gd name="connsiteX36" fmla="*/ 1828800 w 2525485"/>
              <a:gd name="connsiteY36" fmla="*/ 856343 h 1190171"/>
              <a:gd name="connsiteX37" fmla="*/ 1857828 w 2525485"/>
              <a:gd name="connsiteY37" fmla="*/ 943429 h 1190171"/>
              <a:gd name="connsiteX38" fmla="*/ 1959428 w 2525485"/>
              <a:gd name="connsiteY38" fmla="*/ 1074057 h 1190171"/>
              <a:gd name="connsiteX39" fmla="*/ 2002971 w 2525485"/>
              <a:gd name="connsiteY39" fmla="*/ 1103086 h 1190171"/>
              <a:gd name="connsiteX40" fmla="*/ 2032000 w 2525485"/>
              <a:gd name="connsiteY40" fmla="*/ 1146629 h 1190171"/>
              <a:gd name="connsiteX41" fmla="*/ 2162628 w 2525485"/>
              <a:gd name="connsiteY41" fmla="*/ 1190171 h 1190171"/>
              <a:gd name="connsiteX42" fmla="*/ 2264228 w 2525485"/>
              <a:gd name="connsiteY42" fmla="*/ 1088571 h 1190171"/>
              <a:gd name="connsiteX43" fmla="*/ 2365828 w 2525485"/>
              <a:gd name="connsiteY43" fmla="*/ 957943 h 1190171"/>
              <a:gd name="connsiteX44" fmla="*/ 2394857 w 2525485"/>
              <a:gd name="connsiteY44" fmla="*/ 914400 h 1190171"/>
              <a:gd name="connsiteX45" fmla="*/ 2438400 w 2525485"/>
              <a:gd name="connsiteY45" fmla="*/ 899886 h 1190171"/>
              <a:gd name="connsiteX46" fmla="*/ 2481942 w 2525485"/>
              <a:gd name="connsiteY46" fmla="*/ 870857 h 1190171"/>
              <a:gd name="connsiteX47" fmla="*/ 2525485 w 2525485"/>
              <a:gd name="connsiteY47" fmla="*/ 812800 h 119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525485" h="1190171">
                <a:moveTo>
                  <a:pt x="0" y="740229"/>
                </a:moveTo>
                <a:cubicBezTo>
                  <a:pt x="24190" y="745067"/>
                  <a:pt x="48771" y="748252"/>
                  <a:pt x="72571" y="754743"/>
                </a:cubicBezTo>
                <a:cubicBezTo>
                  <a:pt x="102092" y="762794"/>
                  <a:pt x="159657" y="783771"/>
                  <a:pt x="159657" y="783771"/>
                </a:cubicBezTo>
                <a:cubicBezTo>
                  <a:pt x="188685" y="803124"/>
                  <a:pt x="213644" y="830797"/>
                  <a:pt x="246742" y="841829"/>
                </a:cubicBezTo>
                <a:lnTo>
                  <a:pt x="333828" y="870857"/>
                </a:lnTo>
                <a:cubicBezTo>
                  <a:pt x="348342" y="880533"/>
                  <a:pt x="359999" y="898307"/>
                  <a:pt x="377371" y="899886"/>
                </a:cubicBezTo>
                <a:cubicBezTo>
                  <a:pt x="472767" y="908558"/>
                  <a:pt x="478036" y="895670"/>
                  <a:pt x="537028" y="856343"/>
                </a:cubicBezTo>
                <a:cubicBezTo>
                  <a:pt x="606471" y="752178"/>
                  <a:pt x="570415" y="793927"/>
                  <a:pt x="638628" y="725714"/>
                </a:cubicBezTo>
                <a:cubicBezTo>
                  <a:pt x="675109" y="616267"/>
                  <a:pt x="625898" y="751174"/>
                  <a:pt x="682171" y="638629"/>
                </a:cubicBezTo>
                <a:cubicBezTo>
                  <a:pt x="689013" y="624945"/>
                  <a:pt x="687128" y="607033"/>
                  <a:pt x="696685" y="595086"/>
                </a:cubicBezTo>
                <a:cubicBezTo>
                  <a:pt x="707582" y="581464"/>
                  <a:pt x="725714" y="575733"/>
                  <a:pt x="740228" y="566057"/>
                </a:cubicBezTo>
                <a:cubicBezTo>
                  <a:pt x="765775" y="489415"/>
                  <a:pt x="746254" y="535247"/>
                  <a:pt x="812800" y="435429"/>
                </a:cubicBezTo>
                <a:cubicBezTo>
                  <a:pt x="822476" y="420915"/>
                  <a:pt x="836312" y="408435"/>
                  <a:pt x="841828" y="391886"/>
                </a:cubicBezTo>
                <a:lnTo>
                  <a:pt x="870857" y="304800"/>
                </a:lnTo>
                <a:cubicBezTo>
                  <a:pt x="875695" y="290286"/>
                  <a:pt x="876884" y="273987"/>
                  <a:pt x="885371" y="261257"/>
                </a:cubicBezTo>
                <a:cubicBezTo>
                  <a:pt x="904723" y="232228"/>
                  <a:pt x="914399" y="193523"/>
                  <a:pt x="943428" y="174171"/>
                </a:cubicBezTo>
                <a:lnTo>
                  <a:pt x="1030514" y="116114"/>
                </a:lnTo>
                <a:cubicBezTo>
                  <a:pt x="1079447" y="42713"/>
                  <a:pt x="1032979" y="93109"/>
                  <a:pt x="1103085" y="58057"/>
                </a:cubicBezTo>
                <a:cubicBezTo>
                  <a:pt x="1118687" y="50256"/>
                  <a:pt x="1130688" y="36114"/>
                  <a:pt x="1146628" y="29029"/>
                </a:cubicBezTo>
                <a:cubicBezTo>
                  <a:pt x="1174590" y="16602"/>
                  <a:pt x="1233714" y="0"/>
                  <a:pt x="1233714" y="0"/>
                </a:cubicBezTo>
                <a:cubicBezTo>
                  <a:pt x="1266170" y="8114"/>
                  <a:pt x="1357652" y="29407"/>
                  <a:pt x="1378857" y="43543"/>
                </a:cubicBezTo>
                <a:lnTo>
                  <a:pt x="1422400" y="72571"/>
                </a:lnTo>
                <a:cubicBezTo>
                  <a:pt x="1432076" y="87085"/>
                  <a:pt x="1437807" y="105217"/>
                  <a:pt x="1451428" y="116114"/>
                </a:cubicBezTo>
                <a:cubicBezTo>
                  <a:pt x="1463375" y="125672"/>
                  <a:pt x="1484153" y="119811"/>
                  <a:pt x="1494971" y="130629"/>
                </a:cubicBezTo>
                <a:cubicBezTo>
                  <a:pt x="1505789" y="141447"/>
                  <a:pt x="1502643" y="160487"/>
                  <a:pt x="1509485" y="174171"/>
                </a:cubicBezTo>
                <a:cubicBezTo>
                  <a:pt x="1517286" y="189773"/>
                  <a:pt x="1528838" y="203200"/>
                  <a:pt x="1538514" y="217714"/>
                </a:cubicBezTo>
                <a:cubicBezTo>
                  <a:pt x="1591446" y="376514"/>
                  <a:pt x="1507027" y="135981"/>
                  <a:pt x="1582057" y="304800"/>
                </a:cubicBezTo>
                <a:cubicBezTo>
                  <a:pt x="1594484" y="332762"/>
                  <a:pt x="1601409" y="362857"/>
                  <a:pt x="1611085" y="391886"/>
                </a:cubicBezTo>
                <a:cubicBezTo>
                  <a:pt x="1615923" y="406400"/>
                  <a:pt x="1621889" y="420586"/>
                  <a:pt x="1625600" y="435429"/>
                </a:cubicBezTo>
                <a:cubicBezTo>
                  <a:pt x="1630438" y="454781"/>
                  <a:pt x="1632256" y="475151"/>
                  <a:pt x="1640114" y="493486"/>
                </a:cubicBezTo>
                <a:cubicBezTo>
                  <a:pt x="1646985" y="509520"/>
                  <a:pt x="1661341" y="521427"/>
                  <a:pt x="1669142" y="537029"/>
                </a:cubicBezTo>
                <a:cubicBezTo>
                  <a:pt x="1675984" y="550713"/>
                  <a:pt x="1677630" y="566509"/>
                  <a:pt x="1683657" y="580571"/>
                </a:cubicBezTo>
                <a:cubicBezTo>
                  <a:pt x="1692180" y="600458"/>
                  <a:pt x="1704649" y="618540"/>
                  <a:pt x="1712685" y="638629"/>
                </a:cubicBezTo>
                <a:cubicBezTo>
                  <a:pt x="1724049" y="667039"/>
                  <a:pt x="1728030" y="698346"/>
                  <a:pt x="1741714" y="725714"/>
                </a:cubicBezTo>
                <a:cubicBezTo>
                  <a:pt x="1751390" y="745066"/>
                  <a:pt x="1762219" y="763884"/>
                  <a:pt x="1770742" y="783771"/>
                </a:cubicBezTo>
                <a:cubicBezTo>
                  <a:pt x="1776769" y="797833"/>
                  <a:pt x="1775699" y="815367"/>
                  <a:pt x="1785257" y="827314"/>
                </a:cubicBezTo>
                <a:cubicBezTo>
                  <a:pt x="1796154" y="840936"/>
                  <a:pt x="1814286" y="846667"/>
                  <a:pt x="1828800" y="856343"/>
                </a:cubicBezTo>
                <a:cubicBezTo>
                  <a:pt x="1838476" y="885372"/>
                  <a:pt x="1840855" y="917969"/>
                  <a:pt x="1857828" y="943429"/>
                </a:cubicBezTo>
                <a:cubicBezTo>
                  <a:pt x="1898287" y="1004117"/>
                  <a:pt x="1908269" y="1031424"/>
                  <a:pt x="1959428" y="1074057"/>
                </a:cubicBezTo>
                <a:cubicBezTo>
                  <a:pt x="1972829" y="1085224"/>
                  <a:pt x="1988457" y="1093410"/>
                  <a:pt x="2002971" y="1103086"/>
                </a:cubicBezTo>
                <a:cubicBezTo>
                  <a:pt x="2012647" y="1117600"/>
                  <a:pt x="2018599" y="1135462"/>
                  <a:pt x="2032000" y="1146629"/>
                </a:cubicBezTo>
                <a:cubicBezTo>
                  <a:pt x="2069952" y="1178255"/>
                  <a:pt x="2116922" y="1181030"/>
                  <a:pt x="2162628" y="1190171"/>
                </a:cubicBezTo>
                <a:cubicBezTo>
                  <a:pt x="2261157" y="1157329"/>
                  <a:pt x="2147772" y="1205024"/>
                  <a:pt x="2264228" y="1088571"/>
                </a:cubicBezTo>
                <a:cubicBezTo>
                  <a:pt x="2332442" y="1020359"/>
                  <a:pt x="2296384" y="1062109"/>
                  <a:pt x="2365828" y="957943"/>
                </a:cubicBezTo>
                <a:cubicBezTo>
                  <a:pt x="2375504" y="943429"/>
                  <a:pt x="2378308" y="919916"/>
                  <a:pt x="2394857" y="914400"/>
                </a:cubicBezTo>
                <a:lnTo>
                  <a:pt x="2438400" y="899886"/>
                </a:lnTo>
                <a:cubicBezTo>
                  <a:pt x="2452914" y="890210"/>
                  <a:pt x="2471045" y="884478"/>
                  <a:pt x="2481942" y="870857"/>
                </a:cubicBezTo>
                <a:cubicBezTo>
                  <a:pt x="2541725" y="796128"/>
                  <a:pt x="2453183" y="848951"/>
                  <a:pt x="2525485" y="812800"/>
                </a:cubicBezTo>
              </a:path>
            </a:pathLst>
          </a:custGeom>
          <a:noFill/>
          <a:ln w="3492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376FC065-7B7C-4CFD-94C4-583C16268459}"/>
              </a:ext>
            </a:extLst>
          </p:cNvPr>
          <p:cNvCxnSpPr>
            <a:cxnSpLocks/>
          </p:cNvCxnSpPr>
          <p:nvPr/>
        </p:nvCxnSpPr>
        <p:spPr>
          <a:xfrm flipV="1">
            <a:off x="9314407" y="1668094"/>
            <a:ext cx="0" cy="72711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de Seta Reta 53">
            <a:extLst>
              <a:ext uri="{FF2B5EF4-FFF2-40B4-BE49-F238E27FC236}">
                <a16:creationId xmlns:a16="http://schemas.microsoft.com/office/drawing/2014/main" id="{BB5F648A-9B78-4B35-8C60-6DC0EE34400C}"/>
              </a:ext>
            </a:extLst>
          </p:cNvPr>
          <p:cNvCxnSpPr>
            <a:cxnSpLocks/>
          </p:cNvCxnSpPr>
          <p:nvPr/>
        </p:nvCxnSpPr>
        <p:spPr>
          <a:xfrm>
            <a:off x="10270793" y="2417573"/>
            <a:ext cx="0" cy="74173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98F9264A-D415-4290-85D3-9CC0BB59DDEC}"/>
              </a:ext>
            </a:extLst>
          </p:cNvPr>
          <p:cNvSpPr txBox="1"/>
          <p:nvPr/>
        </p:nvSpPr>
        <p:spPr>
          <a:xfrm>
            <a:off x="362511" y="5507129"/>
            <a:ext cx="6503619" cy="46166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Campo Total</a:t>
            </a:r>
            <a:r>
              <a:rPr lang="pt-BR" sz="2400" dirty="0"/>
              <a:t> = </a:t>
            </a:r>
            <a:r>
              <a:rPr lang="pt-BR" sz="2400" b="1" dirty="0">
                <a:solidFill>
                  <a:srgbClr val="0070C0"/>
                </a:solidFill>
              </a:rPr>
              <a:t>Campo principal</a:t>
            </a:r>
            <a:r>
              <a:rPr lang="pt-BR" sz="2400" b="1" dirty="0"/>
              <a:t> </a:t>
            </a:r>
            <a:r>
              <a:rPr lang="pt-BR" sz="2400" dirty="0"/>
              <a:t>+</a:t>
            </a:r>
            <a:r>
              <a:rPr lang="pt-BR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2400" b="1" dirty="0"/>
              <a:t>Campo </a:t>
            </a:r>
            <a:r>
              <a:rPr lang="pt-BR" sz="2400" b="1" dirty="0" err="1"/>
              <a:t>crustal</a:t>
            </a:r>
            <a:r>
              <a:rPr lang="pt-BR" sz="2400" b="1" dirty="0"/>
              <a:t> 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C9273B50-2E7F-440D-9D98-7AB1B4235999}"/>
              </a:ext>
            </a:extLst>
          </p:cNvPr>
          <p:cNvSpPr txBox="1"/>
          <p:nvPr/>
        </p:nvSpPr>
        <p:spPr>
          <a:xfrm>
            <a:off x="4584327" y="3655009"/>
            <a:ext cx="2933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Medimos o campo sobre a superfície ou acima dela </a:t>
            </a:r>
          </a:p>
        </p:txBody>
      </p:sp>
    </p:spTree>
    <p:extLst>
      <p:ext uri="{BB962C8B-B14F-4D97-AF65-F5344CB8AC3E}">
        <p14:creationId xmlns:p14="http://schemas.microsoft.com/office/powerpoint/2010/main" val="79866192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F4B41679-BDA0-40C1-8D45-0C9AB46BEE9D}"/>
              </a:ext>
            </a:extLst>
          </p:cNvPr>
          <p:cNvSpPr/>
          <p:nvPr/>
        </p:nvSpPr>
        <p:spPr>
          <a:xfrm>
            <a:off x="546490" y="2166425"/>
            <a:ext cx="6135663" cy="12625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E10228D-CE0A-43A8-BC72-3C6391D8EBD1}"/>
              </a:ext>
            </a:extLst>
          </p:cNvPr>
          <p:cNvSpPr txBox="1"/>
          <p:nvPr/>
        </p:nvSpPr>
        <p:spPr>
          <a:xfrm>
            <a:off x="1064826" y="43157"/>
            <a:ext cx="5257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Rochas magnetizadas em subsuperfície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EC549FA-1343-463F-ABB4-3C3134BAF652}"/>
                  </a:ext>
                </a:extLst>
              </p:cNvPr>
              <p:cNvSpPr txBox="1"/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EC549FA-1343-463F-ABB4-3C3134BAF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blipFill>
                <a:blip r:embed="rId3"/>
                <a:stretch>
                  <a:fillRect l="-5000" b="-1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7EC11AAE-F16F-4FEE-9ADA-40DD5FBF5490}"/>
              </a:ext>
            </a:extLst>
          </p:cNvPr>
          <p:cNvCxnSpPr>
            <a:cxnSpLocks/>
          </p:cNvCxnSpPr>
          <p:nvPr/>
        </p:nvCxnSpPr>
        <p:spPr>
          <a:xfrm flipH="1">
            <a:off x="546490" y="1986785"/>
            <a:ext cx="821019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D873076-7581-4010-AF45-DD247FFF7E03}"/>
              </a:ext>
            </a:extLst>
          </p:cNvPr>
          <p:cNvSpPr txBox="1"/>
          <p:nvPr/>
        </p:nvSpPr>
        <p:spPr>
          <a:xfrm>
            <a:off x="535063" y="1442963"/>
            <a:ext cx="105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Norte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CAA9FA96-DB29-4495-A503-23B68BBAF07F}"/>
              </a:ext>
            </a:extLst>
          </p:cNvPr>
          <p:cNvCxnSpPr>
            <a:cxnSpLocks/>
          </p:cNvCxnSpPr>
          <p:nvPr/>
        </p:nvCxnSpPr>
        <p:spPr>
          <a:xfrm flipH="1" flipV="1">
            <a:off x="8003229" y="1306391"/>
            <a:ext cx="1" cy="36879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B59A5301-A51C-4BFE-ABEB-270FB22683EB}"/>
              </a:ext>
            </a:extLst>
          </p:cNvPr>
          <p:cNvCxnSpPr>
            <a:cxnSpLocks/>
          </p:cNvCxnSpPr>
          <p:nvPr/>
        </p:nvCxnSpPr>
        <p:spPr>
          <a:xfrm>
            <a:off x="8003229" y="4979775"/>
            <a:ext cx="36828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B1C17ED-8375-4F76-9C9F-B2963BA37EAA}"/>
              </a:ext>
            </a:extLst>
          </p:cNvPr>
          <p:cNvSpPr txBox="1"/>
          <p:nvPr/>
        </p:nvSpPr>
        <p:spPr>
          <a:xfrm>
            <a:off x="8996809" y="5007139"/>
            <a:ext cx="1695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Posição (m)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C9D4DA6-31B7-42C7-8B8A-156BB97C98DE}"/>
              </a:ext>
            </a:extLst>
          </p:cNvPr>
          <p:cNvSpPr txBox="1"/>
          <p:nvPr/>
        </p:nvSpPr>
        <p:spPr>
          <a:xfrm>
            <a:off x="6946980" y="757996"/>
            <a:ext cx="218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Amplitude (</a:t>
            </a:r>
            <a:r>
              <a:rPr lang="pt-BR" sz="2400" dirty="0" err="1"/>
              <a:t>nT</a:t>
            </a:r>
            <a:r>
              <a:rPr lang="pt-BR" sz="2400" dirty="0"/>
              <a:t>)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78E11C9-65D0-4D98-811C-9050A7BA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07" y="6293180"/>
            <a:ext cx="2743200" cy="365125"/>
          </a:xfrm>
        </p:spPr>
        <p:txBody>
          <a:bodyPr/>
          <a:lstStyle/>
          <a:p>
            <a:fld id="{9E6A5CF5-DD80-4FB2-8D05-C9155122F025}" type="slidenum">
              <a:rPr lang="pt-BR" smtClean="0"/>
              <a:t>122</a:t>
            </a:fld>
            <a:endParaRPr lang="pt-BR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522F3962-E8F0-442D-82AE-CF54F440D24F}"/>
              </a:ext>
            </a:extLst>
          </p:cNvPr>
          <p:cNvSpPr/>
          <p:nvPr/>
        </p:nvSpPr>
        <p:spPr>
          <a:xfrm>
            <a:off x="2027870" y="2408375"/>
            <a:ext cx="1665595" cy="923458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452A59D9-56F8-4AF7-8102-9A37628A33A5}"/>
              </a:ext>
            </a:extLst>
          </p:cNvPr>
          <p:cNvSpPr/>
          <p:nvPr/>
        </p:nvSpPr>
        <p:spPr>
          <a:xfrm rot="9794746">
            <a:off x="1860172" y="1533993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D9AAC7EA-E5A8-47C7-A7B9-A4440B71EE65}"/>
              </a:ext>
            </a:extLst>
          </p:cNvPr>
          <p:cNvSpPr/>
          <p:nvPr/>
        </p:nvSpPr>
        <p:spPr>
          <a:xfrm rot="10037279">
            <a:off x="2763563" y="1240448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5143670B-F750-4E14-B082-7C68EB9DABB9}"/>
              </a:ext>
            </a:extLst>
          </p:cNvPr>
          <p:cNvCxnSpPr>
            <a:cxnSpLocks/>
          </p:cNvCxnSpPr>
          <p:nvPr/>
        </p:nvCxnSpPr>
        <p:spPr>
          <a:xfrm flipH="1" flipV="1">
            <a:off x="2779080" y="2520366"/>
            <a:ext cx="163174" cy="699476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orma Livre: Forma 39">
            <a:extLst>
              <a:ext uri="{FF2B5EF4-FFF2-40B4-BE49-F238E27FC236}">
                <a16:creationId xmlns:a16="http://schemas.microsoft.com/office/drawing/2014/main" id="{D04287D0-D5DE-46F4-9C1A-0E1F893186F6}"/>
              </a:ext>
            </a:extLst>
          </p:cNvPr>
          <p:cNvSpPr/>
          <p:nvPr/>
        </p:nvSpPr>
        <p:spPr>
          <a:xfrm>
            <a:off x="8003072" y="2364831"/>
            <a:ext cx="3323772" cy="87086"/>
          </a:xfrm>
          <a:custGeom>
            <a:avLst/>
            <a:gdLst>
              <a:gd name="connsiteX0" fmla="*/ 0 w 3323772"/>
              <a:gd name="connsiteY0" fmla="*/ 58057 h 87086"/>
              <a:gd name="connsiteX1" fmla="*/ 870858 w 3323772"/>
              <a:gd name="connsiteY1" fmla="*/ 29028 h 87086"/>
              <a:gd name="connsiteX2" fmla="*/ 957943 w 3323772"/>
              <a:gd name="connsiteY2" fmla="*/ 14514 h 87086"/>
              <a:gd name="connsiteX3" fmla="*/ 1016000 w 3323772"/>
              <a:gd name="connsiteY3" fmla="*/ 0 h 87086"/>
              <a:gd name="connsiteX4" fmla="*/ 1161143 w 3323772"/>
              <a:gd name="connsiteY4" fmla="*/ 14514 h 87086"/>
              <a:gd name="connsiteX5" fmla="*/ 1248229 w 3323772"/>
              <a:gd name="connsiteY5" fmla="*/ 29028 h 87086"/>
              <a:gd name="connsiteX6" fmla="*/ 1727200 w 3323772"/>
              <a:gd name="connsiteY6" fmla="*/ 43543 h 87086"/>
              <a:gd name="connsiteX7" fmla="*/ 2307772 w 3323772"/>
              <a:gd name="connsiteY7" fmla="*/ 72571 h 87086"/>
              <a:gd name="connsiteX8" fmla="*/ 2583543 w 3323772"/>
              <a:gd name="connsiteY8" fmla="*/ 87086 h 87086"/>
              <a:gd name="connsiteX9" fmla="*/ 3033486 w 3323772"/>
              <a:gd name="connsiteY9" fmla="*/ 58057 h 87086"/>
              <a:gd name="connsiteX10" fmla="*/ 3323772 w 3323772"/>
              <a:gd name="connsiteY10" fmla="*/ 43543 h 87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23772" h="87086">
                <a:moveTo>
                  <a:pt x="0" y="58057"/>
                </a:moveTo>
                <a:cubicBezTo>
                  <a:pt x="452958" y="49346"/>
                  <a:pt x="557886" y="73739"/>
                  <a:pt x="870858" y="29028"/>
                </a:cubicBezTo>
                <a:cubicBezTo>
                  <a:pt x="899991" y="24866"/>
                  <a:pt x="929086" y="20285"/>
                  <a:pt x="957943" y="14514"/>
                </a:cubicBezTo>
                <a:cubicBezTo>
                  <a:pt x="977504" y="10602"/>
                  <a:pt x="996648" y="4838"/>
                  <a:pt x="1016000" y="0"/>
                </a:cubicBezTo>
                <a:cubicBezTo>
                  <a:pt x="1064381" y="4838"/>
                  <a:pt x="1112896" y="8483"/>
                  <a:pt x="1161143" y="14514"/>
                </a:cubicBezTo>
                <a:cubicBezTo>
                  <a:pt x="1190345" y="18164"/>
                  <a:pt x="1218839" y="27521"/>
                  <a:pt x="1248229" y="29028"/>
                </a:cubicBezTo>
                <a:cubicBezTo>
                  <a:pt x="1407750" y="37209"/>
                  <a:pt x="1567543" y="38705"/>
                  <a:pt x="1727200" y="43543"/>
                </a:cubicBezTo>
                <a:cubicBezTo>
                  <a:pt x="1995516" y="81873"/>
                  <a:pt x="1754494" y="51291"/>
                  <a:pt x="2307772" y="72571"/>
                </a:cubicBezTo>
                <a:cubicBezTo>
                  <a:pt x="2399755" y="76109"/>
                  <a:pt x="2491619" y="82248"/>
                  <a:pt x="2583543" y="87086"/>
                </a:cubicBezTo>
                <a:cubicBezTo>
                  <a:pt x="2844900" y="54415"/>
                  <a:pt x="2561542" y="86659"/>
                  <a:pt x="3033486" y="58057"/>
                </a:cubicBezTo>
                <a:cubicBezTo>
                  <a:pt x="3352404" y="38729"/>
                  <a:pt x="3004996" y="43543"/>
                  <a:pt x="3323772" y="43543"/>
                </a:cubicBezTo>
              </a:path>
            </a:pathLst>
          </a:custGeom>
          <a:ln w="381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FDCE7CCF-16D7-40F4-8E43-1EAED2710C73}"/>
              </a:ext>
            </a:extLst>
          </p:cNvPr>
          <p:cNvCxnSpPr>
            <a:cxnSpLocks/>
          </p:cNvCxnSpPr>
          <p:nvPr/>
        </p:nvCxnSpPr>
        <p:spPr>
          <a:xfrm flipH="1" flipV="1">
            <a:off x="5945191" y="1162610"/>
            <a:ext cx="211544" cy="49521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id="{95D422EE-CBDE-4196-BF93-40B8260BA0F7}"/>
              </a:ext>
            </a:extLst>
          </p:cNvPr>
          <p:cNvSpPr/>
          <p:nvPr/>
        </p:nvSpPr>
        <p:spPr>
          <a:xfrm>
            <a:off x="520514" y="2149511"/>
            <a:ext cx="6179368" cy="1277863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solidFill>
              <a:schemeClr val="accent4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CA05B000-A884-455B-8169-15619E30F996}"/>
              </a:ext>
            </a:extLst>
          </p:cNvPr>
          <p:cNvCxnSpPr>
            <a:cxnSpLocks/>
          </p:cNvCxnSpPr>
          <p:nvPr/>
        </p:nvCxnSpPr>
        <p:spPr>
          <a:xfrm flipH="1" flipV="1">
            <a:off x="2506318" y="1490789"/>
            <a:ext cx="182267" cy="67563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F4143C47-9514-41BE-9BDF-1A521A1AE7C3}"/>
              </a:ext>
            </a:extLst>
          </p:cNvPr>
          <p:cNvCxnSpPr>
            <a:cxnSpLocks/>
          </p:cNvCxnSpPr>
          <p:nvPr/>
        </p:nvCxnSpPr>
        <p:spPr>
          <a:xfrm>
            <a:off x="1769970" y="2149511"/>
            <a:ext cx="0" cy="71873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5D0CBEB9-73B7-478F-9B46-28522558F81E}"/>
              </a:ext>
            </a:extLst>
          </p:cNvPr>
          <p:cNvCxnSpPr>
            <a:cxnSpLocks/>
          </p:cNvCxnSpPr>
          <p:nvPr/>
        </p:nvCxnSpPr>
        <p:spPr>
          <a:xfrm>
            <a:off x="3726374" y="2173064"/>
            <a:ext cx="173859" cy="69517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79E757B5-74B8-490B-AC31-DE70CD662C80}"/>
              </a:ext>
            </a:extLst>
          </p:cNvPr>
          <p:cNvCxnSpPr>
            <a:cxnSpLocks/>
          </p:cNvCxnSpPr>
          <p:nvPr/>
        </p:nvCxnSpPr>
        <p:spPr>
          <a:xfrm flipH="1" flipV="1">
            <a:off x="1364896" y="805007"/>
            <a:ext cx="402482" cy="133587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3442ACD2-922F-4434-84D9-177D98C0A2A2}"/>
              </a:ext>
            </a:extLst>
          </p:cNvPr>
          <p:cNvCxnSpPr>
            <a:cxnSpLocks/>
          </p:cNvCxnSpPr>
          <p:nvPr/>
        </p:nvCxnSpPr>
        <p:spPr>
          <a:xfrm>
            <a:off x="1755183" y="489174"/>
            <a:ext cx="0" cy="442014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61AB9C85-028C-44AC-895F-6207CC947C26}"/>
              </a:ext>
            </a:extLst>
          </p:cNvPr>
          <p:cNvCxnSpPr>
            <a:cxnSpLocks/>
          </p:cNvCxnSpPr>
          <p:nvPr/>
        </p:nvCxnSpPr>
        <p:spPr>
          <a:xfrm>
            <a:off x="2688585" y="489174"/>
            <a:ext cx="0" cy="442014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B24572A5-8CDE-41F6-85FE-CF7C2B809807}"/>
              </a:ext>
            </a:extLst>
          </p:cNvPr>
          <p:cNvCxnSpPr>
            <a:cxnSpLocks/>
          </p:cNvCxnSpPr>
          <p:nvPr/>
        </p:nvCxnSpPr>
        <p:spPr>
          <a:xfrm>
            <a:off x="3726374" y="586999"/>
            <a:ext cx="0" cy="4420140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82E51532-2378-433F-9031-BC0D82778100}"/>
              </a:ext>
            </a:extLst>
          </p:cNvPr>
          <p:cNvCxnSpPr>
            <a:cxnSpLocks/>
          </p:cNvCxnSpPr>
          <p:nvPr/>
        </p:nvCxnSpPr>
        <p:spPr>
          <a:xfrm flipH="1" flipV="1">
            <a:off x="2279677" y="786044"/>
            <a:ext cx="415756" cy="139323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CB02DCF3-E2B3-4A97-AFFD-6333F66848BC}"/>
              </a:ext>
            </a:extLst>
          </p:cNvPr>
          <p:cNvCxnSpPr>
            <a:cxnSpLocks/>
          </p:cNvCxnSpPr>
          <p:nvPr/>
        </p:nvCxnSpPr>
        <p:spPr>
          <a:xfrm flipH="1" flipV="1">
            <a:off x="3251337" y="746772"/>
            <a:ext cx="468939" cy="144695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ipse 33">
            <a:extLst>
              <a:ext uri="{FF2B5EF4-FFF2-40B4-BE49-F238E27FC236}">
                <a16:creationId xmlns:a16="http://schemas.microsoft.com/office/drawing/2014/main" id="{05F57B27-8241-4554-9073-D796AB66DA49}"/>
              </a:ext>
            </a:extLst>
          </p:cNvPr>
          <p:cNvSpPr/>
          <p:nvPr/>
        </p:nvSpPr>
        <p:spPr>
          <a:xfrm>
            <a:off x="8333911" y="2660656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72D6018F-8A07-45DB-8785-18E40924FA70}"/>
              </a:ext>
            </a:extLst>
          </p:cNvPr>
          <p:cNvSpPr/>
          <p:nvPr/>
        </p:nvSpPr>
        <p:spPr>
          <a:xfrm>
            <a:off x="1678229" y="2069128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2ECECFC3-147F-4BA6-A73A-99CECD2B0653}"/>
              </a:ext>
            </a:extLst>
          </p:cNvPr>
          <p:cNvSpPr/>
          <p:nvPr/>
        </p:nvSpPr>
        <p:spPr>
          <a:xfrm>
            <a:off x="2590872" y="2079678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44BC7624-3F4C-4139-958A-09D62F3B3CD2}"/>
              </a:ext>
            </a:extLst>
          </p:cNvPr>
          <p:cNvSpPr/>
          <p:nvPr/>
        </p:nvSpPr>
        <p:spPr>
          <a:xfrm>
            <a:off x="9219467" y="1246326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4F9DF032-8DC2-419A-BB3E-0B4BF8913669}"/>
              </a:ext>
            </a:extLst>
          </p:cNvPr>
          <p:cNvSpPr/>
          <p:nvPr/>
        </p:nvSpPr>
        <p:spPr>
          <a:xfrm>
            <a:off x="3658497" y="2089762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E87CF561-0D18-45A9-BB51-C097C800A667}"/>
              </a:ext>
            </a:extLst>
          </p:cNvPr>
          <p:cNvSpPr/>
          <p:nvPr/>
        </p:nvSpPr>
        <p:spPr>
          <a:xfrm>
            <a:off x="10164130" y="3167952"/>
            <a:ext cx="174219" cy="13641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5EB1299E-0F03-46D5-85A0-A30ED8F2F958}"/>
              </a:ext>
            </a:extLst>
          </p:cNvPr>
          <p:cNvSpPr/>
          <p:nvPr/>
        </p:nvSpPr>
        <p:spPr>
          <a:xfrm>
            <a:off x="8035776" y="1279679"/>
            <a:ext cx="2656767" cy="1940164"/>
          </a:xfrm>
          <a:custGeom>
            <a:avLst/>
            <a:gdLst>
              <a:gd name="connsiteX0" fmla="*/ 0 w 2525485"/>
              <a:gd name="connsiteY0" fmla="*/ 740229 h 1190171"/>
              <a:gd name="connsiteX1" fmla="*/ 72571 w 2525485"/>
              <a:gd name="connsiteY1" fmla="*/ 754743 h 1190171"/>
              <a:gd name="connsiteX2" fmla="*/ 159657 w 2525485"/>
              <a:gd name="connsiteY2" fmla="*/ 783771 h 1190171"/>
              <a:gd name="connsiteX3" fmla="*/ 246742 w 2525485"/>
              <a:gd name="connsiteY3" fmla="*/ 841829 h 1190171"/>
              <a:gd name="connsiteX4" fmla="*/ 333828 w 2525485"/>
              <a:gd name="connsiteY4" fmla="*/ 870857 h 1190171"/>
              <a:gd name="connsiteX5" fmla="*/ 377371 w 2525485"/>
              <a:gd name="connsiteY5" fmla="*/ 899886 h 1190171"/>
              <a:gd name="connsiteX6" fmla="*/ 537028 w 2525485"/>
              <a:gd name="connsiteY6" fmla="*/ 856343 h 1190171"/>
              <a:gd name="connsiteX7" fmla="*/ 638628 w 2525485"/>
              <a:gd name="connsiteY7" fmla="*/ 725714 h 1190171"/>
              <a:gd name="connsiteX8" fmla="*/ 682171 w 2525485"/>
              <a:gd name="connsiteY8" fmla="*/ 638629 h 1190171"/>
              <a:gd name="connsiteX9" fmla="*/ 696685 w 2525485"/>
              <a:gd name="connsiteY9" fmla="*/ 595086 h 1190171"/>
              <a:gd name="connsiteX10" fmla="*/ 740228 w 2525485"/>
              <a:gd name="connsiteY10" fmla="*/ 566057 h 1190171"/>
              <a:gd name="connsiteX11" fmla="*/ 812800 w 2525485"/>
              <a:gd name="connsiteY11" fmla="*/ 435429 h 1190171"/>
              <a:gd name="connsiteX12" fmla="*/ 841828 w 2525485"/>
              <a:gd name="connsiteY12" fmla="*/ 391886 h 1190171"/>
              <a:gd name="connsiteX13" fmla="*/ 870857 w 2525485"/>
              <a:gd name="connsiteY13" fmla="*/ 304800 h 1190171"/>
              <a:gd name="connsiteX14" fmla="*/ 885371 w 2525485"/>
              <a:gd name="connsiteY14" fmla="*/ 261257 h 1190171"/>
              <a:gd name="connsiteX15" fmla="*/ 943428 w 2525485"/>
              <a:gd name="connsiteY15" fmla="*/ 174171 h 1190171"/>
              <a:gd name="connsiteX16" fmla="*/ 1030514 w 2525485"/>
              <a:gd name="connsiteY16" fmla="*/ 116114 h 1190171"/>
              <a:gd name="connsiteX17" fmla="*/ 1103085 w 2525485"/>
              <a:gd name="connsiteY17" fmla="*/ 58057 h 1190171"/>
              <a:gd name="connsiteX18" fmla="*/ 1146628 w 2525485"/>
              <a:gd name="connsiteY18" fmla="*/ 29029 h 1190171"/>
              <a:gd name="connsiteX19" fmla="*/ 1233714 w 2525485"/>
              <a:gd name="connsiteY19" fmla="*/ 0 h 1190171"/>
              <a:gd name="connsiteX20" fmla="*/ 1378857 w 2525485"/>
              <a:gd name="connsiteY20" fmla="*/ 43543 h 1190171"/>
              <a:gd name="connsiteX21" fmla="*/ 1422400 w 2525485"/>
              <a:gd name="connsiteY21" fmla="*/ 72571 h 1190171"/>
              <a:gd name="connsiteX22" fmla="*/ 1451428 w 2525485"/>
              <a:gd name="connsiteY22" fmla="*/ 116114 h 1190171"/>
              <a:gd name="connsiteX23" fmla="*/ 1494971 w 2525485"/>
              <a:gd name="connsiteY23" fmla="*/ 130629 h 1190171"/>
              <a:gd name="connsiteX24" fmla="*/ 1509485 w 2525485"/>
              <a:gd name="connsiteY24" fmla="*/ 174171 h 1190171"/>
              <a:gd name="connsiteX25" fmla="*/ 1538514 w 2525485"/>
              <a:gd name="connsiteY25" fmla="*/ 217714 h 1190171"/>
              <a:gd name="connsiteX26" fmla="*/ 1582057 w 2525485"/>
              <a:gd name="connsiteY26" fmla="*/ 304800 h 1190171"/>
              <a:gd name="connsiteX27" fmla="*/ 1611085 w 2525485"/>
              <a:gd name="connsiteY27" fmla="*/ 391886 h 1190171"/>
              <a:gd name="connsiteX28" fmla="*/ 1625600 w 2525485"/>
              <a:gd name="connsiteY28" fmla="*/ 435429 h 1190171"/>
              <a:gd name="connsiteX29" fmla="*/ 1640114 w 2525485"/>
              <a:gd name="connsiteY29" fmla="*/ 493486 h 1190171"/>
              <a:gd name="connsiteX30" fmla="*/ 1669142 w 2525485"/>
              <a:gd name="connsiteY30" fmla="*/ 537029 h 1190171"/>
              <a:gd name="connsiteX31" fmla="*/ 1683657 w 2525485"/>
              <a:gd name="connsiteY31" fmla="*/ 580571 h 1190171"/>
              <a:gd name="connsiteX32" fmla="*/ 1712685 w 2525485"/>
              <a:gd name="connsiteY32" fmla="*/ 638629 h 1190171"/>
              <a:gd name="connsiteX33" fmla="*/ 1741714 w 2525485"/>
              <a:gd name="connsiteY33" fmla="*/ 725714 h 1190171"/>
              <a:gd name="connsiteX34" fmla="*/ 1770742 w 2525485"/>
              <a:gd name="connsiteY34" fmla="*/ 783771 h 1190171"/>
              <a:gd name="connsiteX35" fmla="*/ 1785257 w 2525485"/>
              <a:gd name="connsiteY35" fmla="*/ 827314 h 1190171"/>
              <a:gd name="connsiteX36" fmla="*/ 1828800 w 2525485"/>
              <a:gd name="connsiteY36" fmla="*/ 856343 h 1190171"/>
              <a:gd name="connsiteX37" fmla="*/ 1857828 w 2525485"/>
              <a:gd name="connsiteY37" fmla="*/ 943429 h 1190171"/>
              <a:gd name="connsiteX38" fmla="*/ 1959428 w 2525485"/>
              <a:gd name="connsiteY38" fmla="*/ 1074057 h 1190171"/>
              <a:gd name="connsiteX39" fmla="*/ 2002971 w 2525485"/>
              <a:gd name="connsiteY39" fmla="*/ 1103086 h 1190171"/>
              <a:gd name="connsiteX40" fmla="*/ 2032000 w 2525485"/>
              <a:gd name="connsiteY40" fmla="*/ 1146629 h 1190171"/>
              <a:gd name="connsiteX41" fmla="*/ 2162628 w 2525485"/>
              <a:gd name="connsiteY41" fmla="*/ 1190171 h 1190171"/>
              <a:gd name="connsiteX42" fmla="*/ 2264228 w 2525485"/>
              <a:gd name="connsiteY42" fmla="*/ 1088571 h 1190171"/>
              <a:gd name="connsiteX43" fmla="*/ 2365828 w 2525485"/>
              <a:gd name="connsiteY43" fmla="*/ 957943 h 1190171"/>
              <a:gd name="connsiteX44" fmla="*/ 2394857 w 2525485"/>
              <a:gd name="connsiteY44" fmla="*/ 914400 h 1190171"/>
              <a:gd name="connsiteX45" fmla="*/ 2438400 w 2525485"/>
              <a:gd name="connsiteY45" fmla="*/ 899886 h 1190171"/>
              <a:gd name="connsiteX46" fmla="*/ 2481942 w 2525485"/>
              <a:gd name="connsiteY46" fmla="*/ 870857 h 1190171"/>
              <a:gd name="connsiteX47" fmla="*/ 2525485 w 2525485"/>
              <a:gd name="connsiteY47" fmla="*/ 812800 h 119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525485" h="1190171">
                <a:moveTo>
                  <a:pt x="0" y="740229"/>
                </a:moveTo>
                <a:cubicBezTo>
                  <a:pt x="24190" y="745067"/>
                  <a:pt x="48771" y="748252"/>
                  <a:pt x="72571" y="754743"/>
                </a:cubicBezTo>
                <a:cubicBezTo>
                  <a:pt x="102092" y="762794"/>
                  <a:pt x="159657" y="783771"/>
                  <a:pt x="159657" y="783771"/>
                </a:cubicBezTo>
                <a:cubicBezTo>
                  <a:pt x="188685" y="803124"/>
                  <a:pt x="213644" y="830797"/>
                  <a:pt x="246742" y="841829"/>
                </a:cubicBezTo>
                <a:lnTo>
                  <a:pt x="333828" y="870857"/>
                </a:lnTo>
                <a:cubicBezTo>
                  <a:pt x="348342" y="880533"/>
                  <a:pt x="359999" y="898307"/>
                  <a:pt x="377371" y="899886"/>
                </a:cubicBezTo>
                <a:cubicBezTo>
                  <a:pt x="472767" y="908558"/>
                  <a:pt x="478036" y="895670"/>
                  <a:pt x="537028" y="856343"/>
                </a:cubicBezTo>
                <a:cubicBezTo>
                  <a:pt x="606471" y="752178"/>
                  <a:pt x="570415" y="793927"/>
                  <a:pt x="638628" y="725714"/>
                </a:cubicBezTo>
                <a:cubicBezTo>
                  <a:pt x="675109" y="616267"/>
                  <a:pt x="625898" y="751174"/>
                  <a:pt x="682171" y="638629"/>
                </a:cubicBezTo>
                <a:cubicBezTo>
                  <a:pt x="689013" y="624945"/>
                  <a:pt x="687128" y="607033"/>
                  <a:pt x="696685" y="595086"/>
                </a:cubicBezTo>
                <a:cubicBezTo>
                  <a:pt x="707582" y="581464"/>
                  <a:pt x="725714" y="575733"/>
                  <a:pt x="740228" y="566057"/>
                </a:cubicBezTo>
                <a:cubicBezTo>
                  <a:pt x="765775" y="489415"/>
                  <a:pt x="746254" y="535247"/>
                  <a:pt x="812800" y="435429"/>
                </a:cubicBezTo>
                <a:cubicBezTo>
                  <a:pt x="822476" y="420915"/>
                  <a:pt x="836312" y="408435"/>
                  <a:pt x="841828" y="391886"/>
                </a:cubicBezTo>
                <a:lnTo>
                  <a:pt x="870857" y="304800"/>
                </a:lnTo>
                <a:cubicBezTo>
                  <a:pt x="875695" y="290286"/>
                  <a:pt x="876884" y="273987"/>
                  <a:pt x="885371" y="261257"/>
                </a:cubicBezTo>
                <a:cubicBezTo>
                  <a:pt x="904723" y="232228"/>
                  <a:pt x="914399" y="193523"/>
                  <a:pt x="943428" y="174171"/>
                </a:cubicBezTo>
                <a:lnTo>
                  <a:pt x="1030514" y="116114"/>
                </a:lnTo>
                <a:cubicBezTo>
                  <a:pt x="1079447" y="42713"/>
                  <a:pt x="1032979" y="93109"/>
                  <a:pt x="1103085" y="58057"/>
                </a:cubicBezTo>
                <a:cubicBezTo>
                  <a:pt x="1118687" y="50256"/>
                  <a:pt x="1130688" y="36114"/>
                  <a:pt x="1146628" y="29029"/>
                </a:cubicBezTo>
                <a:cubicBezTo>
                  <a:pt x="1174590" y="16602"/>
                  <a:pt x="1233714" y="0"/>
                  <a:pt x="1233714" y="0"/>
                </a:cubicBezTo>
                <a:cubicBezTo>
                  <a:pt x="1266170" y="8114"/>
                  <a:pt x="1357652" y="29407"/>
                  <a:pt x="1378857" y="43543"/>
                </a:cubicBezTo>
                <a:lnTo>
                  <a:pt x="1422400" y="72571"/>
                </a:lnTo>
                <a:cubicBezTo>
                  <a:pt x="1432076" y="87085"/>
                  <a:pt x="1437807" y="105217"/>
                  <a:pt x="1451428" y="116114"/>
                </a:cubicBezTo>
                <a:cubicBezTo>
                  <a:pt x="1463375" y="125672"/>
                  <a:pt x="1484153" y="119811"/>
                  <a:pt x="1494971" y="130629"/>
                </a:cubicBezTo>
                <a:cubicBezTo>
                  <a:pt x="1505789" y="141447"/>
                  <a:pt x="1502643" y="160487"/>
                  <a:pt x="1509485" y="174171"/>
                </a:cubicBezTo>
                <a:cubicBezTo>
                  <a:pt x="1517286" y="189773"/>
                  <a:pt x="1528838" y="203200"/>
                  <a:pt x="1538514" y="217714"/>
                </a:cubicBezTo>
                <a:cubicBezTo>
                  <a:pt x="1591446" y="376514"/>
                  <a:pt x="1507027" y="135981"/>
                  <a:pt x="1582057" y="304800"/>
                </a:cubicBezTo>
                <a:cubicBezTo>
                  <a:pt x="1594484" y="332762"/>
                  <a:pt x="1601409" y="362857"/>
                  <a:pt x="1611085" y="391886"/>
                </a:cubicBezTo>
                <a:cubicBezTo>
                  <a:pt x="1615923" y="406400"/>
                  <a:pt x="1621889" y="420586"/>
                  <a:pt x="1625600" y="435429"/>
                </a:cubicBezTo>
                <a:cubicBezTo>
                  <a:pt x="1630438" y="454781"/>
                  <a:pt x="1632256" y="475151"/>
                  <a:pt x="1640114" y="493486"/>
                </a:cubicBezTo>
                <a:cubicBezTo>
                  <a:pt x="1646985" y="509520"/>
                  <a:pt x="1661341" y="521427"/>
                  <a:pt x="1669142" y="537029"/>
                </a:cubicBezTo>
                <a:cubicBezTo>
                  <a:pt x="1675984" y="550713"/>
                  <a:pt x="1677630" y="566509"/>
                  <a:pt x="1683657" y="580571"/>
                </a:cubicBezTo>
                <a:cubicBezTo>
                  <a:pt x="1692180" y="600458"/>
                  <a:pt x="1704649" y="618540"/>
                  <a:pt x="1712685" y="638629"/>
                </a:cubicBezTo>
                <a:cubicBezTo>
                  <a:pt x="1724049" y="667039"/>
                  <a:pt x="1728030" y="698346"/>
                  <a:pt x="1741714" y="725714"/>
                </a:cubicBezTo>
                <a:cubicBezTo>
                  <a:pt x="1751390" y="745066"/>
                  <a:pt x="1762219" y="763884"/>
                  <a:pt x="1770742" y="783771"/>
                </a:cubicBezTo>
                <a:cubicBezTo>
                  <a:pt x="1776769" y="797833"/>
                  <a:pt x="1775699" y="815367"/>
                  <a:pt x="1785257" y="827314"/>
                </a:cubicBezTo>
                <a:cubicBezTo>
                  <a:pt x="1796154" y="840936"/>
                  <a:pt x="1814286" y="846667"/>
                  <a:pt x="1828800" y="856343"/>
                </a:cubicBezTo>
                <a:cubicBezTo>
                  <a:pt x="1838476" y="885372"/>
                  <a:pt x="1840855" y="917969"/>
                  <a:pt x="1857828" y="943429"/>
                </a:cubicBezTo>
                <a:cubicBezTo>
                  <a:pt x="1898287" y="1004117"/>
                  <a:pt x="1908269" y="1031424"/>
                  <a:pt x="1959428" y="1074057"/>
                </a:cubicBezTo>
                <a:cubicBezTo>
                  <a:pt x="1972829" y="1085224"/>
                  <a:pt x="1988457" y="1093410"/>
                  <a:pt x="2002971" y="1103086"/>
                </a:cubicBezTo>
                <a:cubicBezTo>
                  <a:pt x="2012647" y="1117600"/>
                  <a:pt x="2018599" y="1135462"/>
                  <a:pt x="2032000" y="1146629"/>
                </a:cubicBezTo>
                <a:cubicBezTo>
                  <a:pt x="2069952" y="1178255"/>
                  <a:pt x="2116922" y="1181030"/>
                  <a:pt x="2162628" y="1190171"/>
                </a:cubicBezTo>
                <a:cubicBezTo>
                  <a:pt x="2261157" y="1157329"/>
                  <a:pt x="2147772" y="1205024"/>
                  <a:pt x="2264228" y="1088571"/>
                </a:cubicBezTo>
                <a:cubicBezTo>
                  <a:pt x="2332442" y="1020359"/>
                  <a:pt x="2296384" y="1062109"/>
                  <a:pt x="2365828" y="957943"/>
                </a:cubicBezTo>
                <a:cubicBezTo>
                  <a:pt x="2375504" y="943429"/>
                  <a:pt x="2378308" y="919916"/>
                  <a:pt x="2394857" y="914400"/>
                </a:cubicBezTo>
                <a:lnTo>
                  <a:pt x="2438400" y="899886"/>
                </a:lnTo>
                <a:cubicBezTo>
                  <a:pt x="2452914" y="890210"/>
                  <a:pt x="2471045" y="884478"/>
                  <a:pt x="2481942" y="870857"/>
                </a:cubicBezTo>
                <a:cubicBezTo>
                  <a:pt x="2541725" y="796128"/>
                  <a:pt x="2453183" y="848951"/>
                  <a:pt x="2525485" y="812800"/>
                </a:cubicBezTo>
              </a:path>
            </a:pathLst>
          </a:custGeom>
          <a:noFill/>
          <a:ln w="3492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376FC065-7B7C-4CFD-94C4-583C16268459}"/>
              </a:ext>
            </a:extLst>
          </p:cNvPr>
          <p:cNvCxnSpPr>
            <a:cxnSpLocks/>
          </p:cNvCxnSpPr>
          <p:nvPr/>
        </p:nvCxnSpPr>
        <p:spPr>
          <a:xfrm flipV="1">
            <a:off x="9314407" y="1668094"/>
            <a:ext cx="0" cy="72711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de Seta Reta 53">
            <a:extLst>
              <a:ext uri="{FF2B5EF4-FFF2-40B4-BE49-F238E27FC236}">
                <a16:creationId xmlns:a16="http://schemas.microsoft.com/office/drawing/2014/main" id="{BB5F648A-9B78-4B35-8C60-6DC0EE34400C}"/>
              </a:ext>
            </a:extLst>
          </p:cNvPr>
          <p:cNvCxnSpPr>
            <a:cxnSpLocks/>
          </p:cNvCxnSpPr>
          <p:nvPr/>
        </p:nvCxnSpPr>
        <p:spPr>
          <a:xfrm>
            <a:off x="10270793" y="2417573"/>
            <a:ext cx="0" cy="74173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E513124-E69B-4950-830A-3CFED820DA7B}"/>
              </a:ext>
            </a:extLst>
          </p:cNvPr>
          <p:cNvSpPr txBox="1"/>
          <p:nvPr/>
        </p:nvSpPr>
        <p:spPr>
          <a:xfrm>
            <a:off x="362511" y="5507129"/>
            <a:ext cx="6503619" cy="46166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Campo Total</a:t>
            </a:r>
            <a:r>
              <a:rPr lang="pt-BR" sz="2400" dirty="0"/>
              <a:t> = </a:t>
            </a:r>
            <a:r>
              <a:rPr lang="pt-BR" sz="2400" b="1" dirty="0">
                <a:solidFill>
                  <a:srgbClr val="0070C0"/>
                </a:solidFill>
              </a:rPr>
              <a:t>Campo principal</a:t>
            </a:r>
            <a:r>
              <a:rPr lang="pt-BR" sz="2400" b="1" dirty="0"/>
              <a:t> </a:t>
            </a:r>
            <a:r>
              <a:rPr lang="pt-BR" sz="2400" dirty="0"/>
              <a:t>+</a:t>
            </a:r>
            <a:r>
              <a:rPr lang="pt-BR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2400" b="1" dirty="0"/>
              <a:t>Campo </a:t>
            </a:r>
            <a:r>
              <a:rPr lang="pt-BR" sz="2400" b="1" dirty="0" err="1"/>
              <a:t>crustal</a:t>
            </a:r>
            <a:r>
              <a:rPr lang="pt-BR" sz="2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59760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F4B41679-BDA0-40C1-8D45-0C9AB46BEE9D}"/>
              </a:ext>
            </a:extLst>
          </p:cNvPr>
          <p:cNvSpPr/>
          <p:nvPr/>
        </p:nvSpPr>
        <p:spPr>
          <a:xfrm>
            <a:off x="546490" y="2166425"/>
            <a:ext cx="6135663" cy="12625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E10228D-CE0A-43A8-BC72-3C6391D8EBD1}"/>
              </a:ext>
            </a:extLst>
          </p:cNvPr>
          <p:cNvSpPr txBox="1"/>
          <p:nvPr/>
        </p:nvSpPr>
        <p:spPr>
          <a:xfrm>
            <a:off x="1064826" y="43157"/>
            <a:ext cx="5257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Rochas magnetizadas em subsuperfície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EC549FA-1343-463F-ABB4-3C3134BAF652}"/>
                  </a:ext>
                </a:extLst>
              </p:cNvPr>
              <p:cNvSpPr txBox="1"/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EC549FA-1343-463F-ABB4-3C3134BAF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blipFill>
                <a:blip r:embed="rId3"/>
                <a:stretch>
                  <a:fillRect l="-5000" b="-1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7EC11AAE-F16F-4FEE-9ADA-40DD5FBF5490}"/>
              </a:ext>
            </a:extLst>
          </p:cNvPr>
          <p:cNvCxnSpPr>
            <a:cxnSpLocks/>
          </p:cNvCxnSpPr>
          <p:nvPr/>
        </p:nvCxnSpPr>
        <p:spPr>
          <a:xfrm flipH="1">
            <a:off x="546490" y="1986785"/>
            <a:ext cx="821019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D873076-7581-4010-AF45-DD247FFF7E03}"/>
              </a:ext>
            </a:extLst>
          </p:cNvPr>
          <p:cNvSpPr txBox="1"/>
          <p:nvPr/>
        </p:nvSpPr>
        <p:spPr>
          <a:xfrm>
            <a:off x="535063" y="1442963"/>
            <a:ext cx="105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Norte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CAA9FA96-DB29-4495-A503-23B68BBAF07F}"/>
              </a:ext>
            </a:extLst>
          </p:cNvPr>
          <p:cNvCxnSpPr>
            <a:cxnSpLocks/>
          </p:cNvCxnSpPr>
          <p:nvPr/>
        </p:nvCxnSpPr>
        <p:spPr>
          <a:xfrm flipH="1" flipV="1">
            <a:off x="8003229" y="1306391"/>
            <a:ext cx="1" cy="36879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B59A5301-A51C-4BFE-ABEB-270FB22683EB}"/>
              </a:ext>
            </a:extLst>
          </p:cNvPr>
          <p:cNvCxnSpPr>
            <a:cxnSpLocks/>
          </p:cNvCxnSpPr>
          <p:nvPr/>
        </p:nvCxnSpPr>
        <p:spPr>
          <a:xfrm>
            <a:off x="8003229" y="4979775"/>
            <a:ext cx="36828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B1C17ED-8375-4F76-9C9F-B2963BA37EAA}"/>
              </a:ext>
            </a:extLst>
          </p:cNvPr>
          <p:cNvSpPr txBox="1"/>
          <p:nvPr/>
        </p:nvSpPr>
        <p:spPr>
          <a:xfrm>
            <a:off x="8996809" y="5007139"/>
            <a:ext cx="1695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Posição (m)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C9D4DA6-31B7-42C7-8B8A-156BB97C98DE}"/>
              </a:ext>
            </a:extLst>
          </p:cNvPr>
          <p:cNvSpPr txBox="1"/>
          <p:nvPr/>
        </p:nvSpPr>
        <p:spPr>
          <a:xfrm>
            <a:off x="6946980" y="757996"/>
            <a:ext cx="218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Amplitude (</a:t>
            </a:r>
            <a:r>
              <a:rPr lang="pt-BR" sz="2400" dirty="0" err="1"/>
              <a:t>nT</a:t>
            </a:r>
            <a:r>
              <a:rPr lang="pt-BR" sz="2400" dirty="0"/>
              <a:t>)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78E11C9-65D0-4D98-811C-9050A7BA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07" y="6293180"/>
            <a:ext cx="2743200" cy="365125"/>
          </a:xfrm>
        </p:spPr>
        <p:txBody>
          <a:bodyPr/>
          <a:lstStyle/>
          <a:p>
            <a:fld id="{9E6A5CF5-DD80-4FB2-8D05-C9155122F025}" type="slidenum">
              <a:rPr lang="pt-BR" smtClean="0"/>
              <a:t>123</a:t>
            </a:fld>
            <a:endParaRPr lang="pt-BR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522F3962-E8F0-442D-82AE-CF54F440D24F}"/>
              </a:ext>
            </a:extLst>
          </p:cNvPr>
          <p:cNvSpPr/>
          <p:nvPr/>
        </p:nvSpPr>
        <p:spPr>
          <a:xfrm>
            <a:off x="2027870" y="2408375"/>
            <a:ext cx="1665595" cy="923458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452A59D9-56F8-4AF7-8102-9A37628A33A5}"/>
              </a:ext>
            </a:extLst>
          </p:cNvPr>
          <p:cNvSpPr/>
          <p:nvPr/>
        </p:nvSpPr>
        <p:spPr>
          <a:xfrm rot="9794746">
            <a:off x="1860172" y="1533993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D9AAC7EA-E5A8-47C7-A7B9-A4440B71EE65}"/>
              </a:ext>
            </a:extLst>
          </p:cNvPr>
          <p:cNvSpPr/>
          <p:nvPr/>
        </p:nvSpPr>
        <p:spPr>
          <a:xfrm rot="10037279">
            <a:off x="2763563" y="1240448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5143670B-F750-4E14-B082-7C68EB9DABB9}"/>
              </a:ext>
            </a:extLst>
          </p:cNvPr>
          <p:cNvCxnSpPr>
            <a:cxnSpLocks/>
          </p:cNvCxnSpPr>
          <p:nvPr/>
        </p:nvCxnSpPr>
        <p:spPr>
          <a:xfrm flipH="1" flipV="1">
            <a:off x="2779080" y="2520366"/>
            <a:ext cx="163174" cy="699476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orma Livre: Forma 39">
            <a:extLst>
              <a:ext uri="{FF2B5EF4-FFF2-40B4-BE49-F238E27FC236}">
                <a16:creationId xmlns:a16="http://schemas.microsoft.com/office/drawing/2014/main" id="{D04287D0-D5DE-46F4-9C1A-0E1F893186F6}"/>
              </a:ext>
            </a:extLst>
          </p:cNvPr>
          <p:cNvSpPr/>
          <p:nvPr/>
        </p:nvSpPr>
        <p:spPr>
          <a:xfrm>
            <a:off x="8003072" y="2364831"/>
            <a:ext cx="3323772" cy="87086"/>
          </a:xfrm>
          <a:custGeom>
            <a:avLst/>
            <a:gdLst>
              <a:gd name="connsiteX0" fmla="*/ 0 w 3323772"/>
              <a:gd name="connsiteY0" fmla="*/ 58057 h 87086"/>
              <a:gd name="connsiteX1" fmla="*/ 870858 w 3323772"/>
              <a:gd name="connsiteY1" fmla="*/ 29028 h 87086"/>
              <a:gd name="connsiteX2" fmla="*/ 957943 w 3323772"/>
              <a:gd name="connsiteY2" fmla="*/ 14514 h 87086"/>
              <a:gd name="connsiteX3" fmla="*/ 1016000 w 3323772"/>
              <a:gd name="connsiteY3" fmla="*/ 0 h 87086"/>
              <a:gd name="connsiteX4" fmla="*/ 1161143 w 3323772"/>
              <a:gd name="connsiteY4" fmla="*/ 14514 h 87086"/>
              <a:gd name="connsiteX5" fmla="*/ 1248229 w 3323772"/>
              <a:gd name="connsiteY5" fmla="*/ 29028 h 87086"/>
              <a:gd name="connsiteX6" fmla="*/ 1727200 w 3323772"/>
              <a:gd name="connsiteY6" fmla="*/ 43543 h 87086"/>
              <a:gd name="connsiteX7" fmla="*/ 2307772 w 3323772"/>
              <a:gd name="connsiteY7" fmla="*/ 72571 h 87086"/>
              <a:gd name="connsiteX8" fmla="*/ 2583543 w 3323772"/>
              <a:gd name="connsiteY8" fmla="*/ 87086 h 87086"/>
              <a:gd name="connsiteX9" fmla="*/ 3033486 w 3323772"/>
              <a:gd name="connsiteY9" fmla="*/ 58057 h 87086"/>
              <a:gd name="connsiteX10" fmla="*/ 3323772 w 3323772"/>
              <a:gd name="connsiteY10" fmla="*/ 43543 h 87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23772" h="87086">
                <a:moveTo>
                  <a:pt x="0" y="58057"/>
                </a:moveTo>
                <a:cubicBezTo>
                  <a:pt x="452958" y="49346"/>
                  <a:pt x="557886" y="73739"/>
                  <a:pt x="870858" y="29028"/>
                </a:cubicBezTo>
                <a:cubicBezTo>
                  <a:pt x="899991" y="24866"/>
                  <a:pt x="929086" y="20285"/>
                  <a:pt x="957943" y="14514"/>
                </a:cubicBezTo>
                <a:cubicBezTo>
                  <a:pt x="977504" y="10602"/>
                  <a:pt x="996648" y="4838"/>
                  <a:pt x="1016000" y="0"/>
                </a:cubicBezTo>
                <a:cubicBezTo>
                  <a:pt x="1064381" y="4838"/>
                  <a:pt x="1112896" y="8483"/>
                  <a:pt x="1161143" y="14514"/>
                </a:cubicBezTo>
                <a:cubicBezTo>
                  <a:pt x="1190345" y="18164"/>
                  <a:pt x="1218839" y="27521"/>
                  <a:pt x="1248229" y="29028"/>
                </a:cubicBezTo>
                <a:cubicBezTo>
                  <a:pt x="1407750" y="37209"/>
                  <a:pt x="1567543" y="38705"/>
                  <a:pt x="1727200" y="43543"/>
                </a:cubicBezTo>
                <a:cubicBezTo>
                  <a:pt x="1995516" y="81873"/>
                  <a:pt x="1754494" y="51291"/>
                  <a:pt x="2307772" y="72571"/>
                </a:cubicBezTo>
                <a:cubicBezTo>
                  <a:pt x="2399755" y="76109"/>
                  <a:pt x="2491619" y="82248"/>
                  <a:pt x="2583543" y="87086"/>
                </a:cubicBezTo>
                <a:cubicBezTo>
                  <a:pt x="2844900" y="54415"/>
                  <a:pt x="2561542" y="86659"/>
                  <a:pt x="3033486" y="58057"/>
                </a:cubicBezTo>
                <a:cubicBezTo>
                  <a:pt x="3352404" y="38729"/>
                  <a:pt x="3004996" y="43543"/>
                  <a:pt x="3323772" y="43543"/>
                </a:cubicBezTo>
              </a:path>
            </a:pathLst>
          </a:custGeom>
          <a:ln w="381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FDCE7CCF-16D7-40F4-8E43-1EAED2710C73}"/>
              </a:ext>
            </a:extLst>
          </p:cNvPr>
          <p:cNvCxnSpPr>
            <a:cxnSpLocks/>
          </p:cNvCxnSpPr>
          <p:nvPr/>
        </p:nvCxnSpPr>
        <p:spPr>
          <a:xfrm flipH="1" flipV="1">
            <a:off x="5945191" y="1162610"/>
            <a:ext cx="211544" cy="49521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5EB1299E-0F03-46D5-85A0-A30ED8F2F958}"/>
              </a:ext>
            </a:extLst>
          </p:cNvPr>
          <p:cNvSpPr/>
          <p:nvPr/>
        </p:nvSpPr>
        <p:spPr>
          <a:xfrm>
            <a:off x="8035776" y="1279679"/>
            <a:ext cx="2656767" cy="1940164"/>
          </a:xfrm>
          <a:custGeom>
            <a:avLst/>
            <a:gdLst>
              <a:gd name="connsiteX0" fmla="*/ 0 w 2525485"/>
              <a:gd name="connsiteY0" fmla="*/ 740229 h 1190171"/>
              <a:gd name="connsiteX1" fmla="*/ 72571 w 2525485"/>
              <a:gd name="connsiteY1" fmla="*/ 754743 h 1190171"/>
              <a:gd name="connsiteX2" fmla="*/ 159657 w 2525485"/>
              <a:gd name="connsiteY2" fmla="*/ 783771 h 1190171"/>
              <a:gd name="connsiteX3" fmla="*/ 246742 w 2525485"/>
              <a:gd name="connsiteY3" fmla="*/ 841829 h 1190171"/>
              <a:gd name="connsiteX4" fmla="*/ 333828 w 2525485"/>
              <a:gd name="connsiteY4" fmla="*/ 870857 h 1190171"/>
              <a:gd name="connsiteX5" fmla="*/ 377371 w 2525485"/>
              <a:gd name="connsiteY5" fmla="*/ 899886 h 1190171"/>
              <a:gd name="connsiteX6" fmla="*/ 537028 w 2525485"/>
              <a:gd name="connsiteY6" fmla="*/ 856343 h 1190171"/>
              <a:gd name="connsiteX7" fmla="*/ 638628 w 2525485"/>
              <a:gd name="connsiteY7" fmla="*/ 725714 h 1190171"/>
              <a:gd name="connsiteX8" fmla="*/ 682171 w 2525485"/>
              <a:gd name="connsiteY8" fmla="*/ 638629 h 1190171"/>
              <a:gd name="connsiteX9" fmla="*/ 696685 w 2525485"/>
              <a:gd name="connsiteY9" fmla="*/ 595086 h 1190171"/>
              <a:gd name="connsiteX10" fmla="*/ 740228 w 2525485"/>
              <a:gd name="connsiteY10" fmla="*/ 566057 h 1190171"/>
              <a:gd name="connsiteX11" fmla="*/ 812800 w 2525485"/>
              <a:gd name="connsiteY11" fmla="*/ 435429 h 1190171"/>
              <a:gd name="connsiteX12" fmla="*/ 841828 w 2525485"/>
              <a:gd name="connsiteY12" fmla="*/ 391886 h 1190171"/>
              <a:gd name="connsiteX13" fmla="*/ 870857 w 2525485"/>
              <a:gd name="connsiteY13" fmla="*/ 304800 h 1190171"/>
              <a:gd name="connsiteX14" fmla="*/ 885371 w 2525485"/>
              <a:gd name="connsiteY14" fmla="*/ 261257 h 1190171"/>
              <a:gd name="connsiteX15" fmla="*/ 943428 w 2525485"/>
              <a:gd name="connsiteY15" fmla="*/ 174171 h 1190171"/>
              <a:gd name="connsiteX16" fmla="*/ 1030514 w 2525485"/>
              <a:gd name="connsiteY16" fmla="*/ 116114 h 1190171"/>
              <a:gd name="connsiteX17" fmla="*/ 1103085 w 2525485"/>
              <a:gd name="connsiteY17" fmla="*/ 58057 h 1190171"/>
              <a:gd name="connsiteX18" fmla="*/ 1146628 w 2525485"/>
              <a:gd name="connsiteY18" fmla="*/ 29029 h 1190171"/>
              <a:gd name="connsiteX19" fmla="*/ 1233714 w 2525485"/>
              <a:gd name="connsiteY19" fmla="*/ 0 h 1190171"/>
              <a:gd name="connsiteX20" fmla="*/ 1378857 w 2525485"/>
              <a:gd name="connsiteY20" fmla="*/ 43543 h 1190171"/>
              <a:gd name="connsiteX21" fmla="*/ 1422400 w 2525485"/>
              <a:gd name="connsiteY21" fmla="*/ 72571 h 1190171"/>
              <a:gd name="connsiteX22" fmla="*/ 1451428 w 2525485"/>
              <a:gd name="connsiteY22" fmla="*/ 116114 h 1190171"/>
              <a:gd name="connsiteX23" fmla="*/ 1494971 w 2525485"/>
              <a:gd name="connsiteY23" fmla="*/ 130629 h 1190171"/>
              <a:gd name="connsiteX24" fmla="*/ 1509485 w 2525485"/>
              <a:gd name="connsiteY24" fmla="*/ 174171 h 1190171"/>
              <a:gd name="connsiteX25" fmla="*/ 1538514 w 2525485"/>
              <a:gd name="connsiteY25" fmla="*/ 217714 h 1190171"/>
              <a:gd name="connsiteX26" fmla="*/ 1582057 w 2525485"/>
              <a:gd name="connsiteY26" fmla="*/ 304800 h 1190171"/>
              <a:gd name="connsiteX27" fmla="*/ 1611085 w 2525485"/>
              <a:gd name="connsiteY27" fmla="*/ 391886 h 1190171"/>
              <a:gd name="connsiteX28" fmla="*/ 1625600 w 2525485"/>
              <a:gd name="connsiteY28" fmla="*/ 435429 h 1190171"/>
              <a:gd name="connsiteX29" fmla="*/ 1640114 w 2525485"/>
              <a:gd name="connsiteY29" fmla="*/ 493486 h 1190171"/>
              <a:gd name="connsiteX30" fmla="*/ 1669142 w 2525485"/>
              <a:gd name="connsiteY30" fmla="*/ 537029 h 1190171"/>
              <a:gd name="connsiteX31" fmla="*/ 1683657 w 2525485"/>
              <a:gd name="connsiteY31" fmla="*/ 580571 h 1190171"/>
              <a:gd name="connsiteX32" fmla="*/ 1712685 w 2525485"/>
              <a:gd name="connsiteY32" fmla="*/ 638629 h 1190171"/>
              <a:gd name="connsiteX33" fmla="*/ 1741714 w 2525485"/>
              <a:gd name="connsiteY33" fmla="*/ 725714 h 1190171"/>
              <a:gd name="connsiteX34" fmla="*/ 1770742 w 2525485"/>
              <a:gd name="connsiteY34" fmla="*/ 783771 h 1190171"/>
              <a:gd name="connsiteX35" fmla="*/ 1785257 w 2525485"/>
              <a:gd name="connsiteY35" fmla="*/ 827314 h 1190171"/>
              <a:gd name="connsiteX36" fmla="*/ 1828800 w 2525485"/>
              <a:gd name="connsiteY36" fmla="*/ 856343 h 1190171"/>
              <a:gd name="connsiteX37" fmla="*/ 1857828 w 2525485"/>
              <a:gd name="connsiteY37" fmla="*/ 943429 h 1190171"/>
              <a:gd name="connsiteX38" fmla="*/ 1959428 w 2525485"/>
              <a:gd name="connsiteY38" fmla="*/ 1074057 h 1190171"/>
              <a:gd name="connsiteX39" fmla="*/ 2002971 w 2525485"/>
              <a:gd name="connsiteY39" fmla="*/ 1103086 h 1190171"/>
              <a:gd name="connsiteX40" fmla="*/ 2032000 w 2525485"/>
              <a:gd name="connsiteY40" fmla="*/ 1146629 h 1190171"/>
              <a:gd name="connsiteX41" fmla="*/ 2162628 w 2525485"/>
              <a:gd name="connsiteY41" fmla="*/ 1190171 h 1190171"/>
              <a:gd name="connsiteX42" fmla="*/ 2264228 w 2525485"/>
              <a:gd name="connsiteY42" fmla="*/ 1088571 h 1190171"/>
              <a:gd name="connsiteX43" fmla="*/ 2365828 w 2525485"/>
              <a:gd name="connsiteY43" fmla="*/ 957943 h 1190171"/>
              <a:gd name="connsiteX44" fmla="*/ 2394857 w 2525485"/>
              <a:gd name="connsiteY44" fmla="*/ 914400 h 1190171"/>
              <a:gd name="connsiteX45" fmla="*/ 2438400 w 2525485"/>
              <a:gd name="connsiteY45" fmla="*/ 899886 h 1190171"/>
              <a:gd name="connsiteX46" fmla="*/ 2481942 w 2525485"/>
              <a:gd name="connsiteY46" fmla="*/ 870857 h 1190171"/>
              <a:gd name="connsiteX47" fmla="*/ 2525485 w 2525485"/>
              <a:gd name="connsiteY47" fmla="*/ 812800 h 119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525485" h="1190171">
                <a:moveTo>
                  <a:pt x="0" y="740229"/>
                </a:moveTo>
                <a:cubicBezTo>
                  <a:pt x="24190" y="745067"/>
                  <a:pt x="48771" y="748252"/>
                  <a:pt x="72571" y="754743"/>
                </a:cubicBezTo>
                <a:cubicBezTo>
                  <a:pt x="102092" y="762794"/>
                  <a:pt x="159657" y="783771"/>
                  <a:pt x="159657" y="783771"/>
                </a:cubicBezTo>
                <a:cubicBezTo>
                  <a:pt x="188685" y="803124"/>
                  <a:pt x="213644" y="830797"/>
                  <a:pt x="246742" y="841829"/>
                </a:cubicBezTo>
                <a:lnTo>
                  <a:pt x="333828" y="870857"/>
                </a:lnTo>
                <a:cubicBezTo>
                  <a:pt x="348342" y="880533"/>
                  <a:pt x="359999" y="898307"/>
                  <a:pt x="377371" y="899886"/>
                </a:cubicBezTo>
                <a:cubicBezTo>
                  <a:pt x="472767" y="908558"/>
                  <a:pt x="478036" y="895670"/>
                  <a:pt x="537028" y="856343"/>
                </a:cubicBezTo>
                <a:cubicBezTo>
                  <a:pt x="606471" y="752178"/>
                  <a:pt x="570415" y="793927"/>
                  <a:pt x="638628" y="725714"/>
                </a:cubicBezTo>
                <a:cubicBezTo>
                  <a:pt x="675109" y="616267"/>
                  <a:pt x="625898" y="751174"/>
                  <a:pt x="682171" y="638629"/>
                </a:cubicBezTo>
                <a:cubicBezTo>
                  <a:pt x="689013" y="624945"/>
                  <a:pt x="687128" y="607033"/>
                  <a:pt x="696685" y="595086"/>
                </a:cubicBezTo>
                <a:cubicBezTo>
                  <a:pt x="707582" y="581464"/>
                  <a:pt x="725714" y="575733"/>
                  <a:pt x="740228" y="566057"/>
                </a:cubicBezTo>
                <a:cubicBezTo>
                  <a:pt x="765775" y="489415"/>
                  <a:pt x="746254" y="535247"/>
                  <a:pt x="812800" y="435429"/>
                </a:cubicBezTo>
                <a:cubicBezTo>
                  <a:pt x="822476" y="420915"/>
                  <a:pt x="836312" y="408435"/>
                  <a:pt x="841828" y="391886"/>
                </a:cubicBezTo>
                <a:lnTo>
                  <a:pt x="870857" y="304800"/>
                </a:lnTo>
                <a:cubicBezTo>
                  <a:pt x="875695" y="290286"/>
                  <a:pt x="876884" y="273987"/>
                  <a:pt x="885371" y="261257"/>
                </a:cubicBezTo>
                <a:cubicBezTo>
                  <a:pt x="904723" y="232228"/>
                  <a:pt x="914399" y="193523"/>
                  <a:pt x="943428" y="174171"/>
                </a:cubicBezTo>
                <a:lnTo>
                  <a:pt x="1030514" y="116114"/>
                </a:lnTo>
                <a:cubicBezTo>
                  <a:pt x="1079447" y="42713"/>
                  <a:pt x="1032979" y="93109"/>
                  <a:pt x="1103085" y="58057"/>
                </a:cubicBezTo>
                <a:cubicBezTo>
                  <a:pt x="1118687" y="50256"/>
                  <a:pt x="1130688" y="36114"/>
                  <a:pt x="1146628" y="29029"/>
                </a:cubicBezTo>
                <a:cubicBezTo>
                  <a:pt x="1174590" y="16602"/>
                  <a:pt x="1233714" y="0"/>
                  <a:pt x="1233714" y="0"/>
                </a:cubicBezTo>
                <a:cubicBezTo>
                  <a:pt x="1266170" y="8114"/>
                  <a:pt x="1357652" y="29407"/>
                  <a:pt x="1378857" y="43543"/>
                </a:cubicBezTo>
                <a:lnTo>
                  <a:pt x="1422400" y="72571"/>
                </a:lnTo>
                <a:cubicBezTo>
                  <a:pt x="1432076" y="87085"/>
                  <a:pt x="1437807" y="105217"/>
                  <a:pt x="1451428" y="116114"/>
                </a:cubicBezTo>
                <a:cubicBezTo>
                  <a:pt x="1463375" y="125672"/>
                  <a:pt x="1484153" y="119811"/>
                  <a:pt x="1494971" y="130629"/>
                </a:cubicBezTo>
                <a:cubicBezTo>
                  <a:pt x="1505789" y="141447"/>
                  <a:pt x="1502643" y="160487"/>
                  <a:pt x="1509485" y="174171"/>
                </a:cubicBezTo>
                <a:cubicBezTo>
                  <a:pt x="1517286" y="189773"/>
                  <a:pt x="1528838" y="203200"/>
                  <a:pt x="1538514" y="217714"/>
                </a:cubicBezTo>
                <a:cubicBezTo>
                  <a:pt x="1591446" y="376514"/>
                  <a:pt x="1507027" y="135981"/>
                  <a:pt x="1582057" y="304800"/>
                </a:cubicBezTo>
                <a:cubicBezTo>
                  <a:pt x="1594484" y="332762"/>
                  <a:pt x="1601409" y="362857"/>
                  <a:pt x="1611085" y="391886"/>
                </a:cubicBezTo>
                <a:cubicBezTo>
                  <a:pt x="1615923" y="406400"/>
                  <a:pt x="1621889" y="420586"/>
                  <a:pt x="1625600" y="435429"/>
                </a:cubicBezTo>
                <a:cubicBezTo>
                  <a:pt x="1630438" y="454781"/>
                  <a:pt x="1632256" y="475151"/>
                  <a:pt x="1640114" y="493486"/>
                </a:cubicBezTo>
                <a:cubicBezTo>
                  <a:pt x="1646985" y="509520"/>
                  <a:pt x="1661341" y="521427"/>
                  <a:pt x="1669142" y="537029"/>
                </a:cubicBezTo>
                <a:cubicBezTo>
                  <a:pt x="1675984" y="550713"/>
                  <a:pt x="1677630" y="566509"/>
                  <a:pt x="1683657" y="580571"/>
                </a:cubicBezTo>
                <a:cubicBezTo>
                  <a:pt x="1692180" y="600458"/>
                  <a:pt x="1704649" y="618540"/>
                  <a:pt x="1712685" y="638629"/>
                </a:cubicBezTo>
                <a:cubicBezTo>
                  <a:pt x="1724049" y="667039"/>
                  <a:pt x="1728030" y="698346"/>
                  <a:pt x="1741714" y="725714"/>
                </a:cubicBezTo>
                <a:cubicBezTo>
                  <a:pt x="1751390" y="745066"/>
                  <a:pt x="1762219" y="763884"/>
                  <a:pt x="1770742" y="783771"/>
                </a:cubicBezTo>
                <a:cubicBezTo>
                  <a:pt x="1776769" y="797833"/>
                  <a:pt x="1775699" y="815367"/>
                  <a:pt x="1785257" y="827314"/>
                </a:cubicBezTo>
                <a:cubicBezTo>
                  <a:pt x="1796154" y="840936"/>
                  <a:pt x="1814286" y="846667"/>
                  <a:pt x="1828800" y="856343"/>
                </a:cubicBezTo>
                <a:cubicBezTo>
                  <a:pt x="1838476" y="885372"/>
                  <a:pt x="1840855" y="917969"/>
                  <a:pt x="1857828" y="943429"/>
                </a:cubicBezTo>
                <a:cubicBezTo>
                  <a:pt x="1898287" y="1004117"/>
                  <a:pt x="1908269" y="1031424"/>
                  <a:pt x="1959428" y="1074057"/>
                </a:cubicBezTo>
                <a:cubicBezTo>
                  <a:pt x="1972829" y="1085224"/>
                  <a:pt x="1988457" y="1093410"/>
                  <a:pt x="2002971" y="1103086"/>
                </a:cubicBezTo>
                <a:cubicBezTo>
                  <a:pt x="2012647" y="1117600"/>
                  <a:pt x="2018599" y="1135462"/>
                  <a:pt x="2032000" y="1146629"/>
                </a:cubicBezTo>
                <a:cubicBezTo>
                  <a:pt x="2069952" y="1178255"/>
                  <a:pt x="2116922" y="1181030"/>
                  <a:pt x="2162628" y="1190171"/>
                </a:cubicBezTo>
                <a:cubicBezTo>
                  <a:pt x="2261157" y="1157329"/>
                  <a:pt x="2147772" y="1205024"/>
                  <a:pt x="2264228" y="1088571"/>
                </a:cubicBezTo>
                <a:cubicBezTo>
                  <a:pt x="2332442" y="1020359"/>
                  <a:pt x="2296384" y="1062109"/>
                  <a:pt x="2365828" y="957943"/>
                </a:cubicBezTo>
                <a:cubicBezTo>
                  <a:pt x="2375504" y="943429"/>
                  <a:pt x="2378308" y="919916"/>
                  <a:pt x="2394857" y="914400"/>
                </a:cubicBezTo>
                <a:lnTo>
                  <a:pt x="2438400" y="899886"/>
                </a:lnTo>
                <a:cubicBezTo>
                  <a:pt x="2452914" y="890210"/>
                  <a:pt x="2471045" y="884478"/>
                  <a:pt x="2481942" y="870857"/>
                </a:cubicBezTo>
                <a:cubicBezTo>
                  <a:pt x="2541725" y="796128"/>
                  <a:pt x="2453183" y="848951"/>
                  <a:pt x="2525485" y="812800"/>
                </a:cubicBezTo>
              </a:path>
            </a:pathLst>
          </a:custGeom>
          <a:noFill/>
          <a:ln w="3492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F9CB3909-ACAE-447B-9528-868A752A23F9}"/>
              </a:ext>
            </a:extLst>
          </p:cNvPr>
          <p:cNvSpPr txBox="1"/>
          <p:nvPr/>
        </p:nvSpPr>
        <p:spPr>
          <a:xfrm>
            <a:off x="362511" y="5507129"/>
            <a:ext cx="6503619" cy="46166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Campo Total</a:t>
            </a:r>
            <a:r>
              <a:rPr lang="pt-BR" sz="2400" dirty="0"/>
              <a:t> = </a:t>
            </a:r>
            <a:r>
              <a:rPr lang="pt-BR" sz="2400" b="1" dirty="0">
                <a:solidFill>
                  <a:srgbClr val="0070C0"/>
                </a:solidFill>
              </a:rPr>
              <a:t>Campo principal</a:t>
            </a:r>
            <a:r>
              <a:rPr lang="pt-BR" sz="2400" b="1" dirty="0"/>
              <a:t> </a:t>
            </a:r>
            <a:r>
              <a:rPr lang="pt-BR" sz="2400" dirty="0"/>
              <a:t>+</a:t>
            </a:r>
            <a:r>
              <a:rPr lang="pt-BR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2400" b="1" dirty="0"/>
              <a:t>Campo </a:t>
            </a:r>
            <a:r>
              <a:rPr lang="pt-BR" sz="2400" b="1" dirty="0" err="1"/>
              <a:t>crustal</a:t>
            </a:r>
            <a:r>
              <a:rPr lang="pt-BR" sz="2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004384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F4B41679-BDA0-40C1-8D45-0C9AB46BEE9D}"/>
              </a:ext>
            </a:extLst>
          </p:cNvPr>
          <p:cNvSpPr/>
          <p:nvPr/>
        </p:nvSpPr>
        <p:spPr>
          <a:xfrm>
            <a:off x="546490" y="2166425"/>
            <a:ext cx="6135663" cy="12625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E10228D-CE0A-43A8-BC72-3C6391D8EBD1}"/>
              </a:ext>
            </a:extLst>
          </p:cNvPr>
          <p:cNvSpPr txBox="1"/>
          <p:nvPr/>
        </p:nvSpPr>
        <p:spPr>
          <a:xfrm>
            <a:off x="1064826" y="43157"/>
            <a:ext cx="5257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Rochas magnetizadas em subsuperfície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EC549FA-1343-463F-ABB4-3C3134BAF652}"/>
                  </a:ext>
                </a:extLst>
              </p:cNvPr>
              <p:cNvSpPr txBox="1"/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EC549FA-1343-463F-ABB4-3C3134BAF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blipFill>
                <a:blip r:embed="rId3"/>
                <a:stretch>
                  <a:fillRect l="-5000" b="-1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7EC11AAE-F16F-4FEE-9ADA-40DD5FBF5490}"/>
              </a:ext>
            </a:extLst>
          </p:cNvPr>
          <p:cNvCxnSpPr>
            <a:cxnSpLocks/>
          </p:cNvCxnSpPr>
          <p:nvPr/>
        </p:nvCxnSpPr>
        <p:spPr>
          <a:xfrm flipH="1">
            <a:off x="546490" y="1986785"/>
            <a:ext cx="821019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D873076-7581-4010-AF45-DD247FFF7E03}"/>
              </a:ext>
            </a:extLst>
          </p:cNvPr>
          <p:cNvSpPr txBox="1"/>
          <p:nvPr/>
        </p:nvSpPr>
        <p:spPr>
          <a:xfrm>
            <a:off x="535063" y="1442963"/>
            <a:ext cx="105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Norte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CAA9FA96-DB29-4495-A503-23B68BBAF07F}"/>
              </a:ext>
            </a:extLst>
          </p:cNvPr>
          <p:cNvCxnSpPr>
            <a:cxnSpLocks/>
          </p:cNvCxnSpPr>
          <p:nvPr/>
        </p:nvCxnSpPr>
        <p:spPr>
          <a:xfrm flipH="1" flipV="1">
            <a:off x="8003229" y="1306391"/>
            <a:ext cx="1" cy="36879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B59A5301-A51C-4BFE-ABEB-270FB22683EB}"/>
              </a:ext>
            </a:extLst>
          </p:cNvPr>
          <p:cNvCxnSpPr>
            <a:cxnSpLocks/>
          </p:cNvCxnSpPr>
          <p:nvPr/>
        </p:nvCxnSpPr>
        <p:spPr>
          <a:xfrm>
            <a:off x="8003229" y="4979775"/>
            <a:ext cx="36828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B1C17ED-8375-4F76-9C9F-B2963BA37EAA}"/>
              </a:ext>
            </a:extLst>
          </p:cNvPr>
          <p:cNvSpPr txBox="1"/>
          <p:nvPr/>
        </p:nvSpPr>
        <p:spPr>
          <a:xfrm>
            <a:off x="8996809" y="5007139"/>
            <a:ext cx="1695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Posição (m)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C9D4DA6-31B7-42C7-8B8A-156BB97C98DE}"/>
              </a:ext>
            </a:extLst>
          </p:cNvPr>
          <p:cNvSpPr txBox="1"/>
          <p:nvPr/>
        </p:nvSpPr>
        <p:spPr>
          <a:xfrm>
            <a:off x="6946980" y="757996"/>
            <a:ext cx="218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Amplitude (</a:t>
            </a:r>
            <a:r>
              <a:rPr lang="pt-BR" sz="2400" dirty="0" err="1"/>
              <a:t>nT</a:t>
            </a:r>
            <a:r>
              <a:rPr lang="pt-BR" sz="2400" dirty="0"/>
              <a:t>)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78E11C9-65D0-4D98-811C-9050A7BA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07" y="6293180"/>
            <a:ext cx="2743200" cy="365125"/>
          </a:xfrm>
        </p:spPr>
        <p:txBody>
          <a:bodyPr/>
          <a:lstStyle/>
          <a:p>
            <a:fld id="{9E6A5CF5-DD80-4FB2-8D05-C9155122F025}" type="slidenum">
              <a:rPr lang="pt-BR" smtClean="0"/>
              <a:t>124</a:t>
            </a:fld>
            <a:endParaRPr lang="pt-BR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522F3962-E8F0-442D-82AE-CF54F440D24F}"/>
              </a:ext>
            </a:extLst>
          </p:cNvPr>
          <p:cNvSpPr/>
          <p:nvPr/>
        </p:nvSpPr>
        <p:spPr>
          <a:xfrm>
            <a:off x="2027870" y="2408375"/>
            <a:ext cx="1665595" cy="923458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452A59D9-56F8-4AF7-8102-9A37628A33A5}"/>
              </a:ext>
            </a:extLst>
          </p:cNvPr>
          <p:cNvSpPr/>
          <p:nvPr/>
        </p:nvSpPr>
        <p:spPr>
          <a:xfrm rot="9794746">
            <a:off x="1860172" y="1533993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D9AAC7EA-E5A8-47C7-A7B9-A4440B71EE65}"/>
              </a:ext>
            </a:extLst>
          </p:cNvPr>
          <p:cNvSpPr/>
          <p:nvPr/>
        </p:nvSpPr>
        <p:spPr>
          <a:xfrm rot="10037279">
            <a:off x="2763563" y="1240448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5143670B-F750-4E14-B082-7C68EB9DABB9}"/>
              </a:ext>
            </a:extLst>
          </p:cNvPr>
          <p:cNvCxnSpPr>
            <a:cxnSpLocks/>
          </p:cNvCxnSpPr>
          <p:nvPr/>
        </p:nvCxnSpPr>
        <p:spPr>
          <a:xfrm flipH="1" flipV="1">
            <a:off x="2779080" y="2520366"/>
            <a:ext cx="163174" cy="699476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orma Livre: Forma 39">
            <a:extLst>
              <a:ext uri="{FF2B5EF4-FFF2-40B4-BE49-F238E27FC236}">
                <a16:creationId xmlns:a16="http://schemas.microsoft.com/office/drawing/2014/main" id="{D04287D0-D5DE-46F4-9C1A-0E1F893186F6}"/>
              </a:ext>
            </a:extLst>
          </p:cNvPr>
          <p:cNvSpPr/>
          <p:nvPr/>
        </p:nvSpPr>
        <p:spPr>
          <a:xfrm>
            <a:off x="8003072" y="2364831"/>
            <a:ext cx="3323772" cy="87086"/>
          </a:xfrm>
          <a:custGeom>
            <a:avLst/>
            <a:gdLst>
              <a:gd name="connsiteX0" fmla="*/ 0 w 3323772"/>
              <a:gd name="connsiteY0" fmla="*/ 58057 h 87086"/>
              <a:gd name="connsiteX1" fmla="*/ 870858 w 3323772"/>
              <a:gd name="connsiteY1" fmla="*/ 29028 h 87086"/>
              <a:gd name="connsiteX2" fmla="*/ 957943 w 3323772"/>
              <a:gd name="connsiteY2" fmla="*/ 14514 h 87086"/>
              <a:gd name="connsiteX3" fmla="*/ 1016000 w 3323772"/>
              <a:gd name="connsiteY3" fmla="*/ 0 h 87086"/>
              <a:gd name="connsiteX4" fmla="*/ 1161143 w 3323772"/>
              <a:gd name="connsiteY4" fmla="*/ 14514 h 87086"/>
              <a:gd name="connsiteX5" fmla="*/ 1248229 w 3323772"/>
              <a:gd name="connsiteY5" fmla="*/ 29028 h 87086"/>
              <a:gd name="connsiteX6" fmla="*/ 1727200 w 3323772"/>
              <a:gd name="connsiteY6" fmla="*/ 43543 h 87086"/>
              <a:gd name="connsiteX7" fmla="*/ 2307772 w 3323772"/>
              <a:gd name="connsiteY7" fmla="*/ 72571 h 87086"/>
              <a:gd name="connsiteX8" fmla="*/ 2583543 w 3323772"/>
              <a:gd name="connsiteY8" fmla="*/ 87086 h 87086"/>
              <a:gd name="connsiteX9" fmla="*/ 3033486 w 3323772"/>
              <a:gd name="connsiteY9" fmla="*/ 58057 h 87086"/>
              <a:gd name="connsiteX10" fmla="*/ 3323772 w 3323772"/>
              <a:gd name="connsiteY10" fmla="*/ 43543 h 87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23772" h="87086">
                <a:moveTo>
                  <a:pt x="0" y="58057"/>
                </a:moveTo>
                <a:cubicBezTo>
                  <a:pt x="452958" y="49346"/>
                  <a:pt x="557886" y="73739"/>
                  <a:pt x="870858" y="29028"/>
                </a:cubicBezTo>
                <a:cubicBezTo>
                  <a:pt x="899991" y="24866"/>
                  <a:pt x="929086" y="20285"/>
                  <a:pt x="957943" y="14514"/>
                </a:cubicBezTo>
                <a:cubicBezTo>
                  <a:pt x="977504" y="10602"/>
                  <a:pt x="996648" y="4838"/>
                  <a:pt x="1016000" y="0"/>
                </a:cubicBezTo>
                <a:cubicBezTo>
                  <a:pt x="1064381" y="4838"/>
                  <a:pt x="1112896" y="8483"/>
                  <a:pt x="1161143" y="14514"/>
                </a:cubicBezTo>
                <a:cubicBezTo>
                  <a:pt x="1190345" y="18164"/>
                  <a:pt x="1218839" y="27521"/>
                  <a:pt x="1248229" y="29028"/>
                </a:cubicBezTo>
                <a:cubicBezTo>
                  <a:pt x="1407750" y="37209"/>
                  <a:pt x="1567543" y="38705"/>
                  <a:pt x="1727200" y="43543"/>
                </a:cubicBezTo>
                <a:cubicBezTo>
                  <a:pt x="1995516" y="81873"/>
                  <a:pt x="1754494" y="51291"/>
                  <a:pt x="2307772" y="72571"/>
                </a:cubicBezTo>
                <a:cubicBezTo>
                  <a:pt x="2399755" y="76109"/>
                  <a:pt x="2491619" y="82248"/>
                  <a:pt x="2583543" y="87086"/>
                </a:cubicBezTo>
                <a:cubicBezTo>
                  <a:pt x="2844900" y="54415"/>
                  <a:pt x="2561542" y="86659"/>
                  <a:pt x="3033486" y="58057"/>
                </a:cubicBezTo>
                <a:cubicBezTo>
                  <a:pt x="3352404" y="38729"/>
                  <a:pt x="3004996" y="43543"/>
                  <a:pt x="3323772" y="43543"/>
                </a:cubicBezTo>
              </a:path>
            </a:pathLst>
          </a:custGeom>
          <a:ln w="381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FDCE7CCF-16D7-40F4-8E43-1EAED2710C73}"/>
              </a:ext>
            </a:extLst>
          </p:cNvPr>
          <p:cNvCxnSpPr>
            <a:cxnSpLocks/>
          </p:cNvCxnSpPr>
          <p:nvPr/>
        </p:nvCxnSpPr>
        <p:spPr>
          <a:xfrm flipH="1" flipV="1">
            <a:off x="5945191" y="1162610"/>
            <a:ext cx="211544" cy="49521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5EB1299E-0F03-46D5-85A0-A30ED8F2F958}"/>
              </a:ext>
            </a:extLst>
          </p:cNvPr>
          <p:cNvSpPr/>
          <p:nvPr/>
        </p:nvSpPr>
        <p:spPr>
          <a:xfrm>
            <a:off x="8035776" y="1279679"/>
            <a:ext cx="2656767" cy="1940164"/>
          </a:xfrm>
          <a:custGeom>
            <a:avLst/>
            <a:gdLst>
              <a:gd name="connsiteX0" fmla="*/ 0 w 2525485"/>
              <a:gd name="connsiteY0" fmla="*/ 740229 h 1190171"/>
              <a:gd name="connsiteX1" fmla="*/ 72571 w 2525485"/>
              <a:gd name="connsiteY1" fmla="*/ 754743 h 1190171"/>
              <a:gd name="connsiteX2" fmla="*/ 159657 w 2525485"/>
              <a:gd name="connsiteY2" fmla="*/ 783771 h 1190171"/>
              <a:gd name="connsiteX3" fmla="*/ 246742 w 2525485"/>
              <a:gd name="connsiteY3" fmla="*/ 841829 h 1190171"/>
              <a:gd name="connsiteX4" fmla="*/ 333828 w 2525485"/>
              <a:gd name="connsiteY4" fmla="*/ 870857 h 1190171"/>
              <a:gd name="connsiteX5" fmla="*/ 377371 w 2525485"/>
              <a:gd name="connsiteY5" fmla="*/ 899886 h 1190171"/>
              <a:gd name="connsiteX6" fmla="*/ 537028 w 2525485"/>
              <a:gd name="connsiteY6" fmla="*/ 856343 h 1190171"/>
              <a:gd name="connsiteX7" fmla="*/ 638628 w 2525485"/>
              <a:gd name="connsiteY7" fmla="*/ 725714 h 1190171"/>
              <a:gd name="connsiteX8" fmla="*/ 682171 w 2525485"/>
              <a:gd name="connsiteY8" fmla="*/ 638629 h 1190171"/>
              <a:gd name="connsiteX9" fmla="*/ 696685 w 2525485"/>
              <a:gd name="connsiteY9" fmla="*/ 595086 h 1190171"/>
              <a:gd name="connsiteX10" fmla="*/ 740228 w 2525485"/>
              <a:gd name="connsiteY10" fmla="*/ 566057 h 1190171"/>
              <a:gd name="connsiteX11" fmla="*/ 812800 w 2525485"/>
              <a:gd name="connsiteY11" fmla="*/ 435429 h 1190171"/>
              <a:gd name="connsiteX12" fmla="*/ 841828 w 2525485"/>
              <a:gd name="connsiteY12" fmla="*/ 391886 h 1190171"/>
              <a:gd name="connsiteX13" fmla="*/ 870857 w 2525485"/>
              <a:gd name="connsiteY13" fmla="*/ 304800 h 1190171"/>
              <a:gd name="connsiteX14" fmla="*/ 885371 w 2525485"/>
              <a:gd name="connsiteY14" fmla="*/ 261257 h 1190171"/>
              <a:gd name="connsiteX15" fmla="*/ 943428 w 2525485"/>
              <a:gd name="connsiteY15" fmla="*/ 174171 h 1190171"/>
              <a:gd name="connsiteX16" fmla="*/ 1030514 w 2525485"/>
              <a:gd name="connsiteY16" fmla="*/ 116114 h 1190171"/>
              <a:gd name="connsiteX17" fmla="*/ 1103085 w 2525485"/>
              <a:gd name="connsiteY17" fmla="*/ 58057 h 1190171"/>
              <a:gd name="connsiteX18" fmla="*/ 1146628 w 2525485"/>
              <a:gd name="connsiteY18" fmla="*/ 29029 h 1190171"/>
              <a:gd name="connsiteX19" fmla="*/ 1233714 w 2525485"/>
              <a:gd name="connsiteY19" fmla="*/ 0 h 1190171"/>
              <a:gd name="connsiteX20" fmla="*/ 1378857 w 2525485"/>
              <a:gd name="connsiteY20" fmla="*/ 43543 h 1190171"/>
              <a:gd name="connsiteX21" fmla="*/ 1422400 w 2525485"/>
              <a:gd name="connsiteY21" fmla="*/ 72571 h 1190171"/>
              <a:gd name="connsiteX22" fmla="*/ 1451428 w 2525485"/>
              <a:gd name="connsiteY22" fmla="*/ 116114 h 1190171"/>
              <a:gd name="connsiteX23" fmla="*/ 1494971 w 2525485"/>
              <a:gd name="connsiteY23" fmla="*/ 130629 h 1190171"/>
              <a:gd name="connsiteX24" fmla="*/ 1509485 w 2525485"/>
              <a:gd name="connsiteY24" fmla="*/ 174171 h 1190171"/>
              <a:gd name="connsiteX25" fmla="*/ 1538514 w 2525485"/>
              <a:gd name="connsiteY25" fmla="*/ 217714 h 1190171"/>
              <a:gd name="connsiteX26" fmla="*/ 1582057 w 2525485"/>
              <a:gd name="connsiteY26" fmla="*/ 304800 h 1190171"/>
              <a:gd name="connsiteX27" fmla="*/ 1611085 w 2525485"/>
              <a:gd name="connsiteY27" fmla="*/ 391886 h 1190171"/>
              <a:gd name="connsiteX28" fmla="*/ 1625600 w 2525485"/>
              <a:gd name="connsiteY28" fmla="*/ 435429 h 1190171"/>
              <a:gd name="connsiteX29" fmla="*/ 1640114 w 2525485"/>
              <a:gd name="connsiteY29" fmla="*/ 493486 h 1190171"/>
              <a:gd name="connsiteX30" fmla="*/ 1669142 w 2525485"/>
              <a:gd name="connsiteY30" fmla="*/ 537029 h 1190171"/>
              <a:gd name="connsiteX31" fmla="*/ 1683657 w 2525485"/>
              <a:gd name="connsiteY31" fmla="*/ 580571 h 1190171"/>
              <a:gd name="connsiteX32" fmla="*/ 1712685 w 2525485"/>
              <a:gd name="connsiteY32" fmla="*/ 638629 h 1190171"/>
              <a:gd name="connsiteX33" fmla="*/ 1741714 w 2525485"/>
              <a:gd name="connsiteY33" fmla="*/ 725714 h 1190171"/>
              <a:gd name="connsiteX34" fmla="*/ 1770742 w 2525485"/>
              <a:gd name="connsiteY34" fmla="*/ 783771 h 1190171"/>
              <a:gd name="connsiteX35" fmla="*/ 1785257 w 2525485"/>
              <a:gd name="connsiteY35" fmla="*/ 827314 h 1190171"/>
              <a:gd name="connsiteX36" fmla="*/ 1828800 w 2525485"/>
              <a:gd name="connsiteY36" fmla="*/ 856343 h 1190171"/>
              <a:gd name="connsiteX37" fmla="*/ 1857828 w 2525485"/>
              <a:gd name="connsiteY37" fmla="*/ 943429 h 1190171"/>
              <a:gd name="connsiteX38" fmla="*/ 1959428 w 2525485"/>
              <a:gd name="connsiteY38" fmla="*/ 1074057 h 1190171"/>
              <a:gd name="connsiteX39" fmla="*/ 2002971 w 2525485"/>
              <a:gd name="connsiteY39" fmla="*/ 1103086 h 1190171"/>
              <a:gd name="connsiteX40" fmla="*/ 2032000 w 2525485"/>
              <a:gd name="connsiteY40" fmla="*/ 1146629 h 1190171"/>
              <a:gd name="connsiteX41" fmla="*/ 2162628 w 2525485"/>
              <a:gd name="connsiteY41" fmla="*/ 1190171 h 1190171"/>
              <a:gd name="connsiteX42" fmla="*/ 2264228 w 2525485"/>
              <a:gd name="connsiteY42" fmla="*/ 1088571 h 1190171"/>
              <a:gd name="connsiteX43" fmla="*/ 2365828 w 2525485"/>
              <a:gd name="connsiteY43" fmla="*/ 957943 h 1190171"/>
              <a:gd name="connsiteX44" fmla="*/ 2394857 w 2525485"/>
              <a:gd name="connsiteY44" fmla="*/ 914400 h 1190171"/>
              <a:gd name="connsiteX45" fmla="*/ 2438400 w 2525485"/>
              <a:gd name="connsiteY45" fmla="*/ 899886 h 1190171"/>
              <a:gd name="connsiteX46" fmla="*/ 2481942 w 2525485"/>
              <a:gd name="connsiteY46" fmla="*/ 870857 h 1190171"/>
              <a:gd name="connsiteX47" fmla="*/ 2525485 w 2525485"/>
              <a:gd name="connsiteY47" fmla="*/ 812800 h 119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525485" h="1190171">
                <a:moveTo>
                  <a:pt x="0" y="740229"/>
                </a:moveTo>
                <a:cubicBezTo>
                  <a:pt x="24190" y="745067"/>
                  <a:pt x="48771" y="748252"/>
                  <a:pt x="72571" y="754743"/>
                </a:cubicBezTo>
                <a:cubicBezTo>
                  <a:pt x="102092" y="762794"/>
                  <a:pt x="159657" y="783771"/>
                  <a:pt x="159657" y="783771"/>
                </a:cubicBezTo>
                <a:cubicBezTo>
                  <a:pt x="188685" y="803124"/>
                  <a:pt x="213644" y="830797"/>
                  <a:pt x="246742" y="841829"/>
                </a:cubicBezTo>
                <a:lnTo>
                  <a:pt x="333828" y="870857"/>
                </a:lnTo>
                <a:cubicBezTo>
                  <a:pt x="348342" y="880533"/>
                  <a:pt x="359999" y="898307"/>
                  <a:pt x="377371" y="899886"/>
                </a:cubicBezTo>
                <a:cubicBezTo>
                  <a:pt x="472767" y="908558"/>
                  <a:pt x="478036" y="895670"/>
                  <a:pt x="537028" y="856343"/>
                </a:cubicBezTo>
                <a:cubicBezTo>
                  <a:pt x="606471" y="752178"/>
                  <a:pt x="570415" y="793927"/>
                  <a:pt x="638628" y="725714"/>
                </a:cubicBezTo>
                <a:cubicBezTo>
                  <a:pt x="675109" y="616267"/>
                  <a:pt x="625898" y="751174"/>
                  <a:pt x="682171" y="638629"/>
                </a:cubicBezTo>
                <a:cubicBezTo>
                  <a:pt x="689013" y="624945"/>
                  <a:pt x="687128" y="607033"/>
                  <a:pt x="696685" y="595086"/>
                </a:cubicBezTo>
                <a:cubicBezTo>
                  <a:pt x="707582" y="581464"/>
                  <a:pt x="725714" y="575733"/>
                  <a:pt x="740228" y="566057"/>
                </a:cubicBezTo>
                <a:cubicBezTo>
                  <a:pt x="765775" y="489415"/>
                  <a:pt x="746254" y="535247"/>
                  <a:pt x="812800" y="435429"/>
                </a:cubicBezTo>
                <a:cubicBezTo>
                  <a:pt x="822476" y="420915"/>
                  <a:pt x="836312" y="408435"/>
                  <a:pt x="841828" y="391886"/>
                </a:cubicBezTo>
                <a:lnTo>
                  <a:pt x="870857" y="304800"/>
                </a:lnTo>
                <a:cubicBezTo>
                  <a:pt x="875695" y="290286"/>
                  <a:pt x="876884" y="273987"/>
                  <a:pt x="885371" y="261257"/>
                </a:cubicBezTo>
                <a:cubicBezTo>
                  <a:pt x="904723" y="232228"/>
                  <a:pt x="914399" y="193523"/>
                  <a:pt x="943428" y="174171"/>
                </a:cubicBezTo>
                <a:lnTo>
                  <a:pt x="1030514" y="116114"/>
                </a:lnTo>
                <a:cubicBezTo>
                  <a:pt x="1079447" y="42713"/>
                  <a:pt x="1032979" y="93109"/>
                  <a:pt x="1103085" y="58057"/>
                </a:cubicBezTo>
                <a:cubicBezTo>
                  <a:pt x="1118687" y="50256"/>
                  <a:pt x="1130688" y="36114"/>
                  <a:pt x="1146628" y="29029"/>
                </a:cubicBezTo>
                <a:cubicBezTo>
                  <a:pt x="1174590" y="16602"/>
                  <a:pt x="1233714" y="0"/>
                  <a:pt x="1233714" y="0"/>
                </a:cubicBezTo>
                <a:cubicBezTo>
                  <a:pt x="1266170" y="8114"/>
                  <a:pt x="1357652" y="29407"/>
                  <a:pt x="1378857" y="43543"/>
                </a:cubicBezTo>
                <a:lnTo>
                  <a:pt x="1422400" y="72571"/>
                </a:lnTo>
                <a:cubicBezTo>
                  <a:pt x="1432076" y="87085"/>
                  <a:pt x="1437807" y="105217"/>
                  <a:pt x="1451428" y="116114"/>
                </a:cubicBezTo>
                <a:cubicBezTo>
                  <a:pt x="1463375" y="125672"/>
                  <a:pt x="1484153" y="119811"/>
                  <a:pt x="1494971" y="130629"/>
                </a:cubicBezTo>
                <a:cubicBezTo>
                  <a:pt x="1505789" y="141447"/>
                  <a:pt x="1502643" y="160487"/>
                  <a:pt x="1509485" y="174171"/>
                </a:cubicBezTo>
                <a:cubicBezTo>
                  <a:pt x="1517286" y="189773"/>
                  <a:pt x="1528838" y="203200"/>
                  <a:pt x="1538514" y="217714"/>
                </a:cubicBezTo>
                <a:cubicBezTo>
                  <a:pt x="1591446" y="376514"/>
                  <a:pt x="1507027" y="135981"/>
                  <a:pt x="1582057" y="304800"/>
                </a:cubicBezTo>
                <a:cubicBezTo>
                  <a:pt x="1594484" y="332762"/>
                  <a:pt x="1601409" y="362857"/>
                  <a:pt x="1611085" y="391886"/>
                </a:cubicBezTo>
                <a:cubicBezTo>
                  <a:pt x="1615923" y="406400"/>
                  <a:pt x="1621889" y="420586"/>
                  <a:pt x="1625600" y="435429"/>
                </a:cubicBezTo>
                <a:cubicBezTo>
                  <a:pt x="1630438" y="454781"/>
                  <a:pt x="1632256" y="475151"/>
                  <a:pt x="1640114" y="493486"/>
                </a:cubicBezTo>
                <a:cubicBezTo>
                  <a:pt x="1646985" y="509520"/>
                  <a:pt x="1661341" y="521427"/>
                  <a:pt x="1669142" y="537029"/>
                </a:cubicBezTo>
                <a:cubicBezTo>
                  <a:pt x="1675984" y="550713"/>
                  <a:pt x="1677630" y="566509"/>
                  <a:pt x="1683657" y="580571"/>
                </a:cubicBezTo>
                <a:cubicBezTo>
                  <a:pt x="1692180" y="600458"/>
                  <a:pt x="1704649" y="618540"/>
                  <a:pt x="1712685" y="638629"/>
                </a:cubicBezTo>
                <a:cubicBezTo>
                  <a:pt x="1724049" y="667039"/>
                  <a:pt x="1728030" y="698346"/>
                  <a:pt x="1741714" y="725714"/>
                </a:cubicBezTo>
                <a:cubicBezTo>
                  <a:pt x="1751390" y="745066"/>
                  <a:pt x="1762219" y="763884"/>
                  <a:pt x="1770742" y="783771"/>
                </a:cubicBezTo>
                <a:cubicBezTo>
                  <a:pt x="1776769" y="797833"/>
                  <a:pt x="1775699" y="815367"/>
                  <a:pt x="1785257" y="827314"/>
                </a:cubicBezTo>
                <a:cubicBezTo>
                  <a:pt x="1796154" y="840936"/>
                  <a:pt x="1814286" y="846667"/>
                  <a:pt x="1828800" y="856343"/>
                </a:cubicBezTo>
                <a:cubicBezTo>
                  <a:pt x="1838476" y="885372"/>
                  <a:pt x="1840855" y="917969"/>
                  <a:pt x="1857828" y="943429"/>
                </a:cubicBezTo>
                <a:cubicBezTo>
                  <a:pt x="1898287" y="1004117"/>
                  <a:pt x="1908269" y="1031424"/>
                  <a:pt x="1959428" y="1074057"/>
                </a:cubicBezTo>
                <a:cubicBezTo>
                  <a:pt x="1972829" y="1085224"/>
                  <a:pt x="1988457" y="1093410"/>
                  <a:pt x="2002971" y="1103086"/>
                </a:cubicBezTo>
                <a:cubicBezTo>
                  <a:pt x="2012647" y="1117600"/>
                  <a:pt x="2018599" y="1135462"/>
                  <a:pt x="2032000" y="1146629"/>
                </a:cubicBezTo>
                <a:cubicBezTo>
                  <a:pt x="2069952" y="1178255"/>
                  <a:pt x="2116922" y="1181030"/>
                  <a:pt x="2162628" y="1190171"/>
                </a:cubicBezTo>
                <a:cubicBezTo>
                  <a:pt x="2261157" y="1157329"/>
                  <a:pt x="2147772" y="1205024"/>
                  <a:pt x="2264228" y="1088571"/>
                </a:cubicBezTo>
                <a:cubicBezTo>
                  <a:pt x="2332442" y="1020359"/>
                  <a:pt x="2296384" y="1062109"/>
                  <a:pt x="2365828" y="957943"/>
                </a:cubicBezTo>
                <a:cubicBezTo>
                  <a:pt x="2375504" y="943429"/>
                  <a:pt x="2378308" y="919916"/>
                  <a:pt x="2394857" y="914400"/>
                </a:cubicBezTo>
                <a:lnTo>
                  <a:pt x="2438400" y="899886"/>
                </a:lnTo>
                <a:cubicBezTo>
                  <a:pt x="2452914" y="890210"/>
                  <a:pt x="2471045" y="884478"/>
                  <a:pt x="2481942" y="870857"/>
                </a:cubicBezTo>
                <a:cubicBezTo>
                  <a:pt x="2541725" y="796128"/>
                  <a:pt x="2453183" y="848951"/>
                  <a:pt x="2525485" y="812800"/>
                </a:cubicBezTo>
              </a:path>
            </a:pathLst>
          </a:custGeom>
          <a:noFill/>
          <a:ln w="3492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096AACAD-81B1-4DC0-874D-420BD9471A25}"/>
              </a:ext>
            </a:extLst>
          </p:cNvPr>
          <p:cNvSpPr txBox="1"/>
          <p:nvPr/>
        </p:nvSpPr>
        <p:spPr>
          <a:xfrm>
            <a:off x="977314" y="4297949"/>
            <a:ext cx="4884216" cy="46166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accent1">
                    <a:lumMod val="75000"/>
                  </a:schemeClr>
                </a:solidFill>
              </a:rPr>
              <a:t>TFA = Campo total </a:t>
            </a:r>
            <a:r>
              <a:rPr lang="pt-BR" sz="2400" dirty="0"/>
              <a:t>–</a:t>
            </a:r>
            <a:r>
              <a:rPr lang="pt-BR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2400" dirty="0"/>
              <a:t>Campo principal 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71D46D11-19B5-4EDA-91EF-05ED396274EF}"/>
              </a:ext>
            </a:extLst>
          </p:cNvPr>
          <p:cNvSpPr txBox="1"/>
          <p:nvPr/>
        </p:nvSpPr>
        <p:spPr>
          <a:xfrm>
            <a:off x="1596627" y="4854947"/>
            <a:ext cx="3909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Anomalia de campo total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F9CB3909-ACAE-447B-9528-868A752A23F9}"/>
              </a:ext>
            </a:extLst>
          </p:cNvPr>
          <p:cNvSpPr txBox="1"/>
          <p:nvPr/>
        </p:nvSpPr>
        <p:spPr>
          <a:xfrm>
            <a:off x="362511" y="5507129"/>
            <a:ext cx="6503619" cy="46166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Campo Total</a:t>
            </a:r>
            <a:r>
              <a:rPr lang="pt-BR" sz="2400" dirty="0"/>
              <a:t> = </a:t>
            </a:r>
            <a:r>
              <a:rPr lang="pt-BR" sz="2400" b="1" dirty="0">
                <a:solidFill>
                  <a:srgbClr val="0070C0"/>
                </a:solidFill>
              </a:rPr>
              <a:t>Campo principal</a:t>
            </a:r>
            <a:r>
              <a:rPr lang="pt-BR" sz="2400" b="1" dirty="0"/>
              <a:t> </a:t>
            </a:r>
            <a:r>
              <a:rPr lang="pt-BR" sz="2400" dirty="0"/>
              <a:t>+</a:t>
            </a:r>
            <a:r>
              <a:rPr lang="pt-BR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2400" b="1" dirty="0"/>
              <a:t>Campo </a:t>
            </a:r>
            <a:r>
              <a:rPr lang="pt-BR" sz="2400" b="1" dirty="0" err="1"/>
              <a:t>crustal</a:t>
            </a:r>
            <a:r>
              <a:rPr lang="pt-BR" sz="2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679993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F4B41679-BDA0-40C1-8D45-0C9AB46BEE9D}"/>
              </a:ext>
            </a:extLst>
          </p:cNvPr>
          <p:cNvSpPr/>
          <p:nvPr/>
        </p:nvSpPr>
        <p:spPr>
          <a:xfrm>
            <a:off x="546490" y="2166425"/>
            <a:ext cx="6135663" cy="12625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E10228D-CE0A-43A8-BC72-3C6391D8EBD1}"/>
              </a:ext>
            </a:extLst>
          </p:cNvPr>
          <p:cNvSpPr txBox="1"/>
          <p:nvPr/>
        </p:nvSpPr>
        <p:spPr>
          <a:xfrm>
            <a:off x="1064826" y="43157"/>
            <a:ext cx="5257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Rochas magnetizadas em subsuperfície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EC549FA-1343-463F-ABB4-3C3134BAF652}"/>
                  </a:ext>
                </a:extLst>
              </p:cNvPr>
              <p:cNvSpPr txBox="1"/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EC549FA-1343-463F-ABB4-3C3134BAF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891" y="1181735"/>
                <a:ext cx="1099980" cy="307777"/>
              </a:xfrm>
              <a:prstGeom prst="rect">
                <a:avLst/>
              </a:prstGeom>
              <a:blipFill>
                <a:blip r:embed="rId3"/>
                <a:stretch>
                  <a:fillRect l="-5000" b="-1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7EC11AAE-F16F-4FEE-9ADA-40DD5FBF5490}"/>
              </a:ext>
            </a:extLst>
          </p:cNvPr>
          <p:cNvCxnSpPr>
            <a:cxnSpLocks/>
          </p:cNvCxnSpPr>
          <p:nvPr/>
        </p:nvCxnSpPr>
        <p:spPr>
          <a:xfrm flipH="1">
            <a:off x="546490" y="1986785"/>
            <a:ext cx="821019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D873076-7581-4010-AF45-DD247FFF7E03}"/>
              </a:ext>
            </a:extLst>
          </p:cNvPr>
          <p:cNvSpPr txBox="1"/>
          <p:nvPr/>
        </p:nvSpPr>
        <p:spPr>
          <a:xfrm>
            <a:off x="535063" y="1442963"/>
            <a:ext cx="105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Norte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CAA9FA96-DB29-4495-A503-23B68BBAF07F}"/>
              </a:ext>
            </a:extLst>
          </p:cNvPr>
          <p:cNvCxnSpPr>
            <a:cxnSpLocks/>
          </p:cNvCxnSpPr>
          <p:nvPr/>
        </p:nvCxnSpPr>
        <p:spPr>
          <a:xfrm flipH="1" flipV="1">
            <a:off x="8003229" y="1306391"/>
            <a:ext cx="1" cy="36879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B59A5301-A51C-4BFE-ABEB-270FB22683EB}"/>
              </a:ext>
            </a:extLst>
          </p:cNvPr>
          <p:cNvCxnSpPr>
            <a:cxnSpLocks/>
          </p:cNvCxnSpPr>
          <p:nvPr/>
        </p:nvCxnSpPr>
        <p:spPr>
          <a:xfrm>
            <a:off x="8003229" y="4979775"/>
            <a:ext cx="36828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C9D4DA6-31B7-42C7-8B8A-156BB97C98DE}"/>
              </a:ext>
            </a:extLst>
          </p:cNvPr>
          <p:cNvSpPr txBox="1"/>
          <p:nvPr/>
        </p:nvSpPr>
        <p:spPr>
          <a:xfrm>
            <a:off x="6946980" y="757996"/>
            <a:ext cx="2180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Amplitude (</a:t>
            </a:r>
            <a:r>
              <a:rPr lang="pt-BR" sz="2400" dirty="0" err="1"/>
              <a:t>nT</a:t>
            </a:r>
            <a:r>
              <a:rPr lang="pt-BR" sz="2400" dirty="0"/>
              <a:t>)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78E11C9-65D0-4D98-811C-9050A7BA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07" y="6293180"/>
            <a:ext cx="2743200" cy="365125"/>
          </a:xfrm>
        </p:spPr>
        <p:txBody>
          <a:bodyPr/>
          <a:lstStyle/>
          <a:p>
            <a:fld id="{9E6A5CF5-DD80-4FB2-8D05-C9155122F025}" type="slidenum">
              <a:rPr lang="pt-BR" smtClean="0"/>
              <a:t>125</a:t>
            </a:fld>
            <a:endParaRPr lang="pt-BR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522F3962-E8F0-442D-82AE-CF54F440D24F}"/>
              </a:ext>
            </a:extLst>
          </p:cNvPr>
          <p:cNvSpPr/>
          <p:nvPr/>
        </p:nvSpPr>
        <p:spPr>
          <a:xfrm>
            <a:off x="2027870" y="2408375"/>
            <a:ext cx="1665595" cy="923458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452A59D9-56F8-4AF7-8102-9A37628A33A5}"/>
              </a:ext>
            </a:extLst>
          </p:cNvPr>
          <p:cNvSpPr/>
          <p:nvPr/>
        </p:nvSpPr>
        <p:spPr>
          <a:xfrm rot="9794746">
            <a:off x="1860172" y="1533993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D9AAC7EA-E5A8-47C7-A7B9-A4440B71EE65}"/>
              </a:ext>
            </a:extLst>
          </p:cNvPr>
          <p:cNvSpPr/>
          <p:nvPr/>
        </p:nvSpPr>
        <p:spPr>
          <a:xfrm rot="10037279">
            <a:off x="2763563" y="1240448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5143670B-F750-4E14-B082-7C68EB9DABB9}"/>
              </a:ext>
            </a:extLst>
          </p:cNvPr>
          <p:cNvCxnSpPr>
            <a:cxnSpLocks/>
          </p:cNvCxnSpPr>
          <p:nvPr/>
        </p:nvCxnSpPr>
        <p:spPr>
          <a:xfrm flipH="1" flipV="1">
            <a:off x="2779080" y="2520366"/>
            <a:ext cx="163174" cy="699476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FDCE7CCF-16D7-40F4-8E43-1EAED2710C73}"/>
              </a:ext>
            </a:extLst>
          </p:cNvPr>
          <p:cNvCxnSpPr>
            <a:cxnSpLocks/>
          </p:cNvCxnSpPr>
          <p:nvPr/>
        </p:nvCxnSpPr>
        <p:spPr>
          <a:xfrm flipH="1" flipV="1">
            <a:off x="5945191" y="1162610"/>
            <a:ext cx="211544" cy="49521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5EB1299E-0F03-46D5-85A0-A30ED8F2F958}"/>
              </a:ext>
            </a:extLst>
          </p:cNvPr>
          <p:cNvSpPr/>
          <p:nvPr/>
        </p:nvSpPr>
        <p:spPr>
          <a:xfrm>
            <a:off x="8035776" y="3797798"/>
            <a:ext cx="2656767" cy="1940164"/>
          </a:xfrm>
          <a:custGeom>
            <a:avLst/>
            <a:gdLst>
              <a:gd name="connsiteX0" fmla="*/ 0 w 2525485"/>
              <a:gd name="connsiteY0" fmla="*/ 740229 h 1190171"/>
              <a:gd name="connsiteX1" fmla="*/ 72571 w 2525485"/>
              <a:gd name="connsiteY1" fmla="*/ 754743 h 1190171"/>
              <a:gd name="connsiteX2" fmla="*/ 159657 w 2525485"/>
              <a:gd name="connsiteY2" fmla="*/ 783771 h 1190171"/>
              <a:gd name="connsiteX3" fmla="*/ 246742 w 2525485"/>
              <a:gd name="connsiteY3" fmla="*/ 841829 h 1190171"/>
              <a:gd name="connsiteX4" fmla="*/ 333828 w 2525485"/>
              <a:gd name="connsiteY4" fmla="*/ 870857 h 1190171"/>
              <a:gd name="connsiteX5" fmla="*/ 377371 w 2525485"/>
              <a:gd name="connsiteY5" fmla="*/ 899886 h 1190171"/>
              <a:gd name="connsiteX6" fmla="*/ 537028 w 2525485"/>
              <a:gd name="connsiteY6" fmla="*/ 856343 h 1190171"/>
              <a:gd name="connsiteX7" fmla="*/ 638628 w 2525485"/>
              <a:gd name="connsiteY7" fmla="*/ 725714 h 1190171"/>
              <a:gd name="connsiteX8" fmla="*/ 682171 w 2525485"/>
              <a:gd name="connsiteY8" fmla="*/ 638629 h 1190171"/>
              <a:gd name="connsiteX9" fmla="*/ 696685 w 2525485"/>
              <a:gd name="connsiteY9" fmla="*/ 595086 h 1190171"/>
              <a:gd name="connsiteX10" fmla="*/ 740228 w 2525485"/>
              <a:gd name="connsiteY10" fmla="*/ 566057 h 1190171"/>
              <a:gd name="connsiteX11" fmla="*/ 812800 w 2525485"/>
              <a:gd name="connsiteY11" fmla="*/ 435429 h 1190171"/>
              <a:gd name="connsiteX12" fmla="*/ 841828 w 2525485"/>
              <a:gd name="connsiteY12" fmla="*/ 391886 h 1190171"/>
              <a:gd name="connsiteX13" fmla="*/ 870857 w 2525485"/>
              <a:gd name="connsiteY13" fmla="*/ 304800 h 1190171"/>
              <a:gd name="connsiteX14" fmla="*/ 885371 w 2525485"/>
              <a:gd name="connsiteY14" fmla="*/ 261257 h 1190171"/>
              <a:gd name="connsiteX15" fmla="*/ 943428 w 2525485"/>
              <a:gd name="connsiteY15" fmla="*/ 174171 h 1190171"/>
              <a:gd name="connsiteX16" fmla="*/ 1030514 w 2525485"/>
              <a:gd name="connsiteY16" fmla="*/ 116114 h 1190171"/>
              <a:gd name="connsiteX17" fmla="*/ 1103085 w 2525485"/>
              <a:gd name="connsiteY17" fmla="*/ 58057 h 1190171"/>
              <a:gd name="connsiteX18" fmla="*/ 1146628 w 2525485"/>
              <a:gd name="connsiteY18" fmla="*/ 29029 h 1190171"/>
              <a:gd name="connsiteX19" fmla="*/ 1233714 w 2525485"/>
              <a:gd name="connsiteY19" fmla="*/ 0 h 1190171"/>
              <a:gd name="connsiteX20" fmla="*/ 1378857 w 2525485"/>
              <a:gd name="connsiteY20" fmla="*/ 43543 h 1190171"/>
              <a:gd name="connsiteX21" fmla="*/ 1422400 w 2525485"/>
              <a:gd name="connsiteY21" fmla="*/ 72571 h 1190171"/>
              <a:gd name="connsiteX22" fmla="*/ 1451428 w 2525485"/>
              <a:gd name="connsiteY22" fmla="*/ 116114 h 1190171"/>
              <a:gd name="connsiteX23" fmla="*/ 1494971 w 2525485"/>
              <a:gd name="connsiteY23" fmla="*/ 130629 h 1190171"/>
              <a:gd name="connsiteX24" fmla="*/ 1509485 w 2525485"/>
              <a:gd name="connsiteY24" fmla="*/ 174171 h 1190171"/>
              <a:gd name="connsiteX25" fmla="*/ 1538514 w 2525485"/>
              <a:gd name="connsiteY25" fmla="*/ 217714 h 1190171"/>
              <a:gd name="connsiteX26" fmla="*/ 1582057 w 2525485"/>
              <a:gd name="connsiteY26" fmla="*/ 304800 h 1190171"/>
              <a:gd name="connsiteX27" fmla="*/ 1611085 w 2525485"/>
              <a:gd name="connsiteY27" fmla="*/ 391886 h 1190171"/>
              <a:gd name="connsiteX28" fmla="*/ 1625600 w 2525485"/>
              <a:gd name="connsiteY28" fmla="*/ 435429 h 1190171"/>
              <a:gd name="connsiteX29" fmla="*/ 1640114 w 2525485"/>
              <a:gd name="connsiteY29" fmla="*/ 493486 h 1190171"/>
              <a:gd name="connsiteX30" fmla="*/ 1669142 w 2525485"/>
              <a:gd name="connsiteY30" fmla="*/ 537029 h 1190171"/>
              <a:gd name="connsiteX31" fmla="*/ 1683657 w 2525485"/>
              <a:gd name="connsiteY31" fmla="*/ 580571 h 1190171"/>
              <a:gd name="connsiteX32" fmla="*/ 1712685 w 2525485"/>
              <a:gd name="connsiteY32" fmla="*/ 638629 h 1190171"/>
              <a:gd name="connsiteX33" fmla="*/ 1741714 w 2525485"/>
              <a:gd name="connsiteY33" fmla="*/ 725714 h 1190171"/>
              <a:gd name="connsiteX34" fmla="*/ 1770742 w 2525485"/>
              <a:gd name="connsiteY34" fmla="*/ 783771 h 1190171"/>
              <a:gd name="connsiteX35" fmla="*/ 1785257 w 2525485"/>
              <a:gd name="connsiteY35" fmla="*/ 827314 h 1190171"/>
              <a:gd name="connsiteX36" fmla="*/ 1828800 w 2525485"/>
              <a:gd name="connsiteY36" fmla="*/ 856343 h 1190171"/>
              <a:gd name="connsiteX37" fmla="*/ 1857828 w 2525485"/>
              <a:gd name="connsiteY37" fmla="*/ 943429 h 1190171"/>
              <a:gd name="connsiteX38" fmla="*/ 1959428 w 2525485"/>
              <a:gd name="connsiteY38" fmla="*/ 1074057 h 1190171"/>
              <a:gd name="connsiteX39" fmla="*/ 2002971 w 2525485"/>
              <a:gd name="connsiteY39" fmla="*/ 1103086 h 1190171"/>
              <a:gd name="connsiteX40" fmla="*/ 2032000 w 2525485"/>
              <a:gd name="connsiteY40" fmla="*/ 1146629 h 1190171"/>
              <a:gd name="connsiteX41" fmla="*/ 2162628 w 2525485"/>
              <a:gd name="connsiteY41" fmla="*/ 1190171 h 1190171"/>
              <a:gd name="connsiteX42" fmla="*/ 2264228 w 2525485"/>
              <a:gd name="connsiteY42" fmla="*/ 1088571 h 1190171"/>
              <a:gd name="connsiteX43" fmla="*/ 2365828 w 2525485"/>
              <a:gd name="connsiteY43" fmla="*/ 957943 h 1190171"/>
              <a:gd name="connsiteX44" fmla="*/ 2394857 w 2525485"/>
              <a:gd name="connsiteY44" fmla="*/ 914400 h 1190171"/>
              <a:gd name="connsiteX45" fmla="*/ 2438400 w 2525485"/>
              <a:gd name="connsiteY45" fmla="*/ 899886 h 1190171"/>
              <a:gd name="connsiteX46" fmla="*/ 2481942 w 2525485"/>
              <a:gd name="connsiteY46" fmla="*/ 870857 h 1190171"/>
              <a:gd name="connsiteX47" fmla="*/ 2525485 w 2525485"/>
              <a:gd name="connsiteY47" fmla="*/ 812800 h 119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525485" h="1190171">
                <a:moveTo>
                  <a:pt x="0" y="740229"/>
                </a:moveTo>
                <a:cubicBezTo>
                  <a:pt x="24190" y="745067"/>
                  <a:pt x="48771" y="748252"/>
                  <a:pt x="72571" y="754743"/>
                </a:cubicBezTo>
                <a:cubicBezTo>
                  <a:pt x="102092" y="762794"/>
                  <a:pt x="159657" y="783771"/>
                  <a:pt x="159657" y="783771"/>
                </a:cubicBezTo>
                <a:cubicBezTo>
                  <a:pt x="188685" y="803124"/>
                  <a:pt x="213644" y="830797"/>
                  <a:pt x="246742" y="841829"/>
                </a:cubicBezTo>
                <a:lnTo>
                  <a:pt x="333828" y="870857"/>
                </a:lnTo>
                <a:cubicBezTo>
                  <a:pt x="348342" y="880533"/>
                  <a:pt x="359999" y="898307"/>
                  <a:pt x="377371" y="899886"/>
                </a:cubicBezTo>
                <a:cubicBezTo>
                  <a:pt x="472767" y="908558"/>
                  <a:pt x="478036" y="895670"/>
                  <a:pt x="537028" y="856343"/>
                </a:cubicBezTo>
                <a:cubicBezTo>
                  <a:pt x="606471" y="752178"/>
                  <a:pt x="570415" y="793927"/>
                  <a:pt x="638628" y="725714"/>
                </a:cubicBezTo>
                <a:cubicBezTo>
                  <a:pt x="675109" y="616267"/>
                  <a:pt x="625898" y="751174"/>
                  <a:pt x="682171" y="638629"/>
                </a:cubicBezTo>
                <a:cubicBezTo>
                  <a:pt x="689013" y="624945"/>
                  <a:pt x="687128" y="607033"/>
                  <a:pt x="696685" y="595086"/>
                </a:cubicBezTo>
                <a:cubicBezTo>
                  <a:pt x="707582" y="581464"/>
                  <a:pt x="725714" y="575733"/>
                  <a:pt x="740228" y="566057"/>
                </a:cubicBezTo>
                <a:cubicBezTo>
                  <a:pt x="765775" y="489415"/>
                  <a:pt x="746254" y="535247"/>
                  <a:pt x="812800" y="435429"/>
                </a:cubicBezTo>
                <a:cubicBezTo>
                  <a:pt x="822476" y="420915"/>
                  <a:pt x="836312" y="408435"/>
                  <a:pt x="841828" y="391886"/>
                </a:cubicBezTo>
                <a:lnTo>
                  <a:pt x="870857" y="304800"/>
                </a:lnTo>
                <a:cubicBezTo>
                  <a:pt x="875695" y="290286"/>
                  <a:pt x="876884" y="273987"/>
                  <a:pt x="885371" y="261257"/>
                </a:cubicBezTo>
                <a:cubicBezTo>
                  <a:pt x="904723" y="232228"/>
                  <a:pt x="914399" y="193523"/>
                  <a:pt x="943428" y="174171"/>
                </a:cubicBezTo>
                <a:lnTo>
                  <a:pt x="1030514" y="116114"/>
                </a:lnTo>
                <a:cubicBezTo>
                  <a:pt x="1079447" y="42713"/>
                  <a:pt x="1032979" y="93109"/>
                  <a:pt x="1103085" y="58057"/>
                </a:cubicBezTo>
                <a:cubicBezTo>
                  <a:pt x="1118687" y="50256"/>
                  <a:pt x="1130688" y="36114"/>
                  <a:pt x="1146628" y="29029"/>
                </a:cubicBezTo>
                <a:cubicBezTo>
                  <a:pt x="1174590" y="16602"/>
                  <a:pt x="1233714" y="0"/>
                  <a:pt x="1233714" y="0"/>
                </a:cubicBezTo>
                <a:cubicBezTo>
                  <a:pt x="1266170" y="8114"/>
                  <a:pt x="1357652" y="29407"/>
                  <a:pt x="1378857" y="43543"/>
                </a:cubicBezTo>
                <a:lnTo>
                  <a:pt x="1422400" y="72571"/>
                </a:lnTo>
                <a:cubicBezTo>
                  <a:pt x="1432076" y="87085"/>
                  <a:pt x="1437807" y="105217"/>
                  <a:pt x="1451428" y="116114"/>
                </a:cubicBezTo>
                <a:cubicBezTo>
                  <a:pt x="1463375" y="125672"/>
                  <a:pt x="1484153" y="119811"/>
                  <a:pt x="1494971" y="130629"/>
                </a:cubicBezTo>
                <a:cubicBezTo>
                  <a:pt x="1505789" y="141447"/>
                  <a:pt x="1502643" y="160487"/>
                  <a:pt x="1509485" y="174171"/>
                </a:cubicBezTo>
                <a:cubicBezTo>
                  <a:pt x="1517286" y="189773"/>
                  <a:pt x="1528838" y="203200"/>
                  <a:pt x="1538514" y="217714"/>
                </a:cubicBezTo>
                <a:cubicBezTo>
                  <a:pt x="1591446" y="376514"/>
                  <a:pt x="1507027" y="135981"/>
                  <a:pt x="1582057" y="304800"/>
                </a:cubicBezTo>
                <a:cubicBezTo>
                  <a:pt x="1594484" y="332762"/>
                  <a:pt x="1601409" y="362857"/>
                  <a:pt x="1611085" y="391886"/>
                </a:cubicBezTo>
                <a:cubicBezTo>
                  <a:pt x="1615923" y="406400"/>
                  <a:pt x="1621889" y="420586"/>
                  <a:pt x="1625600" y="435429"/>
                </a:cubicBezTo>
                <a:cubicBezTo>
                  <a:pt x="1630438" y="454781"/>
                  <a:pt x="1632256" y="475151"/>
                  <a:pt x="1640114" y="493486"/>
                </a:cubicBezTo>
                <a:cubicBezTo>
                  <a:pt x="1646985" y="509520"/>
                  <a:pt x="1661341" y="521427"/>
                  <a:pt x="1669142" y="537029"/>
                </a:cubicBezTo>
                <a:cubicBezTo>
                  <a:pt x="1675984" y="550713"/>
                  <a:pt x="1677630" y="566509"/>
                  <a:pt x="1683657" y="580571"/>
                </a:cubicBezTo>
                <a:cubicBezTo>
                  <a:pt x="1692180" y="600458"/>
                  <a:pt x="1704649" y="618540"/>
                  <a:pt x="1712685" y="638629"/>
                </a:cubicBezTo>
                <a:cubicBezTo>
                  <a:pt x="1724049" y="667039"/>
                  <a:pt x="1728030" y="698346"/>
                  <a:pt x="1741714" y="725714"/>
                </a:cubicBezTo>
                <a:cubicBezTo>
                  <a:pt x="1751390" y="745066"/>
                  <a:pt x="1762219" y="763884"/>
                  <a:pt x="1770742" y="783771"/>
                </a:cubicBezTo>
                <a:cubicBezTo>
                  <a:pt x="1776769" y="797833"/>
                  <a:pt x="1775699" y="815367"/>
                  <a:pt x="1785257" y="827314"/>
                </a:cubicBezTo>
                <a:cubicBezTo>
                  <a:pt x="1796154" y="840936"/>
                  <a:pt x="1814286" y="846667"/>
                  <a:pt x="1828800" y="856343"/>
                </a:cubicBezTo>
                <a:cubicBezTo>
                  <a:pt x="1838476" y="885372"/>
                  <a:pt x="1840855" y="917969"/>
                  <a:pt x="1857828" y="943429"/>
                </a:cubicBezTo>
                <a:cubicBezTo>
                  <a:pt x="1898287" y="1004117"/>
                  <a:pt x="1908269" y="1031424"/>
                  <a:pt x="1959428" y="1074057"/>
                </a:cubicBezTo>
                <a:cubicBezTo>
                  <a:pt x="1972829" y="1085224"/>
                  <a:pt x="1988457" y="1093410"/>
                  <a:pt x="2002971" y="1103086"/>
                </a:cubicBezTo>
                <a:cubicBezTo>
                  <a:pt x="2012647" y="1117600"/>
                  <a:pt x="2018599" y="1135462"/>
                  <a:pt x="2032000" y="1146629"/>
                </a:cubicBezTo>
                <a:cubicBezTo>
                  <a:pt x="2069952" y="1178255"/>
                  <a:pt x="2116922" y="1181030"/>
                  <a:pt x="2162628" y="1190171"/>
                </a:cubicBezTo>
                <a:cubicBezTo>
                  <a:pt x="2261157" y="1157329"/>
                  <a:pt x="2147772" y="1205024"/>
                  <a:pt x="2264228" y="1088571"/>
                </a:cubicBezTo>
                <a:cubicBezTo>
                  <a:pt x="2332442" y="1020359"/>
                  <a:pt x="2296384" y="1062109"/>
                  <a:pt x="2365828" y="957943"/>
                </a:cubicBezTo>
                <a:cubicBezTo>
                  <a:pt x="2375504" y="943429"/>
                  <a:pt x="2378308" y="919916"/>
                  <a:pt x="2394857" y="914400"/>
                </a:cubicBezTo>
                <a:lnTo>
                  <a:pt x="2438400" y="899886"/>
                </a:lnTo>
                <a:cubicBezTo>
                  <a:pt x="2452914" y="890210"/>
                  <a:pt x="2471045" y="884478"/>
                  <a:pt x="2481942" y="870857"/>
                </a:cubicBezTo>
                <a:cubicBezTo>
                  <a:pt x="2541725" y="796128"/>
                  <a:pt x="2453183" y="848951"/>
                  <a:pt x="2525485" y="812800"/>
                </a:cubicBezTo>
              </a:path>
            </a:pathLst>
          </a:custGeom>
          <a:noFill/>
          <a:ln w="3492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758E7E2F-DA91-4D4F-8F1E-8D759784DF40}"/>
              </a:ext>
            </a:extLst>
          </p:cNvPr>
          <p:cNvSpPr txBox="1"/>
          <p:nvPr/>
        </p:nvSpPr>
        <p:spPr>
          <a:xfrm>
            <a:off x="362511" y="5507129"/>
            <a:ext cx="6503619" cy="46166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Campo Total</a:t>
            </a:r>
            <a:r>
              <a:rPr lang="pt-BR" sz="2400" dirty="0"/>
              <a:t> = </a:t>
            </a:r>
            <a:r>
              <a:rPr lang="pt-BR" sz="2400" b="1" dirty="0">
                <a:solidFill>
                  <a:srgbClr val="0070C0"/>
                </a:solidFill>
              </a:rPr>
              <a:t>Campo principal</a:t>
            </a:r>
            <a:r>
              <a:rPr lang="pt-BR" sz="2400" b="1" dirty="0"/>
              <a:t> </a:t>
            </a:r>
            <a:r>
              <a:rPr lang="pt-BR" sz="2400" dirty="0"/>
              <a:t>+</a:t>
            </a:r>
            <a:r>
              <a:rPr lang="pt-BR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2400" b="1" dirty="0"/>
              <a:t>Campo </a:t>
            </a:r>
            <a:r>
              <a:rPr lang="pt-BR" sz="2400" b="1" dirty="0" err="1"/>
              <a:t>crustal</a:t>
            </a:r>
            <a:r>
              <a:rPr lang="pt-BR" sz="2400" b="1" dirty="0"/>
              <a:t> 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096AACAD-81B1-4DC0-874D-420BD9471A25}"/>
              </a:ext>
            </a:extLst>
          </p:cNvPr>
          <p:cNvSpPr txBox="1"/>
          <p:nvPr/>
        </p:nvSpPr>
        <p:spPr>
          <a:xfrm>
            <a:off x="977314" y="4297949"/>
            <a:ext cx="4884216" cy="461665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accent1">
                    <a:lumMod val="75000"/>
                  </a:schemeClr>
                </a:solidFill>
              </a:rPr>
              <a:t>TFA = Campo total </a:t>
            </a:r>
            <a:r>
              <a:rPr lang="pt-BR" sz="2400" dirty="0"/>
              <a:t>–</a:t>
            </a:r>
            <a:r>
              <a:rPr lang="pt-BR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2400" dirty="0"/>
              <a:t>Campo principal 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71D46D11-19B5-4EDA-91EF-05ED396274EF}"/>
              </a:ext>
            </a:extLst>
          </p:cNvPr>
          <p:cNvSpPr txBox="1"/>
          <p:nvPr/>
        </p:nvSpPr>
        <p:spPr>
          <a:xfrm>
            <a:off x="1596627" y="4854947"/>
            <a:ext cx="3909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Anomalia de campo total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2509AEF-ADED-443F-9C2A-A0A83AA881ED}"/>
              </a:ext>
            </a:extLst>
          </p:cNvPr>
          <p:cNvSpPr txBox="1"/>
          <p:nvPr/>
        </p:nvSpPr>
        <p:spPr>
          <a:xfrm>
            <a:off x="9127228" y="4085506"/>
            <a:ext cx="3814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/>
              <a:t>+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C1BE0075-9622-4656-BF38-9AD5E08BAD82}"/>
              </a:ext>
            </a:extLst>
          </p:cNvPr>
          <p:cNvSpPr txBox="1"/>
          <p:nvPr/>
        </p:nvSpPr>
        <p:spPr>
          <a:xfrm>
            <a:off x="10091378" y="4968520"/>
            <a:ext cx="3814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/>
              <a:t>-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6D87B0D-4C10-4B89-9227-12B105C44C25}"/>
              </a:ext>
            </a:extLst>
          </p:cNvPr>
          <p:cNvSpPr txBox="1"/>
          <p:nvPr/>
        </p:nvSpPr>
        <p:spPr>
          <a:xfrm>
            <a:off x="8254515" y="4701058"/>
            <a:ext cx="3814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10928165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Elipse 29">
            <a:extLst>
              <a:ext uri="{FF2B5EF4-FFF2-40B4-BE49-F238E27FC236}">
                <a16:creationId xmlns:a16="http://schemas.microsoft.com/office/drawing/2014/main" id="{644FCAAE-F04D-48A1-A163-7B2E706D2328}"/>
              </a:ext>
            </a:extLst>
          </p:cNvPr>
          <p:cNvSpPr/>
          <p:nvPr/>
        </p:nvSpPr>
        <p:spPr>
          <a:xfrm>
            <a:off x="2504702" y="1440433"/>
            <a:ext cx="3148826" cy="3252571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126</a:t>
            </a:fld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508FAD3F-5F9E-42B7-98C6-568247D02BB0}"/>
              </a:ext>
            </a:extLst>
          </p:cNvPr>
          <p:cNvSpPr/>
          <p:nvPr/>
        </p:nvSpPr>
        <p:spPr>
          <a:xfrm>
            <a:off x="2585595" y="1539506"/>
            <a:ext cx="2987040" cy="30544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452B578B-DB92-43DA-A6BD-78D138E3B851}"/>
              </a:ext>
            </a:extLst>
          </p:cNvPr>
          <p:cNvSpPr/>
          <p:nvPr/>
        </p:nvSpPr>
        <p:spPr>
          <a:xfrm>
            <a:off x="3199005" y="2178987"/>
            <a:ext cx="1760220" cy="17754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381742A-106E-4382-A631-6D20001B0DFF}"/>
              </a:ext>
            </a:extLst>
          </p:cNvPr>
          <p:cNvSpPr/>
          <p:nvPr/>
        </p:nvSpPr>
        <p:spPr>
          <a:xfrm>
            <a:off x="3496882" y="2495217"/>
            <a:ext cx="1164465" cy="1143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65E1F35A-BB4F-44DD-B8CD-42537C3C30F2}"/>
              </a:ext>
            </a:extLst>
          </p:cNvPr>
          <p:cNvSpPr/>
          <p:nvPr/>
        </p:nvSpPr>
        <p:spPr>
          <a:xfrm rot="21172704">
            <a:off x="1643006" y="1317912"/>
            <a:ext cx="2435530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F93968F4-6E33-4062-A802-AA14F9F74698}"/>
              </a:ext>
            </a:extLst>
          </p:cNvPr>
          <p:cNvSpPr/>
          <p:nvPr/>
        </p:nvSpPr>
        <p:spPr>
          <a:xfrm rot="20960011">
            <a:off x="4090988" y="1370618"/>
            <a:ext cx="2349887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86F08A56-3487-4241-8D5A-7653566715D5}"/>
              </a:ext>
            </a:extLst>
          </p:cNvPr>
          <p:cNvSpPr/>
          <p:nvPr/>
        </p:nvSpPr>
        <p:spPr>
          <a:xfrm rot="20999129">
            <a:off x="906068" y="864914"/>
            <a:ext cx="3173180" cy="426759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E6FEB30A-F5F9-4303-B18D-6E8A02D229EC}"/>
              </a:ext>
            </a:extLst>
          </p:cNvPr>
          <p:cNvSpPr/>
          <p:nvPr/>
        </p:nvSpPr>
        <p:spPr>
          <a:xfrm rot="20934477">
            <a:off x="4090643" y="910483"/>
            <a:ext cx="3177450" cy="42675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B97EAF2-D562-4AAF-8C1A-EDCEFB92335C}"/>
              </a:ext>
            </a:extLst>
          </p:cNvPr>
          <p:cNvSpPr/>
          <p:nvPr/>
        </p:nvSpPr>
        <p:spPr>
          <a:xfrm rot="20855052">
            <a:off x="4093820" y="522113"/>
            <a:ext cx="3899940" cy="49940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48952844-D412-4DDE-9431-360F781FE8D7}"/>
              </a:ext>
            </a:extLst>
          </p:cNvPr>
          <p:cNvSpPr/>
          <p:nvPr/>
        </p:nvSpPr>
        <p:spPr>
          <a:xfrm rot="21019908">
            <a:off x="86061" y="421347"/>
            <a:ext cx="3966266" cy="525128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E0292CB4-4C09-4658-AA60-F59281CB64B3}"/>
              </a:ext>
            </a:extLst>
          </p:cNvPr>
          <p:cNvSpPr/>
          <p:nvPr/>
        </p:nvSpPr>
        <p:spPr>
          <a:xfrm rot="21138774">
            <a:off x="3953371" y="2721003"/>
            <a:ext cx="328048" cy="707997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04D8949E-C7E4-47A7-97B8-45721E67C3A1}"/>
              </a:ext>
            </a:extLst>
          </p:cNvPr>
          <p:cNvSpPr/>
          <p:nvPr/>
        </p:nvSpPr>
        <p:spPr>
          <a:xfrm>
            <a:off x="6132908" y="1310488"/>
            <a:ext cx="4480560" cy="1879536"/>
          </a:xfrm>
          <a:prstGeom prst="rect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C76F6C64-0085-4121-A6AD-B9DEF08F3323}"/>
              </a:ext>
            </a:extLst>
          </p:cNvPr>
          <p:cNvSpPr/>
          <p:nvPr/>
        </p:nvSpPr>
        <p:spPr>
          <a:xfrm>
            <a:off x="6186044" y="1932644"/>
            <a:ext cx="4346225" cy="78188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Forma Livre: Forma 36">
            <a:extLst>
              <a:ext uri="{FF2B5EF4-FFF2-40B4-BE49-F238E27FC236}">
                <a16:creationId xmlns:a16="http://schemas.microsoft.com/office/drawing/2014/main" id="{9D23F059-02AE-4E9E-A1F6-541A7C0574CE}"/>
              </a:ext>
            </a:extLst>
          </p:cNvPr>
          <p:cNvSpPr/>
          <p:nvPr/>
        </p:nvSpPr>
        <p:spPr>
          <a:xfrm>
            <a:off x="7806641" y="2045486"/>
            <a:ext cx="1104598" cy="571880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1053A2E9-83CF-4357-BD17-3B820FA8B405}"/>
              </a:ext>
            </a:extLst>
          </p:cNvPr>
          <p:cNvCxnSpPr>
            <a:cxnSpLocks/>
          </p:cNvCxnSpPr>
          <p:nvPr/>
        </p:nvCxnSpPr>
        <p:spPr>
          <a:xfrm>
            <a:off x="4877688" y="4471743"/>
            <a:ext cx="730644" cy="290721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B10A3635-68B8-4EB2-B594-46C051CEF9E4}"/>
              </a:ext>
            </a:extLst>
          </p:cNvPr>
          <p:cNvSpPr txBox="1"/>
          <p:nvPr/>
        </p:nvSpPr>
        <p:spPr>
          <a:xfrm>
            <a:off x="7263900" y="339992"/>
            <a:ext cx="46379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Para um corpo magnetizado na </a:t>
            </a:r>
            <a:r>
              <a:rPr lang="pt-BR" sz="2200" dirty="0">
                <a:solidFill>
                  <a:srgbClr val="0070C0"/>
                </a:solidFill>
              </a:rPr>
              <a:t>mesma direção </a:t>
            </a:r>
            <a:r>
              <a:rPr lang="pt-BR" sz="2200" dirty="0"/>
              <a:t>do campo da Terra</a:t>
            </a:r>
            <a:endParaRPr lang="pt-BR" sz="2200" b="1" dirty="0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7BAE368A-3966-4560-A40F-0C8B3DB7751F}"/>
              </a:ext>
            </a:extLst>
          </p:cNvPr>
          <p:cNvSpPr/>
          <p:nvPr/>
        </p:nvSpPr>
        <p:spPr>
          <a:xfrm>
            <a:off x="4635069" y="4167860"/>
            <a:ext cx="496195" cy="477951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1C4491D4-B575-4408-B257-2068C98488CA}"/>
              </a:ext>
            </a:extLst>
          </p:cNvPr>
          <p:cNvCxnSpPr>
            <a:cxnSpLocks/>
          </p:cNvCxnSpPr>
          <p:nvPr/>
        </p:nvCxnSpPr>
        <p:spPr>
          <a:xfrm flipH="1" flipV="1">
            <a:off x="7022995" y="1489293"/>
            <a:ext cx="322352" cy="62238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BB9D680C-BEDF-4CBB-A995-F93DEDD05EB7}"/>
              </a:ext>
            </a:extLst>
          </p:cNvPr>
          <p:cNvCxnSpPr>
            <a:cxnSpLocks/>
          </p:cNvCxnSpPr>
          <p:nvPr/>
        </p:nvCxnSpPr>
        <p:spPr>
          <a:xfrm flipH="1" flipV="1">
            <a:off x="7828401" y="1423216"/>
            <a:ext cx="322352" cy="62238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>
            <a:extLst>
              <a:ext uri="{FF2B5EF4-FFF2-40B4-BE49-F238E27FC236}">
                <a16:creationId xmlns:a16="http://schemas.microsoft.com/office/drawing/2014/main" id="{4303C4CA-B515-4032-849D-3BE8B12E2A69}"/>
              </a:ext>
            </a:extLst>
          </p:cNvPr>
          <p:cNvCxnSpPr>
            <a:cxnSpLocks/>
          </p:cNvCxnSpPr>
          <p:nvPr/>
        </p:nvCxnSpPr>
        <p:spPr>
          <a:xfrm flipH="1" flipV="1">
            <a:off x="8697593" y="2303222"/>
            <a:ext cx="322352" cy="62238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14F19A48-7202-4A9E-8833-50ED39A7A445}"/>
              </a:ext>
            </a:extLst>
          </p:cNvPr>
          <p:cNvCxnSpPr>
            <a:cxnSpLocks/>
          </p:cNvCxnSpPr>
          <p:nvPr/>
        </p:nvCxnSpPr>
        <p:spPr>
          <a:xfrm flipH="1" flipV="1">
            <a:off x="7951049" y="2253079"/>
            <a:ext cx="322352" cy="62238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368083BD-EA3A-4698-9721-D21BAB7B53E1}"/>
              </a:ext>
            </a:extLst>
          </p:cNvPr>
          <p:cNvCxnSpPr>
            <a:cxnSpLocks/>
          </p:cNvCxnSpPr>
          <p:nvPr/>
        </p:nvCxnSpPr>
        <p:spPr>
          <a:xfrm flipH="1" flipV="1">
            <a:off x="7311026" y="2336731"/>
            <a:ext cx="322352" cy="62238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43AF0EDF-0C6B-4FF1-8963-5B624017D81E}"/>
              </a:ext>
            </a:extLst>
          </p:cNvPr>
          <p:cNvCxnSpPr>
            <a:cxnSpLocks/>
          </p:cNvCxnSpPr>
          <p:nvPr/>
        </p:nvCxnSpPr>
        <p:spPr>
          <a:xfrm flipH="1" flipV="1">
            <a:off x="9382443" y="2303222"/>
            <a:ext cx="322352" cy="62238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D95EF5E4-0EB1-4D85-94DB-2BF46F5AF4AA}"/>
              </a:ext>
            </a:extLst>
          </p:cNvPr>
          <p:cNvCxnSpPr>
            <a:cxnSpLocks/>
          </p:cNvCxnSpPr>
          <p:nvPr/>
        </p:nvCxnSpPr>
        <p:spPr>
          <a:xfrm flipH="1" flipV="1">
            <a:off x="9307172" y="1489293"/>
            <a:ext cx="322352" cy="62238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3CB48E40-7119-4D7E-899A-823D79649CC2}"/>
              </a:ext>
            </a:extLst>
          </p:cNvPr>
          <p:cNvCxnSpPr>
            <a:cxnSpLocks/>
          </p:cNvCxnSpPr>
          <p:nvPr/>
        </p:nvCxnSpPr>
        <p:spPr>
          <a:xfrm flipH="1" flipV="1">
            <a:off x="10173891" y="1504133"/>
            <a:ext cx="322352" cy="62238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C79E2805-758D-4211-8571-DA8796BB8638}"/>
              </a:ext>
            </a:extLst>
          </p:cNvPr>
          <p:cNvCxnSpPr>
            <a:cxnSpLocks/>
          </p:cNvCxnSpPr>
          <p:nvPr/>
        </p:nvCxnSpPr>
        <p:spPr>
          <a:xfrm flipH="1" flipV="1">
            <a:off x="10230827" y="2238669"/>
            <a:ext cx="322352" cy="62238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BF124338-4B95-4B10-8094-3C019EF39A73}"/>
              </a:ext>
            </a:extLst>
          </p:cNvPr>
          <p:cNvCxnSpPr>
            <a:cxnSpLocks/>
          </p:cNvCxnSpPr>
          <p:nvPr/>
        </p:nvCxnSpPr>
        <p:spPr>
          <a:xfrm flipH="1" flipV="1">
            <a:off x="6425302" y="2326237"/>
            <a:ext cx="322352" cy="62238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C386AACF-F52A-45EF-B1EA-789FE30765EC}"/>
              </a:ext>
            </a:extLst>
          </p:cNvPr>
          <p:cNvCxnSpPr>
            <a:cxnSpLocks/>
          </p:cNvCxnSpPr>
          <p:nvPr/>
        </p:nvCxnSpPr>
        <p:spPr>
          <a:xfrm flipH="1" flipV="1">
            <a:off x="6337401" y="1686016"/>
            <a:ext cx="322352" cy="62238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30CD7EFA-F018-47C6-B725-D6838898A308}"/>
              </a:ext>
            </a:extLst>
          </p:cNvPr>
          <p:cNvCxnSpPr>
            <a:cxnSpLocks/>
          </p:cNvCxnSpPr>
          <p:nvPr/>
        </p:nvCxnSpPr>
        <p:spPr>
          <a:xfrm flipH="1" flipV="1">
            <a:off x="8643240" y="1497110"/>
            <a:ext cx="322352" cy="622385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A1C23E7A-B30A-432D-B5B7-790C34F09253}"/>
              </a:ext>
            </a:extLst>
          </p:cNvPr>
          <p:cNvSpPr txBox="1"/>
          <p:nvPr/>
        </p:nvSpPr>
        <p:spPr>
          <a:xfrm>
            <a:off x="57567" y="0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</a:t>
            </a:r>
            <a:r>
              <a:rPr lang="pt-BR" sz="2400" b="1" dirty="0" err="1"/>
              <a:t>crustal</a:t>
            </a:r>
            <a:endParaRPr lang="pt-BR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91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Elipse 29">
            <a:extLst>
              <a:ext uri="{FF2B5EF4-FFF2-40B4-BE49-F238E27FC236}">
                <a16:creationId xmlns:a16="http://schemas.microsoft.com/office/drawing/2014/main" id="{644FCAAE-F04D-48A1-A163-7B2E706D2328}"/>
              </a:ext>
            </a:extLst>
          </p:cNvPr>
          <p:cNvSpPr/>
          <p:nvPr/>
        </p:nvSpPr>
        <p:spPr>
          <a:xfrm>
            <a:off x="2504702" y="1440433"/>
            <a:ext cx="3148826" cy="3252571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127</a:t>
            </a:fld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508FAD3F-5F9E-42B7-98C6-568247D02BB0}"/>
              </a:ext>
            </a:extLst>
          </p:cNvPr>
          <p:cNvSpPr/>
          <p:nvPr/>
        </p:nvSpPr>
        <p:spPr>
          <a:xfrm>
            <a:off x="2585595" y="1539506"/>
            <a:ext cx="2987040" cy="30544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452B578B-DB92-43DA-A6BD-78D138E3B851}"/>
              </a:ext>
            </a:extLst>
          </p:cNvPr>
          <p:cNvSpPr/>
          <p:nvPr/>
        </p:nvSpPr>
        <p:spPr>
          <a:xfrm>
            <a:off x="3199005" y="2178987"/>
            <a:ext cx="1760220" cy="17754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381742A-106E-4382-A631-6D20001B0DFF}"/>
              </a:ext>
            </a:extLst>
          </p:cNvPr>
          <p:cNvSpPr/>
          <p:nvPr/>
        </p:nvSpPr>
        <p:spPr>
          <a:xfrm>
            <a:off x="3496882" y="2495217"/>
            <a:ext cx="1164465" cy="1143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65E1F35A-BB4F-44DD-B8CD-42537C3C30F2}"/>
              </a:ext>
            </a:extLst>
          </p:cNvPr>
          <p:cNvSpPr/>
          <p:nvPr/>
        </p:nvSpPr>
        <p:spPr>
          <a:xfrm rot="21172704">
            <a:off x="1643006" y="1317912"/>
            <a:ext cx="2435530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F93968F4-6E33-4062-A802-AA14F9F74698}"/>
              </a:ext>
            </a:extLst>
          </p:cNvPr>
          <p:cNvSpPr/>
          <p:nvPr/>
        </p:nvSpPr>
        <p:spPr>
          <a:xfrm rot="20960011">
            <a:off x="4090988" y="1370618"/>
            <a:ext cx="2349887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86F08A56-3487-4241-8D5A-7653566715D5}"/>
              </a:ext>
            </a:extLst>
          </p:cNvPr>
          <p:cNvSpPr/>
          <p:nvPr/>
        </p:nvSpPr>
        <p:spPr>
          <a:xfrm rot="20999129">
            <a:off x="906068" y="864914"/>
            <a:ext cx="3173180" cy="426759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E6FEB30A-F5F9-4303-B18D-6E8A02D229EC}"/>
              </a:ext>
            </a:extLst>
          </p:cNvPr>
          <p:cNvSpPr/>
          <p:nvPr/>
        </p:nvSpPr>
        <p:spPr>
          <a:xfrm rot="20934477">
            <a:off x="4090643" y="910483"/>
            <a:ext cx="3177450" cy="42675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B97EAF2-D562-4AAF-8C1A-EDCEFB92335C}"/>
              </a:ext>
            </a:extLst>
          </p:cNvPr>
          <p:cNvSpPr/>
          <p:nvPr/>
        </p:nvSpPr>
        <p:spPr>
          <a:xfrm rot="20855052">
            <a:off x="4093820" y="522113"/>
            <a:ext cx="3899940" cy="49940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48952844-D412-4DDE-9431-360F781FE8D7}"/>
              </a:ext>
            </a:extLst>
          </p:cNvPr>
          <p:cNvSpPr/>
          <p:nvPr/>
        </p:nvSpPr>
        <p:spPr>
          <a:xfrm rot="21019908">
            <a:off x="86061" y="421347"/>
            <a:ext cx="3966266" cy="525128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E0292CB4-4C09-4658-AA60-F59281CB64B3}"/>
              </a:ext>
            </a:extLst>
          </p:cNvPr>
          <p:cNvSpPr/>
          <p:nvPr/>
        </p:nvSpPr>
        <p:spPr>
          <a:xfrm rot="21138774">
            <a:off x="3953371" y="2721003"/>
            <a:ext cx="328048" cy="707997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04D8949E-C7E4-47A7-97B8-45721E67C3A1}"/>
              </a:ext>
            </a:extLst>
          </p:cNvPr>
          <p:cNvSpPr/>
          <p:nvPr/>
        </p:nvSpPr>
        <p:spPr>
          <a:xfrm>
            <a:off x="6132908" y="1310488"/>
            <a:ext cx="4480560" cy="1879536"/>
          </a:xfrm>
          <a:prstGeom prst="rect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C76F6C64-0085-4121-A6AD-B9DEF08F3323}"/>
              </a:ext>
            </a:extLst>
          </p:cNvPr>
          <p:cNvSpPr/>
          <p:nvPr/>
        </p:nvSpPr>
        <p:spPr>
          <a:xfrm>
            <a:off x="6186045" y="1932644"/>
            <a:ext cx="4336242" cy="78188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Forma Livre: Forma 36">
            <a:extLst>
              <a:ext uri="{FF2B5EF4-FFF2-40B4-BE49-F238E27FC236}">
                <a16:creationId xmlns:a16="http://schemas.microsoft.com/office/drawing/2014/main" id="{9D23F059-02AE-4E9E-A1F6-541A7C0574CE}"/>
              </a:ext>
            </a:extLst>
          </p:cNvPr>
          <p:cNvSpPr/>
          <p:nvPr/>
        </p:nvSpPr>
        <p:spPr>
          <a:xfrm>
            <a:off x="7806641" y="2045486"/>
            <a:ext cx="1104598" cy="571880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1053A2E9-83CF-4357-BD17-3B820FA8B405}"/>
              </a:ext>
            </a:extLst>
          </p:cNvPr>
          <p:cNvCxnSpPr>
            <a:cxnSpLocks/>
          </p:cNvCxnSpPr>
          <p:nvPr/>
        </p:nvCxnSpPr>
        <p:spPr>
          <a:xfrm flipV="1">
            <a:off x="5688451" y="2242856"/>
            <a:ext cx="0" cy="878959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tângulo 43">
            <a:extLst>
              <a:ext uri="{FF2B5EF4-FFF2-40B4-BE49-F238E27FC236}">
                <a16:creationId xmlns:a16="http://schemas.microsoft.com/office/drawing/2014/main" id="{7BAE368A-3966-4560-A40F-0C8B3DB7751F}"/>
              </a:ext>
            </a:extLst>
          </p:cNvPr>
          <p:cNvSpPr/>
          <p:nvPr/>
        </p:nvSpPr>
        <p:spPr>
          <a:xfrm>
            <a:off x="5379209" y="2909436"/>
            <a:ext cx="496195" cy="477951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C386AACF-F52A-45EF-B1EA-789FE30765EC}"/>
              </a:ext>
            </a:extLst>
          </p:cNvPr>
          <p:cNvCxnSpPr>
            <a:cxnSpLocks/>
          </p:cNvCxnSpPr>
          <p:nvPr/>
        </p:nvCxnSpPr>
        <p:spPr>
          <a:xfrm flipH="1" flipV="1">
            <a:off x="6115951" y="2075237"/>
            <a:ext cx="718240" cy="518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id="{069FED60-4A1F-4A0F-9D69-C10A7BD65152}"/>
              </a:ext>
            </a:extLst>
          </p:cNvPr>
          <p:cNvCxnSpPr>
            <a:cxnSpLocks/>
          </p:cNvCxnSpPr>
          <p:nvPr/>
        </p:nvCxnSpPr>
        <p:spPr>
          <a:xfrm flipH="1" flipV="1">
            <a:off x="6361351" y="1731250"/>
            <a:ext cx="718240" cy="518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45FA2038-3745-46A3-9B3B-2818EC2671FE}"/>
              </a:ext>
            </a:extLst>
          </p:cNvPr>
          <p:cNvCxnSpPr>
            <a:cxnSpLocks/>
          </p:cNvCxnSpPr>
          <p:nvPr/>
        </p:nvCxnSpPr>
        <p:spPr>
          <a:xfrm flipH="1" flipV="1">
            <a:off x="7486380" y="1589607"/>
            <a:ext cx="718240" cy="518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de Seta Reta 63">
            <a:extLst>
              <a:ext uri="{FF2B5EF4-FFF2-40B4-BE49-F238E27FC236}">
                <a16:creationId xmlns:a16="http://schemas.microsoft.com/office/drawing/2014/main" id="{2BAF22F0-01A8-4774-88D5-6D74464DFC07}"/>
              </a:ext>
            </a:extLst>
          </p:cNvPr>
          <p:cNvCxnSpPr>
            <a:cxnSpLocks/>
          </p:cNvCxnSpPr>
          <p:nvPr/>
        </p:nvCxnSpPr>
        <p:spPr>
          <a:xfrm flipH="1" flipV="1">
            <a:off x="8455610" y="1780943"/>
            <a:ext cx="718240" cy="518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de Seta Reta 64">
            <a:extLst>
              <a:ext uri="{FF2B5EF4-FFF2-40B4-BE49-F238E27FC236}">
                <a16:creationId xmlns:a16="http://schemas.microsoft.com/office/drawing/2014/main" id="{BF43FC76-8F98-4A3E-B8EF-C5B4E5D68336}"/>
              </a:ext>
            </a:extLst>
          </p:cNvPr>
          <p:cNvCxnSpPr>
            <a:cxnSpLocks/>
          </p:cNvCxnSpPr>
          <p:nvPr/>
        </p:nvCxnSpPr>
        <p:spPr>
          <a:xfrm flipH="1" flipV="1">
            <a:off x="7266483" y="2170326"/>
            <a:ext cx="718240" cy="518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id="{4E716C54-2F45-4861-93DF-9180DF14BBA8}"/>
              </a:ext>
            </a:extLst>
          </p:cNvPr>
          <p:cNvCxnSpPr>
            <a:cxnSpLocks/>
          </p:cNvCxnSpPr>
          <p:nvPr/>
        </p:nvCxnSpPr>
        <p:spPr>
          <a:xfrm flipH="1" flipV="1">
            <a:off x="9606405" y="1589607"/>
            <a:ext cx="718240" cy="518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de Seta Reta 66">
            <a:extLst>
              <a:ext uri="{FF2B5EF4-FFF2-40B4-BE49-F238E27FC236}">
                <a16:creationId xmlns:a16="http://schemas.microsoft.com/office/drawing/2014/main" id="{0D05B0E5-29AB-417F-AB41-DF38045CD63D}"/>
              </a:ext>
            </a:extLst>
          </p:cNvPr>
          <p:cNvCxnSpPr>
            <a:cxnSpLocks/>
          </p:cNvCxnSpPr>
          <p:nvPr/>
        </p:nvCxnSpPr>
        <p:spPr>
          <a:xfrm flipH="1" flipV="1">
            <a:off x="8039792" y="2514170"/>
            <a:ext cx="718240" cy="518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E738F1CE-0888-43CB-A20B-2C2C5F115677}"/>
              </a:ext>
            </a:extLst>
          </p:cNvPr>
          <p:cNvCxnSpPr>
            <a:cxnSpLocks/>
          </p:cNvCxnSpPr>
          <p:nvPr/>
        </p:nvCxnSpPr>
        <p:spPr>
          <a:xfrm flipH="1" flipV="1">
            <a:off x="8485026" y="2242856"/>
            <a:ext cx="718240" cy="518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de Seta Reta 68">
            <a:extLst>
              <a:ext uri="{FF2B5EF4-FFF2-40B4-BE49-F238E27FC236}">
                <a16:creationId xmlns:a16="http://schemas.microsoft.com/office/drawing/2014/main" id="{2EFAED33-B4CA-4C8A-861E-D21CE49D5F67}"/>
              </a:ext>
            </a:extLst>
          </p:cNvPr>
          <p:cNvCxnSpPr>
            <a:cxnSpLocks/>
          </p:cNvCxnSpPr>
          <p:nvPr/>
        </p:nvCxnSpPr>
        <p:spPr>
          <a:xfrm flipH="1" flipV="1">
            <a:off x="9660541" y="2176397"/>
            <a:ext cx="718240" cy="518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de Seta Reta 69">
            <a:extLst>
              <a:ext uri="{FF2B5EF4-FFF2-40B4-BE49-F238E27FC236}">
                <a16:creationId xmlns:a16="http://schemas.microsoft.com/office/drawing/2014/main" id="{991AB6BE-E6FF-40D8-B306-6F0C726BCF86}"/>
              </a:ext>
            </a:extLst>
          </p:cNvPr>
          <p:cNvCxnSpPr>
            <a:cxnSpLocks/>
          </p:cNvCxnSpPr>
          <p:nvPr/>
        </p:nvCxnSpPr>
        <p:spPr>
          <a:xfrm flipH="1" flipV="1">
            <a:off x="9668240" y="2544873"/>
            <a:ext cx="718240" cy="518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de Seta Reta 70">
            <a:extLst>
              <a:ext uri="{FF2B5EF4-FFF2-40B4-BE49-F238E27FC236}">
                <a16:creationId xmlns:a16="http://schemas.microsoft.com/office/drawing/2014/main" id="{2442D568-C799-46CE-A82F-9E5F0782FA13}"/>
              </a:ext>
            </a:extLst>
          </p:cNvPr>
          <p:cNvCxnSpPr>
            <a:cxnSpLocks/>
          </p:cNvCxnSpPr>
          <p:nvPr/>
        </p:nvCxnSpPr>
        <p:spPr>
          <a:xfrm flipH="1" flipV="1">
            <a:off x="9804047" y="2993531"/>
            <a:ext cx="718240" cy="518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de Seta Reta 71">
            <a:extLst>
              <a:ext uri="{FF2B5EF4-FFF2-40B4-BE49-F238E27FC236}">
                <a16:creationId xmlns:a16="http://schemas.microsoft.com/office/drawing/2014/main" id="{5622AD7D-B280-4660-99B6-F63D61D73D9B}"/>
              </a:ext>
            </a:extLst>
          </p:cNvPr>
          <p:cNvCxnSpPr>
            <a:cxnSpLocks/>
          </p:cNvCxnSpPr>
          <p:nvPr/>
        </p:nvCxnSpPr>
        <p:spPr>
          <a:xfrm flipH="1" flipV="1">
            <a:off x="8639745" y="2891410"/>
            <a:ext cx="718240" cy="518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de Seta Reta 72">
            <a:extLst>
              <a:ext uri="{FF2B5EF4-FFF2-40B4-BE49-F238E27FC236}">
                <a16:creationId xmlns:a16="http://schemas.microsoft.com/office/drawing/2014/main" id="{4275A478-B39D-48ED-B41B-CC88938BF14C}"/>
              </a:ext>
            </a:extLst>
          </p:cNvPr>
          <p:cNvCxnSpPr>
            <a:cxnSpLocks/>
          </p:cNvCxnSpPr>
          <p:nvPr/>
        </p:nvCxnSpPr>
        <p:spPr>
          <a:xfrm flipH="1" flipV="1">
            <a:off x="7754035" y="3013948"/>
            <a:ext cx="718240" cy="518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de Seta Reta 73">
            <a:extLst>
              <a:ext uri="{FF2B5EF4-FFF2-40B4-BE49-F238E27FC236}">
                <a16:creationId xmlns:a16="http://schemas.microsoft.com/office/drawing/2014/main" id="{689DE63A-7FE9-42E9-A6FA-EF1A12705A2B}"/>
              </a:ext>
            </a:extLst>
          </p:cNvPr>
          <p:cNvCxnSpPr>
            <a:cxnSpLocks/>
          </p:cNvCxnSpPr>
          <p:nvPr/>
        </p:nvCxnSpPr>
        <p:spPr>
          <a:xfrm flipH="1" flipV="1">
            <a:off x="6860374" y="2880480"/>
            <a:ext cx="718240" cy="518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40455886-F28A-453D-9E65-31BBD41F189B}"/>
              </a:ext>
            </a:extLst>
          </p:cNvPr>
          <p:cNvCxnSpPr>
            <a:cxnSpLocks/>
          </p:cNvCxnSpPr>
          <p:nvPr/>
        </p:nvCxnSpPr>
        <p:spPr>
          <a:xfrm flipH="1" flipV="1">
            <a:off x="6224459" y="3002318"/>
            <a:ext cx="718240" cy="518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de Seta Reta 75">
            <a:extLst>
              <a:ext uri="{FF2B5EF4-FFF2-40B4-BE49-F238E27FC236}">
                <a16:creationId xmlns:a16="http://schemas.microsoft.com/office/drawing/2014/main" id="{DDE5F79D-BADE-4690-BDF5-3206EF954FA3}"/>
              </a:ext>
            </a:extLst>
          </p:cNvPr>
          <p:cNvCxnSpPr>
            <a:cxnSpLocks/>
          </p:cNvCxnSpPr>
          <p:nvPr/>
        </p:nvCxnSpPr>
        <p:spPr>
          <a:xfrm flipH="1" flipV="1">
            <a:off x="6582466" y="2541956"/>
            <a:ext cx="718240" cy="518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52808BC7-04C5-41B2-A113-AF814C87E8E2}"/>
              </a:ext>
            </a:extLst>
          </p:cNvPr>
          <p:cNvSpPr txBox="1"/>
          <p:nvPr/>
        </p:nvSpPr>
        <p:spPr>
          <a:xfrm>
            <a:off x="7263900" y="339992"/>
            <a:ext cx="46379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Para um corpo magnetizado na </a:t>
            </a:r>
            <a:r>
              <a:rPr lang="pt-BR" sz="2200" dirty="0">
                <a:solidFill>
                  <a:srgbClr val="0070C0"/>
                </a:solidFill>
              </a:rPr>
              <a:t>mesma direção </a:t>
            </a:r>
            <a:r>
              <a:rPr lang="pt-BR" sz="2200" dirty="0"/>
              <a:t>do campo da Terra</a:t>
            </a:r>
            <a:endParaRPr lang="pt-BR" sz="2200" b="1" dirty="0"/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F51FDBF7-0B29-47D8-98CF-1682E6BACA69}"/>
              </a:ext>
            </a:extLst>
          </p:cNvPr>
          <p:cNvSpPr txBox="1"/>
          <p:nvPr/>
        </p:nvSpPr>
        <p:spPr>
          <a:xfrm>
            <a:off x="57567" y="0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</a:t>
            </a:r>
            <a:r>
              <a:rPr lang="pt-BR" sz="2400" b="1" dirty="0" err="1"/>
              <a:t>crustal</a:t>
            </a:r>
            <a:endParaRPr lang="pt-BR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61923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Elipse 29">
            <a:extLst>
              <a:ext uri="{FF2B5EF4-FFF2-40B4-BE49-F238E27FC236}">
                <a16:creationId xmlns:a16="http://schemas.microsoft.com/office/drawing/2014/main" id="{644FCAAE-F04D-48A1-A163-7B2E706D2328}"/>
              </a:ext>
            </a:extLst>
          </p:cNvPr>
          <p:cNvSpPr/>
          <p:nvPr/>
        </p:nvSpPr>
        <p:spPr>
          <a:xfrm>
            <a:off x="2504702" y="1440433"/>
            <a:ext cx="3148826" cy="3252571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128</a:t>
            </a:fld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508FAD3F-5F9E-42B7-98C6-568247D02BB0}"/>
              </a:ext>
            </a:extLst>
          </p:cNvPr>
          <p:cNvSpPr/>
          <p:nvPr/>
        </p:nvSpPr>
        <p:spPr>
          <a:xfrm>
            <a:off x="2585595" y="1539506"/>
            <a:ext cx="2987040" cy="305442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452B578B-DB92-43DA-A6BD-78D138E3B851}"/>
              </a:ext>
            </a:extLst>
          </p:cNvPr>
          <p:cNvSpPr/>
          <p:nvPr/>
        </p:nvSpPr>
        <p:spPr>
          <a:xfrm>
            <a:off x="3199005" y="2178987"/>
            <a:ext cx="1760220" cy="17754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381742A-106E-4382-A631-6D20001B0DFF}"/>
              </a:ext>
            </a:extLst>
          </p:cNvPr>
          <p:cNvSpPr/>
          <p:nvPr/>
        </p:nvSpPr>
        <p:spPr>
          <a:xfrm>
            <a:off x="3496882" y="2495217"/>
            <a:ext cx="1164465" cy="1143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65E1F35A-BB4F-44DD-B8CD-42537C3C30F2}"/>
              </a:ext>
            </a:extLst>
          </p:cNvPr>
          <p:cNvSpPr/>
          <p:nvPr/>
        </p:nvSpPr>
        <p:spPr>
          <a:xfrm rot="21172704">
            <a:off x="1643006" y="1317912"/>
            <a:ext cx="2435530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F93968F4-6E33-4062-A802-AA14F9F74698}"/>
              </a:ext>
            </a:extLst>
          </p:cNvPr>
          <p:cNvSpPr/>
          <p:nvPr/>
        </p:nvSpPr>
        <p:spPr>
          <a:xfrm rot="20960011">
            <a:off x="4090988" y="1370618"/>
            <a:ext cx="2349887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86F08A56-3487-4241-8D5A-7653566715D5}"/>
              </a:ext>
            </a:extLst>
          </p:cNvPr>
          <p:cNvSpPr/>
          <p:nvPr/>
        </p:nvSpPr>
        <p:spPr>
          <a:xfrm rot="20999129">
            <a:off x="906068" y="864914"/>
            <a:ext cx="3173180" cy="426759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E6FEB30A-F5F9-4303-B18D-6E8A02D229EC}"/>
              </a:ext>
            </a:extLst>
          </p:cNvPr>
          <p:cNvSpPr/>
          <p:nvPr/>
        </p:nvSpPr>
        <p:spPr>
          <a:xfrm rot="20934477">
            <a:off x="4090643" y="910483"/>
            <a:ext cx="3177450" cy="42675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B97EAF2-D562-4AAF-8C1A-EDCEFB92335C}"/>
              </a:ext>
            </a:extLst>
          </p:cNvPr>
          <p:cNvSpPr/>
          <p:nvPr/>
        </p:nvSpPr>
        <p:spPr>
          <a:xfrm rot="20855052">
            <a:off x="4093820" y="522113"/>
            <a:ext cx="3899940" cy="49940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48952844-D412-4DDE-9431-360F781FE8D7}"/>
              </a:ext>
            </a:extLst>
          </p:cNvPr>
          <p:cNvSpPr/>
          <p:nvPr/>
        </p:nvSpPr>
        <p:spPr>
          <a:xfrm rot="21019908">
            <a:off x="86061" y="421347"/>
            <a:ext cx="3966266" cy="525128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E0292CB4-4C09-4658-AA60-F59281CB64B3}"/>
              </a:ext>
            </a:extLst>
          </p:cNvPr>
          <p:cNvSpPr/>
          <p:nvPr/>
        </p:nvSpPr>
        <p:spPr>
          <a:xfrm rot="21138774">
            <a:off x="3953371" y="2721003"/>
            <a:ext cx="328048" cy="707997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04D8949E-C7E4-47A7-97B8-45721E67C3A1}"/>
              </a:ext>
            </a:extLst>
          </p:cNvPr>
          <p:cNvSpPr/>
          <p:nvPr/>
        </p:nvSpPr>
        <p:spPr>
          <a:xfrm>
            <a:off x="6132908" y="1310488"/>
            <a:ext cx="4480560" cy="1879536"/>
          </a:xfrm>
          <a:prstGeom prst="rect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C76F6C64-0085-4121-A6AD-B9DEF08F3323}"/>
              </a:ext>
            </a:extLst>
          </p:cNvPr>
          <p:cNvSpPr/>
          <p:nvPr/>
        </p:nvSpPr>
        <p:spPr>
          <a:xfrm>
            <a:off x="6189784" y="1932644"/>
            <a:ext cx="4338516" cy="78188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Forma Livre: Forma 36">
            <a:extLst>
              <a:ext uri="{FF2B5EF4-FFF2-40B4-BE49-F238E27FC236}">
                <a16:creationId xmlns:a16="http://schemas.microsoft.com/office/drawing/2014/main" id="{9D23F059-02AE-4E9E-A1F6-541A7C0574CE}"/>
              </a:ext>
            </a:extLst>
          </p:cNvPr>
          <p:cNvSpPr/>
          <p:nvPr/>
        </p:nvSpPr>
        <p:spPr>
          <a:xfrm>
            <a:off x="7806641" y="2045486"/>
            <a:ext cx="1104598" cy="571880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1053A2E9-83CF-4357-BD17-3B820FA8B405}"/>
              </a:ext>
            </a:extLst>
          </p:cNvPr>
          <p:cNvCxnSpPr>
            <a:cxnSpLocks/>
          </p:cNvCxnSpPr>
          <p:nvPr/>
        </p:nvCxnSpPr>
        <p:spPr>
          <a:xfrm flipH="1">
            <a:off x="4152077" y="1513292"/>
            <a:ext cx="463131" cy="53219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tângulo 43">
            <a:extLst>
              <a:ext uri="{FF2B5EF4-FFF2-40B4-BE49-F238E27FC236}">
                <a16:creationId xmlns:a16="http://schemas.microsoft.com/office/drawing/2014/main" id="{7BAE368A-3966-4560-A40F-0C8B3DB7751F}"/>
              </a:ext>
            </a:extLst>
          </p:cNvPr>
          <p:cNvSpPr/>
          <p:nvPr/>
        </p:nvSpPr>
        <p:spPr>
          <a:xfrm>
            <a:off x="4418124" y="1331563"/>
            <a:ext cx="496195" cy="477951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9A7DC9C5-70A2-4C70-A760-5A7ED98891D3}"/>
              </a:ext>
            </a:extLst>
          </p:cNvPr>
          <p:cNvCxnSpPr>
            <a:cxnSpLocks/>
          </p:cNvCxnSpPr>
          <p:nvPr/>
        </p:nvCxnSpPr>
        <p:spPr>
          <a:xfrm flipH="1">
            <a:off x="6687263" y="1598478"/>
            <a:ext cx="463131" cy="53219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A648964F-A180-4096-BE47-FACA2AB12812}"/>
              </a:ext>
            </a:extLst>
          </p:cNvPr>
          <p:cNvCxnSpPr>
            <a:cxnSpLocks/>
          </p:cNvCxnSpPr>
          <p:nvPr/>
        </p:nvCxnSpPr>
        <p:spPr>
          <a:xfrm flipH="1">
            <a:off x="7565470" y="1646793"/>
            <a:ext cx="463131" cy="53219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22F9656D-3F2E-4D97-9A92-AD9E4FD338A5}"/>
              </a:ext>
            </a:extLst>
          </p:cNvPr>
          <p:cNvCxnSpPr>
            <a:cxnSpLocks/>
          </p:cNvCxnSpPr>
          <p:nvPr/>
        </p:nvCxnSpPr>
        <p:spPr>
          <a:xfrm flipH="1">
            <a:off x="8355420" y="1448619"/>
            <a:ext cx="463131" cy="53219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0442CF76-1A1B-4F0F-A074-D54EF3BA22B6}"/>
              </a:ext>
            </a:extLst>
          </p:cNvPr>
          <p:cNvCxnSpPr>
            <a:cxnSpLocks/>
          </p:cNvCxnSpPr>
          <p:nvPr/>
        </p:nvCxnSpPr>
        <p:spPr>
          <a:xfrm flipH="1">
            <a:off x="8668536" y="1763300"/>
            <a:ext cx="463131" cy="53219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46">
            <a:extLst>
              <a:ext uri="{FF2B5EF4-FFF2-40B4-BE49-F238E27FC236}">
                <a16:creationId xmlns:a16="http://schemas.microsoft.com/office/drawing/2014/main" id="{B56721CC-8C15-45FE-8DB4-ACEE75E29BE9}"/>
              </a:ext>
            </a:extLst>
          </p:cNvPr>
          <p:cNvCxnSpPr>
            <a:cxnSpLocks/>
          </p:cNvCxnSpPr>
          <p:nvPr/>
        </p:nvCxnSpPr>
        <p:spPr>
          <a:xfrm flipH="1">
            <a:off x="9501918" y="1543417"/>
            <a:ext cx="463131" cy="53219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E64BB610-86EF-4E85-8B53-BB085CA6D37E}"/>
              </a:ext>
            </a:extLst>
          </p:cNvPr>
          <p:cNvCxnSpPr>
            <a:cxnSpLocks/>
          </p:cNvCxnSpPr>
          <p:nvPr/>
        </p:nvCxnSpPr>
        <p:spPr>
          <a:xfrm flipH="1">
            <a:off x="9956920" y="1770556"/>
            <a:ext cx="463131" cy="53219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B6A3B52F-9260-4DB1-AEED-503026BAD5EF}"/>
              </a:ext>
            </a:extLst>
          </p:cNvPr>
          <p:cNvCxnSpPr>
            <a:cxnSpLocks/>
          </p:cNvCxnSpPr>
          <p:nvPr/>
        </p:nvCxnSpPr>
        <p:spPr>
          <a:xfrm flipH="1">
            <a:off x="9750634" y="2443714"/>
            <a:ext cx="463131" cy="53219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>
            <a:extLst>
              <a:ext uri="{FF2B5EF4-FFF2-40B4-BE49-F238E27FC236}">
                <a16:creationId xmlns:a16="http://schemas.microsoft.com/office/drawing/2014/main" id="{8DF4A43C-42D7-4D51-A572-8B58A93B71F2}"/>
              </a:ext>
            </a:extLst>
          </p:cNvPr>
          <p:cNvCxnSpPr>
            <a:cxnSpLocks/>
          </p:cNvCxnSpPr>
          <p:nvPr/>
        </p:nvCxnSpPr>
        <p:spPr>
          <a:xfrm flipH="1">
            <a:off x="8815105" y="2436146"/>
            <a:ext cx="463131" cy="53219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ED925D1A-FF3C-48B7-B946-F05FD43B1EEA}"/>
              </a:ext>
            </a:extLst>
          </p:cNvPr>
          <p:cNvCxnSpPr>
            <a:cxnSpLocks/>
          </p:cNvCxnSpPr>
          <p:nvPr/>
        </p:nvCxnSpPr>
        <p:spPr>
          <a:xfrm flipH="1">
            <a:off x="7771034" y="2311686"/>
            <a:ext cx="463131" cy="53219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8F9AB591-B868-4BA5-AD7C-E94C93FD9CBA}"/>
              </a:ext>
            </a:extLst>
          </p:cNvPr>
          <p:cNvCxnSpPr>
            <a:cxnSpLocks/>
          </p:cNvCxnSpPr>
          <p:nvPr/>
        </p:nvCxnSpPr>
        <p:spPr>
          <a:xfrm flipH="1">
            <a:off x="6894053" y="2445406"/>
            <a:ext cx="463131" cy="53219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9FC21151-DC6E-4F76-8291-08DA5371269F}"/>
              </a:ext>
            </a:extLst>
          </p:cNvPr>
          <p:cNvCxnSpPr>
            <a:cxnSpLocks/>
          </p:cNvCxnSpPr>
          <p:nvPr/>
        </p:nvCxnSpPr>
        <p:spPr>
          <a:xfrm flipH="1">
            <a:off x="6336197" y="2320708"/>
            <a:ext cx="463131" cy="53219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377FBA2C-996E-4807-AEBE-E7931A334F0A}"/>
              </a:ext>
            </a:extLst>
          </p:cNvPr>
          <p:cNvSpPr txBox="1"/>
          <p:nvPr/>
        </p:nvSpPr>
        <p:spPr>
          <a:xfrm>
            <a:off x="7263900" y="339992"/>
            <a:ext cx="46379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Para um corpo magnetizado na </a:t>
            </a:r>
            <a:r>
              <a:rPr lang="pt-BR" sz="2200" dirty="0">
                <a:solidFill>
                  <a:srgbClr val="0070C0"/>
                </a:solidFill>
              </a:rPr>
              <a:t>mesma direção </a:t>
            </a:r>
            <a:r>
              <a:rPr lang="pt-BR" sz="2200" dirty="0"/>
              <a:t>do campo da Terra</a:t>
            </a:r>
            <a:endParaRPr lang="pt-BR" sz="2200" b="1" dirty="0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B5F1EB6A-172E-43C0-8EB5-C50C573B4880}"/>
              </a:ext>
            </a:extLst>
          </p:cNvPr>
          <p:cNvSpPr txBox="1"/>
          <p:nvPr/>
        </p:nvSpPr>
        <p:spPr>
          <a:xfrm>
            <a:off x="57567" y="0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</a:t>
            </a:r>
            <a:r>
              <a:rPr lang="pt-BR" sz="2400" b="1" dirty="0" err="1"/>
              <a:t>crustal</a:t>
            </a:r>
            <a:endParaRPr lang="pt-BR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73182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129</a:t>
            </a:fld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96F595B7-73F1-4B63-B32D-B6116B0FE571}"/>
              </a:ext>
            </a:extLst>
          </p:cNvPr>
          <p:cNvSpPr/>
          <p:nvPr/>
        </p:nvSpPr>
        <p:spPr>
          <a:xfrm>
            <a:off x="456034" y="3761376"/>
            <a:ext cx="4996180" cy="12625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4D3964DC-79D7-4C2A-B28B-F312F6A074C5}"/>
                  </a:ext>
                </a:extLst>
              </p:cNvPr>
              <p:cNvSpPr txBox="1"/>
              <p:nvPr/>
            </p:nvSpPr>
            <p:spPr>
              <a:xfrm>
                <a:off x="5029172" y="2884024"/>
                <a:ext cx="10999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4D3964DC-79D7-4C2A-B28B-F312F6A07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172" y="2884024"/>
                <a:ext cx="1099980" cy="307777"/>
              </a:xfrm>
              <a:prstGeom prst="rect">
                <a:avLst/>
              </a:prstGeom>
              <a:blipFill>
                <a:blip r:embed="rId3"/>
                <a:stretch>
                  <a:fillRect l="-5000" b="-156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4A24919A-EF84-4FB6-89EF-8EE08FBCE3A8}"/>
              </a:ext>
            </a:extLst>
          </p:cNvPr>
          <p:cNvCxnSpPr>
            <a:cxnSpLocks/>
          </p:cNvCxnSpPr>
          <p:nvPr/>
        </p:nvCxnSpPr>
        <p:spPr>
          <a:xfrm flipH="1">
            <a:off x="456033" y="3581736"/>
            <a:ext cx="821019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662708C-5CF3-4FC5-BB00-5704B80F7FF7}"/>
              </a:ext>
            </a:extLst>
          </p:cNvPr>
          <p:cNvSpPr txBox="1"/>
          <p:nvPr/>
        </p:nvSpPr>
        <p:spPr>
          <a:xfrm>
            <a:off x="444606" y="3037914"/>
            <a:ext cx="105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Norte</a:t>
            </a:r>
          </a:p>
        </p:txBody>
      </p:sp>
      <p:sp>
        <p:nvSpPr>
          <p:cNvPr id="54" name="Forma Livre: Forma 53">
            <a:extLst>
              <a:ext uri="{FF2B5EF4-FFF2-40B4-BE49-F238E27FC236}">
                <a16:creationId xmlns:a16="http://schemas.microsoft.com/office/drawing/2014/main" id="{124318A8-8DE5-4402-A9EA-8C19F5CB5FA7}"/>
              </a:ext>
            </a:extLst>
          </p:cNvPr>
          <p:cNvSpPr/>
          <p:nvPr/>
        </p:nvSpPr>
        <p:spPr>
          <a:xfrm>
            <a:off x="1937413" y="4003326"/>
            <a:ext cx="1665595" cy="923458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id="{F059378A-1E08-4489-8A80-7263B16D8261}"/>
              </a:ext>
            </a:extLst>
          </p:cNvPr>
          <p:cNvSpPr/>
          <p:nvPr/>
        </p:nvSpPr>
        <p:spPr>
          <a:xfrm rot="9794746">
            <a:off x="1769715" y="3128944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AA9D1531-DFD1-437D-9329-D4125349EF21}"/>
              </a:ext>
            </a:extLst>
          </p:cNvPr>
          <p:cNvSpPr/>
          <p:nvPr/>
        </p:nvSpPr>
        <p:spPr>
          <a:xfrm rot="10037279">
            <a:off x="2673106" y="2835399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16F9A027-518E-41C6-8776-975BE8DAE122}"/>
              </a:ext>
            </a:extLst>
          </p:cNvPr>
          <p:cNvCxnSpPr>
            <a:cxnSpLocks/>
          </p:cNvCxnSpPr>
          <p:nvPr/>
        </p:nvCxnSpPr>
        <p:spPr>
          <a:xfrm flipH="1" flipV="1">
            <a:off x="2688623" y="4115317"/>
            <a:ext cx="163174" cy="699476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13B4A417-FBD9-407B-BE87-2DDE1984DC5D}"/>
              </a:ext>
            </a:extLst>
          </p:cNvPr>
          <p:cNvCxnSpPr>
            <a:cxnSpLocks/>
          </p:cNvCxnSpPr>
          <p:nvPr/>
        </p:nvCxnSpPr>
        <p:spPr>
          <a:xfrm flipH="1" flipV="1">
            <a:off x="4811255" y="2815297"/>
            <a:ext cx="211544" cy="49521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ângulo 58">
            <a:extLst>
              <a:ext uri="{FF2B5EF4-FFF2-40B4-BE49-F238E27FC236}">
                <a16:creationId xmlns:a16="http://schemas.microsoft.com/office/drawing/2014/main" id="{8F24E935-9938-408B-8187-FF27C20D2596}"/>
              </a:ext>
            </a:extLst>
          </p:cNvPr>
          <p:cNvSpPr/>
          <p:nvPr/>
        </p:nvSpPr>
        <p:spPr>
          <a:xfrm>
            <a:off x="6531108" y="3747308"/>
            <a:ext cx="4996180" cy="12625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4FD93466-6BF0-40E4-B90A-0437159367A0}"/>
                  </a:ext>
                </a:extLst>
              </p:cNvPr>
              <p:cNvSpPr txBox="1"/>
              <p:nvPr/>
            </p:nvSpPr>
            <p:spPr>
              <a:xfrm>
                <a:off x="11104246" y="2869956"/>
                <a:ext cx="10999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4FD93466-6BF0-40E4-B90A-043715936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4246" y="2869956"/>
                <a:ext cx="1099980" cy="307777"/>
              </a:xfrm>
              <a:prstGeom prst="rect">
                <a:avLst/>
              </a:prstGeom>
              <a:blipFill>
                <a:blip r:embed="rId4"/>
                <a:stretch>
                  <a:fillRect l="-5000" b="-1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7B0626D7-6DDC-47D3-B57A-5F3B1C8474E6}"/>
              </a:ext>
            </a:extLst>
          </p:cNvPr>
          <p:cNvCxnSpPr>
            <a:cxnSpLocks/>
          </p:cNvCxnSpPr>
          <p:nvPr/>
        </p:nvCxnSpPr>
        <p:spPr>
          <a:xfrm flipH="1">
            <a:off x="6531107" y="3567668"/>
            <a:ext cx="821019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308243BA-4BBE-4C9B-9789-AD2B71D37866}"/>
              </a:ext>
            </a:extLst>
          </p:cNvPr>
          <p:cNvSpPr txBox="1"/>
          <p:nvPr/>
        </p:nvSpPr>
        <p:spPr>
          <a:xfrm>
            <a:off x="6519680" y="3023846"/>
            <a:ext cx="105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Norte</a:t>
            </a: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8FEDDB38-1AFF-47AD-9DD6-6FEA399CB3A7}"/>
              </a:ext>
            </a:extLst>
          </p:cNvPr>
          <p:cNvSpPr/>
          <p:nvPr/>
        </p:nvSpPr>
        <p:spPr>
          <a:xfrm>
            <a:off x="8012487" y="3989258"/>
            <a:ext cx="1665595" cy="923458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>
            <a:extLst>
              <a:ext uri="{FF2B5EF4-FFF2-40B4-BE49-F238E27FC236}">
                <a16:creationId xmlns:a16="http://schemas.microsoft.com/office/drawing/2014/main" id="{7B3D769E-680E-494D-B2B1-4CF63711510D}"/>
              </a:ext>
            </a:extLst>
          </p:cNvPr>
          <p:cNvSpPr/>
          <p:nvPr/>
        </p:nvSpPr>
        <p:spPr>
          <a:xfrm rot="12490640">
            <a:off x="7975083" y="2902985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>
            <a:extLst>
              <a:ext uri="{FF2B5EF4-FFF2-40B4-BE49-F238E27FC236}">
                <a16:creationId xmlns:a16="http://schemas.microsoft.com/office/drawing/2014/main" id="{77D8FB58-86C6-4F33-B037-D8A7AF9AF4E9}"/>
              </a:ext>
            </a:extLst>
          </p:cNvPr>
          <p:cNvSpPr/>
          <p:nvPr/>
        </p:nvSpPr>
        <p:spPr>
          <a:xfrm rot="11970834">
            <a:off x="8824970" y="3437682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id="{50C6AD46-FF65-4A72-8092-2557217C91D3}"/>
              </a:ext>
            </a:extLst>
          </p:cNvPr>
          <p:cNvCxnSpPr>
            <a:cxnSpLocks/>
          </p:cNvCxnSpPr>
          <p:nvPr/>
        </p:nvCxnSpPr>
        <p:spPr>
          <a:xfrm flipH="1">
            <a:off x="8701917" y="4062293"/>
            <a:ext cx="286734" cy="668905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de Seta Reta 66">
            <a:extLst>
              <a:ext uri="{FF2B5EF4-FFF2-40B4-BE49-F238E27FC236}">
                <a16:creationId xmlns:a16="http://schemas.microsoft.com/office/drawing/2014/main" id="{938F376E-ADEE-49C4-A33E-C7EAB87F2E53}"/>
              </a:ext>
            </a:extLst>
          </p:cNvPr>
          <p:cNvCxnSpPr>
            <a:cxnSpLocks/>
          </p:cNvCxnSpPr>
          <p:nvPr/>
        </p:nvCxnSpPr>
        <p:spPr>
          <a:xfrm flipH="1">
            <a:off x="10806594" y="2793581"/>
            <a:ext cx="205918" cy="46350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A15AECC0-0A12-415D-973A-CCE779C7F20A}"/>
              </a:ext>
            </a:extLst>
          </p:cNvPr>
          <p:cNvCxnSpPr>
            <a:cxnSpLocks/>
          </p:cNvCxnSpPr>
          <p:nvPr/>
        </p:nvCxnSpPr>
        <p:spPr>
          <a:xfrm>
            <a:off x="1128361" y="1970796"/>
            <a:ext cx="36828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orma Livre: Forma 68">
            <a:extLst>
              <a:ext uri="{FF2B5EF4-FFF2-40B4-BE49-F238E27FC236}">
                <a16:creationId xmlns:a16="http://schemas.microsoft.com/office/drawing/2014/main" id="{8E78EDBD-BD44-40E8-B0B1-A340F2A9AE48}"/>
              </a:ext>
            </a:extLst>
          </p:cNvPr>
          <p:cNvSpPr/>
          <p:nvPr/>
        </p:nvSpPr>
        <p:spPr>
          <a:xfrm>
            <a:off x="1160908" y="788819"/>
            <a:ext cx="2656767" cy="1940164"/>
          </a:xfrm>
          <a:custGeom>
            <a:avLst/>
            <a:gdLst>
              <a:gd name="connsiteX0" fmla="*/ 0 w 2525485"/>
              <a:gd name="connsiteY0" fmla="*/ 740229 h 1190171"/>
              <a:gd name="connsiteX1" fmla="*/ 72571 w 2525485"/>
              <a:gd name="connsiteY1" fmla="*/ 754743 h 1190171"/>
              <a:gd name="connsiteX2" fmla="*/ 159657 w 2525485"/>
              <a:gd name="connsiteY2" fmla="*/ 783771 h 1190171"/>
              <a:gd name="connsiteX3" fmla="*/ 246742 w 2525485"/>
              <a:gd name="connsiteY3" fmla="*/ 841829 h 1190171"/>
              <a:gd name="connsiteX4" fmla="*/ 333828 w 2525485"/>
              <a:gd name="connsiteY4" fmla="*/ 870857 h 1190171"/>
              <a:gd name="connsiteX5" fmla="*/ 377371 w 2525485"/>
              <a:gd name="connsiteY5" fmla="*/ 899886 h 1190171"/>
              <a:gd name="connsiteX6" fmla="*/ 537028 w 2525485"/>
              <a:gd name="connsiteY6" fmla="*/ 856343 h 1190171"/>
              <a:gd name="connsiteX7" fmla="*/ 638628 w 2525485"/>
              <a:gd name="connsiteY7" fmla="*/ 725714 h 1190171"/>
              <a:gd name="connsiteX8" fmla="*/ 682171 w 2525485"/>
              <a:gd name="connsiteY8" fmla="*/ 638629 h 1190171"/>
              <a:gd name="connsiteX9" fmla="*/ 696685 w 2525485"/>
              <a:gd name="connsiteY9" fmla="*/ 595086 h 1190171"/>
              <a:gd name="connsiteX10" fmla="*/ 740228 w 2525485"/>
              <a:gd name="connsiteY10" fmla="*/ 566057 h 1190171"/>
              <a:gd name="connsiteX11" fmla="*/ 812800 w 2525485"/>
              <a:gd name="connsiteY11" fmla="*/ 435429 h 1190171"/>
              <a:gd name="connsiteX12" fmla="*/ 841828 w 2525485"/>
              <a:gd name="connsiteY12" fmla="*/ 391886 h 1190171"/>
              <a:gd name="connsiteX13" fmla="*/ 870857 w 2525485"/>
              <a:gd name="connsiteY13" fmla="*/ 304800 h 1190171"/>
              <a:gd name="connsiteX14" fmla="*/ 885371 w 2525485"/>
              <a:gd name="connsiteY14" fmla="*/ 261257 h 1190171"/>
              <a:gd name="connsiteX15" fmla="*/ 943428 w 2525485"/>
              <a:gd name="connsiteY15" fmla="*/ 174171 h 1190171"/>
              <a:gd name="connsiteX16" fmla="*/ 1030514 w 2525485"/>
              <a:gd name="connsiteY16" fmla="*/ 116114 h 1190171"/>
              <a:gd name="connsiteX17" fmla="*/ 1103085 w 2525485"/>
              <a:gd name="connsiteY17" fmla="*/ 58057 h 1190171"/>
              <a:gd name="connsiteX18" fmla="*/ 1146628 w 2525485"/>
              <a:gd name="connsiteY18" fmla="*/ 29029 h 1190171"/>
              <a:gd name="connsiteX19" fmla="*/ 1233714 w 2525485"/>
              <a:gd name="connsiteY19" fmla="*/ 0 h 1190171"/>
              <a:gd name="connsiteX20" fmla="*/ 1378857 w 2525485"/>
              <a:gd name="connsiteY20" fmla="*/ 43543 h 1190171"/>
              <a:gd name="connsiteX21" fmla="*/ 1422400 w 2525485"/>
              <a:gd name="connsiteY21" fmla="*/ 72571 h 1190171"/>
              <a:gd name="connsiteX22" fmla="*/ 1451428 w 2525485"/>
              <a:gd name="connsiteY22" fmla="*/ 116114 h 1190171"/>
              <a:gd name="connsiteX23" fmla="*/ 1494971 w 2525485"/>
              <a:gd name="connsiteY23" fmla="*/ 130629 h 1190171"/>
              <a:gd name="connsiteX24" fmla="*/ 1509485 w 2525485"/>
              <a:gd name="connsiteY24" fmla="*/ 174171 h 1190171"/>
              <a:gd name="connsiteX25" fmla="*/ 1538514 w 2525485"/>
              <a:gd name="connsiteY25" fmla="*/ 217714 h 1190171"/>
              <a:gd name="connsiteX26" fmla="*/ 1582057 w 2525485"/>
              <a:gd name="connsiteY26" fmla="*/ 304800 h 1190171"/>
              <a:gd name="connsiteX27" fmla="*/ 1611085 w 2525485"/>
              <a:gd name="connsiteY27" fmla="*/ 391886 h 1190171"/>
              <a:gd name="connsiteX28" fmla="*/ 1625600 w 2525485"/>
              <a:gd name="connsiteY28" fmla="*/ 435429 h 1190171"/>
              <a:gd name="connsiteX29" fmla="*/ 1640114 w 2525485"/>
              <a:gd name="connsiteY29" fmla="*/ 493486 h 1190171"/>
              <a:gd name="connsiteX30" fmla="*/ 1669142 w 2525485"/>
              <a:gd name="connsiteY30" fmla="*/ 537029 h 1190171"/>
              <a:gd name="connsiteX31" fmla="*/ 1683657 w 2525485"/>
              <a:gd name="connsiteY31" fmla="*/ 580571 h 1190171"/>
              <a:gd name="connsiteX32" fmla="*/ 1712685 w 2525485"/>
              <a:gd name="connsiteY32" fmla="*/ 638629 h 1190171"/>
              <a:gd name="connsiteX33" fmla="*/ 1741714 w 2525485"/>
              <a:gd name="connsiteY33" fmla="*/ 725714 h 1190171"/>
              <a:gd name="connsiteX34" fmla="*/ 1770742 w 2525485"/>
              <a:gd name="connsiteY34" fmla="*/ 783771 h 1190171"/>
              <a:gd name="connsiteX35" fmla="*/ 1785257 w 2525485"/>
              <a:gd name="connsiteY35" fmla="*/ 827314 h 1190171"/>
              <a:gd name="connsiteX36" fmla="*/ 1828800 w 2525485"/>
              <a:gd name="connsiteY36" fmla="*/ 856343 h 1190171"/>
              <a:gd name="connsiteX37" fmla="*/ 1857828 w 2525485"/>
              <a:gd name="connsiteY37" fmla="*/ 943429 h 1190171"/>
              <a:gd name="connsiteX38" fmla="*/ 1959428 w 2525485"/>
              <a:gd name="connsiteY38" fmla="*/ 1074057 h 1190171"/>
              <a:gd name="connsiteX39" fmla="*/ 2002971 w 2525485"/>
              <a:gd name="connsiteY39" fmla="*/ 1103086 h 1190171"/>
              <a:gd name="connsiteX40" fmla="*/ 2032000 w 2525485"/>
              <a:gd name="connsiteY40" fmla="*/ 1146629 h 1190171"/>
              <a:gd name="connsiteX41" fmla="*/ 2162628 w 2525485"/>
              <a:gd name="connsiteY41" fmla="*/ 1190171 h 1190171"/>
              <a:gd name="connsiteX42" fmla="*/ 2264228 w 2525485"/>
              <a:gd name="connsiteY42" fmla="*/ 1088571 h 1190171"/>
              <a:gd name="connsiteX43" fmla="*/ 2365828 w 2525485"/>
              <a:gd name="connsiteY43" fmla="*/ 957943 h 1190171"/>
              <a:gd name="connsiteX44" fmla="*/ 2394857 w 2525485"/>
              <a:gd name="connsiteY44" fmla="*/ 914400 h 1190171"/>
              <a:gd name="connsiteX45" fmla="*/ 2438400 w 2525485"/>
              <a:gd name="connsiteY45" fmla="*/ 899886 h 1190171"/>
              <a:gd name="connsiteX46" fmla="*/ 2481942 w 2525485"/>
              <a:gd name="connsiteY46" fmla="*/ 870857 h 1190171"/>
              <a:gd name="connsiteX47" fmla="*/ 2525485 w 2525485"/>
              <a:gd name="connsiteY47" fmla="*/ 812800 h 119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525485" h="1190171">
                <a:moveTo>
                  <a:pt x="0" y="740229"/>
                </a:moveTo>
                <a:cubicBezTo>
                  <a:pt x="24190" y="745067"/>
                  <a:pt x="48771" y="748252"/>
                  <a:pt x="72571" y="754743"/>
                </a:cubicBezTo>
                <a:cubicBezTo>
                  <a:pt x="102092" y="762794"/>
                  <a:pt x="159657" y="783771"/>
                  <a:pt x="159657" y="783771"/>
                </a:cubicBezTo>
                <a:cubicBezTo>
                  <a:pt x="188685" y="803124"/>
                  <a:pt x="213644" y="830797"/>
                  <a:pt x="246742" y="841829"/>
                </a:cubicBezTo>
                <a:lnTo>
                  <a:pt x="333828" y="870857"/>
                </a:lnTo>
                <a:cubicBezTo>
                  <a:pt x="348342" y="880533"/>
                  <a:pt x="359999" y="898307"/>
                  <a:pt x="377371" y="899886"/>
                </a:cubicBezTo>
                <a:cubicBezTo>
                  <a:pt x="472767" y="908558"/>
                  <a:pt x="478036" y="895670"/>
                  <a:pt x="537028" y="856343"/>
                </a:cubicBezTo>
                <a:cubicBezTo>
                  <a:pt x="606471" y="752178"/>
                  <a:pt x="570415" y="793927"/>
                  <a:pt x="638628" y="725714"/>
                </a:cubicBezTo>
                <a:cubicBezTo>
                  <a:pt x="675109" y="616267"/>
                  <a:pt x="625898" y="751174"/>
                  <a:pt x="682171" y="638629"/>
                </a:cubicBezTo>
                <a:cubicBezTo>
                  <a:pt x="689013" y="624945"/>
                  <a:pt x="687128" y="607033"/>
                  <a:pt x="696685" y="595086"/>
                </a:cubicBezTo>
                <a:cubicBezTo>
                  <a:pt x="707582" y="581464"/>
                  <a:pt x="725714" y="575733"/>
                  <a:pt x="740228" y="566057"/>
                </a:cubicBezTo>
                <a:cubicBezTo>
                  <a:pt x="765775" y="489415"/>
                  <a:pt x="746254" y="535247"/>
                  <a:pt x="812800" y="435429"/>
                </a:cubicBezTo>
                <a:cubicBezTo>
                  <a:pt x="822476" y="420915"/>
                  <a:pt x="836312" y="408435"/>
                  <a:pt x="841828" y="391886"/>
                </a:cubicBezTo>
                <a:lnTo>
                  <a:pt x="870857" y="304800"/>
                </a:lnTo>
                <a:cubicBezTo>
                  <a:pt x="875695" y="290286"/>
                  <a:pt x="876884" y="273987"/>
                  <a:pt x="885371" y="261257"/>
                </a:cubicBezTo>
                <a:cubicBezTo>
                  <a:pt x="904723" y="232228"/>
                  <a:pt x="914399" y="193523"/>
                  <a:pt x="943428" y="174171"/>
                </a:cubicBezTo>
                <a:lnTo>
                  <a:pt x="1030514" y="116114"/>
                </a:lnTo>
                <a:cubicBezTo>
                  <a:pt x="1079447" y="42713"/>
                  <a:pt x="1032979" y="93109"/>
                  <a:pt x="1103085" y="58057"/>
                </a:cubicBezTo>
                <a:cubicBezTo>
                  <a:pt x="1118687" y="50256"/>
                  <a:pt x="1130688" y="36114"/>
                  <a:pt x="1146628" y="29029"/>
                </a:cubicBezTo>
                <a:cubicBezTo>
                  <a:pt x="1174590" y="16602"/>
                  <a:pt x="1233714" y="0"/>
                  <a:pt x="1233714" y="0"/>
                </a:cubicBezTo>
                <a:cubicBezTo>
                  <a:pt x="1266170" y="8114"/>
                  <a:pt x="1357652" y="29407"/>
                  <a:pt x="1378857" y="43543"/>
                </a:cubicBezTo>
                <a:lnTo>
                  <a:pt x="1422400" y="72571"/>
                </a:lnTo>
                <a:cubicBezTo>
                  <a:pt x="1432076" y="87085"/>
                  <a:pt x="1437807" y="105217"/>
                  <a:pt x="1451428" y="116114"/>
                </a:cubicBezTo>
                <a:cubicBezTo>
                  <a:pt x="1463375" y="125672"/>
                  <a:pt x="1484153" y="119811"/>
                  <a:pt x="1494971" y="130629"/>
                </a:cubicBezTo>
                <a:cubicBezTo>
                  <a:pt x="1505789" y="141447"/>
                  <a:pt x="1502643" y="160487"/>
                  <a:pt x="1509485" y="174171"/>
                </a:cubicBezTo>
                <a:cubicBezTo>
                  <a:pt x="1517286" y="189773"/>
                  <a:pt x="1528838" y="203200"/>
                  <a:pt x="1538514" y="217714"/>
                </a:cubicBezTo>
                <a:cubicBezTo>
                  <a:pt x="1591446" y="376514"/>
                  <a:pt x="1507027" y="135981"/>
                  <a:pt x="1582057" y="304800"/>
                </a:cubicBezTo>
                <a:cubicBezTo>
                  <a:pt x="1594484" y="332762"/>
                  <a:pt x="1601409" y="362857"/>
                  <a:pt x="1611085" y="391886"/>
                </a:cubicBezTo>
                <a:cubicBezTo>
                  <a:pt x="1615923" y="406400"/>
                  <a:pt x="1621889" y="420586"/>
                  <a:pt x="1625600" y="435429"/>
                </a:cubicBezTo>
                <a:cubicBezTo>
                  <a:pt x="1630438" y="454781"/>
                  <a:pt x="1632256" y="475151"/>
                  <a:pt x="1640114" y="493486"/>
                </a:cubicBezTo>
                <a:cubicBezTo>
                  <a:pt x="1646985" y="509520"/>
                  <a:pt x="1661341" y="521427"/>
                  <a:pt x="1669142" y="537029"/>
                </a:cubicBezTo>
                <a:cubicBezTo>
                  <a:pt x="1675984" y="550713"/>
                  <a:pt x="1677630" y="566509"/>
                  <a:pt x="1683657" y="580571"/>
                </a:cubicBezTo>
                <a:cubicBezTo>
                  <a:pt x="1692180" y="600458"/>
                  <a:pt x="1704649" y="618540"/>
                  <a:pt x="1712685" y="638629"/>
                </a:cubicBezTo>
                <a:cubicBezTo>
                  <a:pt x="1724049" y="667039"/>
                  <a:pt x="1728030" y="698346"/>
                  <a:pt x="1741714" y="725714"/>
                </a:cubicBezTo>
                <a:cubicBezTo>
                  <a:pt x="1751390" y="745066"/>
                  <a:pt x="1762219" y="763884"/>
                  <a:pt x="1770742" y="783771"/>
                </a:cubicBezTo>
                <a:cubicBezTo>
                  <a:pt x="1776769" y="797833"/>
                  <a:pt x="1775699" y="815367"/>
                  <a:pt x="1785257" y="827314"/>
                </a:cubicBezTo>
                <a:cubicBezTo>
                  <a:pt x="1796154" y="840936"/>
                  <a:pt x="1814286" y="846667"/>
                  <a:pt x="1828800" y="856343"/>
                </a:cubicBezTo>
                <a:cubicBezTo>
                  <a:pt x="1838476" y="885372"/>
                  <a:pt x="1840855" y="917969"/>
                  <a:pt x="1857828" y="943429"/>
                </a:cubicBezTo>
                <a:cubicBezTo>
                  <a:pt x="1898287" y="1004117"/>
                  <a:pt x="1908269" y="1031424"/>
                  <a:pt x="1959428" y="1074057"/>
                </a:cubicBezTo>
                <a:cubicBezTo>
                  <a:pt x="1972829" y="1085224"/>
                  <a:pt x="1988457" y="1093410"/>
                  <a:pt x="2002971" y="1103086"/>
                </a:cubicBezTo>
                <a:cubicBezTo>
                  <a:pt x="2012647" y="1117600"/>
                  <a:pt x="2018599" y="1135462"/>
                  <a:pt x="2032000" y="1146629"/>
                </a:cubicBezTo>
                <a:cubicBezTo>
                  <a:pt x="2069952" y="1178255"/>
                  <a:pt x="2116922" y="1181030"/>
                  <a:pt x="2162628" y="1190171"/>
                </a:cubicBezTo>
                <a:cubicBezTo>
                  <a:pt x="2261157" y="1157329"/>
                  <a:pt x="2147772" y="1205024"/>
                  <a:pt x="2264228" y="1088571"/>
                </a:cubicBezTo>
                <a:cubicBezTo>
                  <a:pt x="2332442" y="1020359"/>
                  <a:pt x="2296384" y="1062109"/>
                  <a:pt x="2365828" y="957943"/>
                </a:cubicBezTo>
                <a:cubicBezTo>
                  <a:pt x="2375504" y="943429"/>
                  <a:pt x="2378308" y="919916"/>
                  <a:pt x="2394857" y="914400"/>
                </a:cubicBezTo>
                <a:lnTo>
                  <a:pt x="2438400" y="899886"/>
                </a:lnTo>
                <a:cubicBezTo>
                  <a:pt x="2452914" y="890210"/>
                  <a:pt x="2471045" y="884478"/>
                  <a:pt x="2481942" y="870857"/>
                </a:cubicBezTo>
                <a:cubicBezTo>
                  <a:pt x="2541725" y="796128"/>
                  <a:pt x="2453183" y="848951"/>
                  <a:pt x="2525485" y="812800"/>
                </a:cubicBezTo>
              </a:path>
            </a:pathLst>
          </a:custGeom>
          <a:noFill/>
          <a:ln w="3492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5BE3E5A5-B12B-46C3-BFA1-5856A3607CC5}"/>
              </a:ext>
            </a:extLst>
          </p:cNvPr>
          <p:cNvSpPr txBox="1"/>
          <p:nvPr/>
        </p:nvSpPr>
        <p:spPr>
          <a:xfrm>
            <a:off x="2252360" y="1076527"/>
            <a:ext cx="3814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/>
              <a:t>+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FACB4B8D-4B51-404E-A6F7-C06382DA307D}"/>
              </a:ext>
            </a:extLst>
          </p:cNvPr>
          <p:cNvSpPr txBox="1"/>
          <p:nvPr/>
        </p:nvSpPr>
        <p:spPr>
          <a:xfrm>
            <a:off x="3216510" y="1959541"/>
            <a:ext cx="3814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/>
              <a:t>-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71805F7A-EDA3-47C1-A4C4-43EDE1E37FCC}"/>
              </a:ext>
            </a:extLst>
          </p:cNvPr>
          <p:cNvSpPr txBox="1"/>
          <p:nvPr/>
        </p:nvSpPr>
        <p:spPr>
          <a:xfrm>
            <a:off x="1369812" y="23873"/>
            <a:ext cx="2528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Hemisfério Sul</a:t>
            </a:r>
          </a:p>
        </p:txBody>
      </p:sp>
      <p:cxnSp>
        <p:nvCxnSpPr>
          <p:cNvPr id="73" name="Conector de Seta Reta 72">
            <a:extLst>
              <a:ext uri="{FF2B5EF4-FFF2-40B4-BE49-F238E27FC236}">
                <a16:creationId xmlns:a16="http://schemas.microsoft.com/office/drawing/2014/main" id="{BEA43ACA-7B0B-49B7-8A79-3E34E2678FDC}"/>
              </a:ext>
            </a:extLst>
          </p:cNvPr>
          <p:cNvCxnSpPr>
            <a:cxnSpLocks/>
          </p:cNvCxnSpPr>
          <p:nvPr/>
        </p:nvCxnSpPr>
        <p:spPr>
          <a:xfrm>
            <a:off x="7945966" y="1984675"/>
            <a:ext cx="36828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orma Livre: Forma 73">
            <a:extLst>
              <a:ext uri="{FF2B5EF4-FFF2-40B4-BE49-F238E27FC236}">
                <a16:creationId xmlns:a16="http://schemas.microsoft.com/office/drawing/2014/main" id="{266AB8A7-C85D-407A-A3FC-2ADD9395CDA8}"/>
              </a:ext>
            </a:extLst>
          </p:cNvPr>
          <p:cNvSpPr/>
          <p:nvPr/>
        </p:nvSpPr>
        <p:spPr>
          <a:xfrm flipH="1">
            <a:off x="8603700" y="800545"/>
            <a:ext cx="2656767" cy="1940164"/>
          </a:xfrm>
          <a:custGeom>
            <a:avLst/>
            <a:gdLst>
              <a:gd name="connsiteX0" fmla="*/ 0 w 2525485"/>
              <a:gd name="connsiteY0" fmla="*/ 740229 h 1190171"/>
              <a:gd name="connsiteX1" fmla="*/ 72571 w 2525485"/>
              <a:gd name="connsiteY1" fmla="*/ 754743 h 1190171"/>
              <a:gd name="connsiteX2" fmla="*/ 159657 w 2525485"/>
              <a:gd name="connsiteY2" fmla="*/ 783771 h 1190171"/>
              <a:gd name="connsiteX3" fmla="*/ 246742 w 2525485"/>
              <a:gd name="connsiteY3" fmla="*/ 841829 h 1190171"/>
              <a:gd name="connsiteX4" fmla="*/ 333828 w 2525485"/>
              <a:gd name="connsiteY4" fmla="*/ 870857 h 1190171"/>
              <a:gd name="connsiteX5" fmla="*/ 377371 w 2525485"/>
              <a:gd name="connsiteY5" fmla="*/ 899886 h 1190171"/>
              <a:gd name="connsiteX6" fmla="*/ 537028 w 2525485"/>
              <a:gd name="connsiteY6" fmla="*/ 856343 h 1190171"/>
              <a:gd name="connsiteX7" fmla="*/ 638628 w 2525485"/>
              <a:gd name="connsiteY7" fmla="*/ 725714 h 1190171"/>
              <a:gd name="connsiteX8" fmla="*/ 682171 w 2525485"/>
              <a:gd name="connsiteY8" fmla="*/ 638629 h 1190171"/>
              <a:gd name="connsiteX9" fmla="*/ 696685 w 2525485"/>
              <a:gd name="connsiteY9" fmla="*/ 595086 h 1190171"/>
              <a:gd name="connsiteX10" fmla="*/ 740228 w 2525485"/>
              <a:gd name="connsiteY10" fmla="*/ 566057 h 1190171"/>
              <a:gd name="connsiteX11" fmla="*/ 812800 w 2525485"/>
              <a:gd name="connsiteY11" fmla="*/ 435429 h 1190171"/>
              <a:gd name="connsiteX12" fmla="*/ 841828 w 2525485"/>
              <a:gd name="connsiteY12" fmla="*/ 391886 h 1190171"/>
              <a:gd name="connsiteX13" fmla="*/ 870857 w 2525485"/>
              <a:gd name="connsiteY13" fmla="*/ 304800 h 1190171"/>
              <a:gd name="connsiteX14" fmla="*/ 885371 w 2525485"/>
              <a:gd name="connsiteY14" fmla="*/ 261257 h 1190171"/>
              <a:gd name="connsiteX15" fmla="*/ 943428 w 2525485"/>
              <a:gd name="connsiteY15" fmla="*/ 174171 h 1190171"/>
              <a:gd name="connsiteX16" fmla="*/ 1030514 w 2525485"/>
              <a:gd name="connsiteY16" fmla="*/ 116114 h 1190171"/>
              <a:gd name="connsiteX17" fmla="*/ 1103085 w 2525485"/>
              <a:gd name="connsiteY17" fmla="*/ 58057 h 1190171"/>
              <a:gd name="connsiteX18" fmla="*/ 1146628 w 2525485"/>
              <a:gd name="connsiteY18" fmla="*/ 29029 h 1190171"/>
              <a:gd name="connsiteX19" fmla="*/ 1233714 w 2525485"/>
              <a:gd name="connsiteY19" fmla="*/ 0 h 1190171"/>
              <a:gd name="connsiteX20" fmla="*/ 1378857 w 2525485"/>
              <a:gd name="connsiteY20" fmla="*/ 43543 h 1190171"/>
              <a:gd name="connsiteX21" fmla="*/ 1422400 w 2525485"/>
              <a:gd name="connsiteY21" fmla="*/ 72571 h 1190171"/>
              <a:gd name="connsiteX22" fmla="*/ 1451428 w 2525485"/>
              <a:gd name="connsiteY22" fmla="*/ 116114 h 1190171"/>
              <a:gd name="connsiteX23" fmla="*/ 1494971 w 2525485"/>
              <a:gd name="connsiteY23" fmla="*/ 130629 h 1190171"/>
              <a:gd name="connsiteX24" fmla="*/ 1509485 w 2525485"/>
              <a:gd name="connsiteY24" fmla="*/ 174171 h 1190171"/>
              <a:gd name="connsiteX25" fmla="*/ 1538514 w 2525485"/>
              <a:gd name="connsiteY25" fmla="*/ 217714 h 1190171"/>
              <a:gd name="connsiteX26" fmla="*/ 1582057 w 2525485"/>
              <a:gd name="connsiteY26" fmla="*/ 304800 h 1190171"/>
              <a:gd name="connsiteX27" fmla="*/ 1611085 w 2525485"/>
              <a:gd name="connsiteY27" fmla="*/ 391886 h 1190171"/>
              <a:gd name="connsiteX28" fmla="*/ 1625600 w 2525485"/>
              <a:gd name="connsiteY28" fmla="*/ 435429 h 1190171"/>
              <a:gd name="connsiteX29" fmla="*/ 1640114 w 2525485"/>
              <a:gd name="connsiteY29" fmla="*/ 493486 h 1190171"/>
              <a:gd name="connsiteX30" fmla="*/ 1669142 w 2525485"/>
              <a:gd name="connsiteY30" fmla="*/ 537029 h 1190171"/>
              <a:gd name="connsiteX31" fmla="*/ 1683657 w 2525485"/>
              <a:gd name="connsiteY31" fmla="*/ 580571 h 1190171"/>
              <a:gd name="connsiteX32" fmla="*/ 1712685 w 2525485"/>
              <a:gd name="connsiteY32" fmla="*/ 638629 h 1190171"/>
              <a:gd name="connsiteX33" fmla="*/ 1741714 w 2525485"/>
              <a:gd name="connsiteY33" fmla="*/ 725714 h 1190171"/>
              <a:gd name="connsiteX34" fmla="*/ 1770742 w 2525485"/>
              <a:gd name="connsiteY34" fmla="*/ 783771 h 1190171"/>
              <a:gd name="connsiteX35" fmla="*/ 1785257 w 2525485"/>
              <a:gd name="connsiteY35" fmla="*/ 827314 h 1190171"/>
              <a:gd name="connsiteX36" fmla="*/ 1828800 w 2525485"/>
              <a:gd name="connsiteY36" fmla="*/ 856343 h 1190171"/>
              <a:gd name="connsiteX37" fmla="*/ 1857828 w 2525485"/>
              <a:gd name="connsiteY37" fmla="*/ 943429 h 1190171"/>
              <a:gd name="connsiteX38" fmla="*/ 1959428 w 2525485"/>
              <a:gd name="connsiteY38" fmla="*/ 1074057 h 1190171"/>
              <a:gd name="connsiteX39" fmla="*/ 2002971 w 2525485"/>
              <a:gd name="connsiteY39" fmla="*/ 1103086 h 1190171"/>
              <a:gd name="connsiteX40" fmla="*/ 2032000 w 2525485"/>
              <a:gd name="connsiteY40" fmla="*/ 1146629 h 1190171"/>
              <a:gd name="connsiteX41" fmla="*/ 2162628 w 2525485"/>
              <a:gd name="connsiteY41" fmla="*/ 1190171 h 1190171"/>
              <a:gd name="connsiteX42" fmla="*/ 2264228 w 2525485"/>
              <a:gd name="connsiteY42" fmla="*/ 1088571 h 1190171"/>
              <a:gd name="connsiteX43" fmla="*/ 2365828 w 2525485"/>
              <a:gd name="connsiteY43" fmla="*/ 957943 h 1190171"/>
              <a:gd name="connsiteX44" fmla="*/ 2394857 w 2525485"/>
              <a:gd name="connsiteY44" fmla="*/ 914400 h 1190171"/>
              <a:gd name="connsiteX45" fmla="*/ 2438400 w 2525485"/>
              <a:gd name="connsiteY45" fmla="*/ 899886 h 1190171"/>
              <a:gd name="connsiteX46" fmla="*/ 2481942 w 2525485"/>
              <a:gd name="connsiteY46" fmla="*/ 870857 h 1190171"/>
              <a:gd name="connsiteX47" fmla="*/ 2525485 w 2525485"/>
              <a:gd name="connsiteY47" fmla="*/ 812800 h 119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525485" h="1190171">
                <a:moveTo>
                  <a:pt x="0" y="740229"/>
                </a:moveTo>
                <a:cubicBezTo>
                  <a:pt x="24190" y="745067"/>
                  <a:pt x="48771" y="748252"/>
                  <a:pt x="72571" y="754743"/>
                </a:cubicBezTo>
                <a:cubicBezTo>
                  <a:pt x="102092" y="762794"/>
                  <a:pt x="159657" y="783771"/>
                  <a:pt x="159657" y="783771"/>
                </a:cubicBezTo>
                <a:cubicBezTo>
                  <a:pt x="188685" y="803124"/>
                  <a:pt x="213644" y="830797"/>
                  <a:pt x="246742" y="841829"/>
                </a:cubicBezTo>
                <a:lnTo>
                  <a:pt x="333828" y="870857"/>
                </a:lnTo>
                <a:cubicBezTo>
                  <a:pt x="348342" y="880533"/>
                  <a:pt x="359999" y="898307"/>
                  <a:pt x="377371" y="899886"/>
                </a:cubicBezTo>
                <a:cubicBezTo>
                  <a:pt x="472767" y="908558"/>
                  <a:pt x="478036" y="895670"/>
                  <a:pt x="537028" y="856343"/>
                </a:cubicBezTo>
                <a:cubicBezTo>
                  <a:pt x="606471" y="752178"/>
                  <a:pt x="570415" y="793927"/>
                  <a:pt x="638628" y="725714"/>
                </a:cubicBezTo>
                <a:cubicBezTo>
                  <a:pt x="675109" y="616267"/>
                  <a:pt x="625898" y="751174"/>
                  <a:pt x="682171" y="638629"/>
                </a:cubicBezTo>
                <a:cubicBezTo>
                  <a:pt x="689013" y="624945"/>
                  <a:pt x="687128" y="607033"/>
                  <a:pt x="696685" y="595086"/>
                </a:cubicBezTo>
                <a:cubicBezTo>
                  <a:pt x="707582" y="581464"/>
                  <a:pt x="725714" y="575733"/>
                  <a:pt x="740228" y="566057"/>
                </a:cubicBezTo>
                <a:cubicBezTo>
                  <a:pt x="765775" y="489415"/>
                  <a:pt x="746254" y="535247"/>
                  <a:pt x="812800" y="435429"/>
                </a:cubicBezTo>
                <a:cubicBezTo>
                  <a:pt x="822476" y="420915"/>
                  <a:pt x="836312" y="408435"/>
                  <a:pt x="841828" y="391886"/>
                </a:cubicBezTo>
                <a:lnTo>
                  <a:pt x="870857" y="304800"/>
                </a:lnTo>
                <a:cubicBezTo>
                  <a:pt x="875695" y="290286"/>
                  <a:pt x="876884" y="273987"/>
                  <a:pt x="885371" y="261257"/>
                </a:cubicBezTo>
                <a:cubicBezTo>
                  <a:pt x="904723" y="232228"/>
                  <a:pt x="914399" y="193523"/>
                  <a:pt x="943428" y="174171"/>
                </a:cubicBezTo>
                <a:lnTo>
                  <a:pt x="1030514" y="116114"/>
                </a:lnTo>
                <a:cubicBezTo>
                  <a:pt x="1079447" y="42713"/>
                  <a:pt x="1032979" y="93109"/>
                  <a:pt x="1103085" y="58057"/>
                </a:cubicBezTo>
                <a:cubicBezTo>
                  <a:pt x="1118687" y="50256"/>
                  <a:pt x="1130688" y="36114"/>
                  <a:pt x="1146628" y="29029"/>
                </a:cubicBezTo>
                <a:cubicBezTo>
                  <a:pt x="1174590" y="16602"/>
                  <a:pt x="1233714" y="0"/>
                  <a:pt x="1233714" y="0"/>
                </a:cubicBezTo>
                <a:cubicBezTo>
                  <a:pt x="1266170" y="8114"/>
                  <a:pt x="1357652" y="29407"/>
                  <a:pt x="1378857" y="43543"/>
                </a:cubicBezTo>
                <a:lnTo>
                  <a:pt x="1422400" y="72571"/>
                </a:lnTo>
                <a:cubicBezTo>
                  <a:pt x="1432076" y="87085"/>
                  <a:pt x="1437807" y="105217"/>
                  <a:pt x="1451428" y="116114"/>
                </a:cubicBezTo>
                <a:cubicBezTo>
                  <a:pt x="1463375" y="125672"/>
                  <a:pt x="1484153" y="119811"/>
                  <a:pt x="1494971" y="130629"/>
                </a:cubicBezTo>
                <a:cubicBezTo>
                  <a:pt x="1505789" y="141447"/>
                  <a:pt x="1502643" y="160487"/>
                  <a:pt x="1509485" y="174171"/>
                </a:cubicBezTo>
                <a:cubicBezTo>
                  <a:pt x="1517286" y="189773"/>
                  <a:pt x="1528838" y="203200"/>
                  <a:pt x="1538514" y="217714"/>
                </a:cubicBezTo>
                <a:cubicBezTo>
                  <a:pt x="1591446" y="376514"/>
                  <a:pt x="1507027" y="135981"/>
                  <a:pt x="1582057" y="304800"/>
                </a:cubicBezTo>
                <a:cubicBezTo>
                  <a:pt x="1594484" y="332762"/>
                  <a:pt x="1601409" y="362857"/>
                  <a:pt x="1611085" y="391886"/>
                </a:cubicBezTo>
                <a:cubicBezTo>
                  <a:pt x="1615923" y="406400"/>
                  <a:pt x="1621889" y="420586"/>
                  <a:pt x="1625600" y="435429"/>
                </a:cubicBezTo>
                <a:cubicBezTo>
                  <a:pt x="1630438" y="454781"/>
                  <a:pt x="1632256" y="475151"/>
                  <a:pt x="1640114" y="493486"/>
                </a:cubicBezTo>
                <a:cubicBezTo>
                  <a:pt x="1646985" y="509520"/>
                  <a:pt x="1661341" y="521427"/>
                  <a:pt x="1669142" y="537029"/>
                </a:cubicBezTo>
                <a:cubicBezTo>
                  <a:pt x="1675984" y="550713"/>
                  <a:pt x="1677630" y="566509"/>
                  <a:pt x="1683657" y="580571"/>
                </a:cubicBezTo>
                <a:cubicBezTo>
                  <a:pt x="1692180" y="600458"/>
                  <a:pt x="1704649" y="618540"/>
                  <a:pt x="1712685" y="638629"/>
                </a:cubicBezTo>
                <a:cubicBezTo>
                  <a:pt x="1724049" y="667039"/>
                  <a:pt x="1728030" y="698346"/>
                  <a:pt x="1741714" y="725714"/>
                </a:cubicBezTo>
                <a:cubicBezTo>
                  <a:pt x="1751390" y="745066"/>
                  <a:pt x="1762219" y="763884"/>
                  <a:pt x="1770742" y="783771"/>
                </a:cubicBezTo>
                <a:cubicBezTo>
                  <a:pt x="1776769" y="797833"/>
                  <a:pt x="1775699" y="815367"/>
                  <a:pt x="1785257" y="827314"/>
                </a:cubicBezTo>
                <a:cubicBezTo>
                  <a:pt x="1796154" y="840936"/>
                  <a:pt x="1814286" y="846667"/>
                  <a:pt x="1828800" y="856343"/>
                </a:cubicBezTo>
                <a:cubicBezTo>
                  <a:pt x="1838476" y="885372"/>
                  <a:pt x="1840855" y="917969"/>
                  <a:pt x="1857828" y="943429"/>
                </a:cubicBezTo>
                <a:cubicBezTo>
                  <a:pt x="1898287" y="1004117"/>
                  <a:pt x="1908269" y="1031424"/>
                  <a:pt x="1959428" y="1074057"/>
                </a:cubicBezTo>
                <a:cubicBezTo>
                  <a:pt x="1972829" y="1085224"/>
                  <a:pt x="1988457" y="1093410"/>
                  <a:pt x="2002971" y="1103086"/>
                </a:cubicBezTo>
                <a:cubicBezTo>
                  <a:pt x="2012647" y="1117600"/>
                  <a:pt x="2018599" y="1135462"/>
                  <a:pt x="2032000" y="1146629"/>
                </a:cubicBezTo>
                <a:cubicBezTo>
                  <a:pt x="2069952" y="1178255"/>
                  <a:pt x="2116922" y="1181030"/>
                  <a:pt x="2162628" y="1190171"/>
                </a:cubicBezTo>
                <a:cubicBezTo>
                  <a:pt x="2261157" y="1157329"/>
                  <a:pt x="2147772" y="1205024"/>
                  <a:pt x="2264228" y="1088571"/>
                </a:cubicBezTo>
                <a:cubicBezTo>
                  <a:pt x="2332442" y="1020359"/>
                  <a:pt x="2296384" y="1062109"/>
                  <a:pt x="2365828" y="957943"/>
                </a:cubicBezTo>
                <a:cubicBezTo>
                  <a:pt x="2375504" y="943429"/>
                  <a:pt x="2378308" y="919916"/>
                  <a:pt x="2394857" y="914400"/>
                </a:cubicBezTo>
                <a:lnTo>
                  <a:pt x="2438400" y="899886"/>
                </a:lnTo>
                <a:cubicBezTo>
                  <a:pt x="2452914" y="890210"/>
                  <a:pt x="2471045" y="884478"/>
                  <a:pt x="2481942" y="870857"/>
                </a:cubicBezTo>
                <a:cubicBezTo>
                  <a:pt x="2541725" y="796128"/>
                  <a:pt x="2453183" y="848951"/>
                  <a:pt x="2525485" y="812800"/>
                </a:cubicBezTo>
              </a:path>
            </a:pathLst>
          </a:custGeom>
          <a:noFill/>
          <a:ln w="3492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DB23DE08-E7B8-4490-8577-7C7589DEFE75}"/>
              </a:ext>
            </a:extLst>
          </p:cNvPr>
          <p:cNvSpPr txBox="1"/>
          <p:nvPr/>
        </p:nvSpPr>
        <p:spPr>
          <a:xfrm>
            <a:off x="9787413" y="1005000"/>
            <a:ext cx="3814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/>
              <a:t>+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966A6C7B-DB4B-470C-82AB-4A75B1068FAA}"/>
              </a:ext>
            </a:extLst>
          </p:cNvPr>
          <p:cNvSpPr txBox="1"/>
          <p:nvPr/>
        </p:nvSpPr>
        <p:spPr>
          <a:xfrm>
            <a:off x="8931246" y="1887718"/>
            <a:ext cx="3814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/>
              <a:t>-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75DB0E31-47E0-454D-8D09-3984C8E4737F}"/>
              </a:ext>
            </a:extLst>
          </p:cNvPr>
          <p:cNvSpPr txBox="1"/>
          <p:nvPr/>
        </p:nvSpPr>
        <p:spPr>
          <a:xfrm>
            <a:off x="8187417" y="37752"/>
            <a:ext cx="2528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Hemisfério Norte</a:t>
            </a: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BDAE8DD3-0C56-4091-ADC3-DB3F844BD095}"/>
              </a:ext>
            </a:extLst>
          </p:cNvPr>
          <p:cNvSpPr txBox="1"/>
          <p:nvPr/>
        </p:nvSpPr>
        <p:spPr>
          <a:xfrm>
            <a:off x="4211834" y="242842"/>
            <a:ext cx="41293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Esta simplificação acontece somente por que a magnetização tem a mesma direção do </a:t>
            </a:r>
            <a:r>
              <a:rPr lang="pt-BR" sz="2400" dirty="0">
                <a:solidFill>
                  <a:srgbClr val="0070C0"/>
                </a:solidFill>
              </a:rPr>
              <a:t>campo da Terra</a:t>
            </a:r>
            <a:r>
              <a:rPr lang="pt-BR" sz="2400" dirty="0"/>
              <a:t>.</a:t>
            </a: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E6CFF309-D70C-4707-9ED6-25A4F106B08A}"/>
              </a:ext>
            </a:extLst>
          </p:cNvPr>
          <p:cNvSpPr txBox="1"/>
          <p:nvPr/>
        </p:nvSpPr>
        <p:spPr>
          <a:xfrm>
            <a:off x="3431070" y="5666338"/>
            <a:ext cx="56909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Como ficaria o campo magnético no polo Norte? E no polo sul?</a:t>
            </a:r>
          </a:p>
        </p:txBody>
      </p:sp>
    </p:spTree>
    <p:extLst>
      <p:ext uri="{BB962C8B-B14F-4D97-AF65-F5344CB8AC3E}">
        <p14:creationId xmlns:p14="http://schemas.microsoft.com/office/powerpoint/2010/main" val="3406274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C3F0494E-8FEE-45F7-8411-A83620FB8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825415"/>
            <a:ext cx="10905066" cy="5207168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06217CC8-F30B-45B4-8FB7-34A7FFB23D90}"/>
              </a:ext>
            </a:extLst>
          </p:cNvPr>
          <p:cNvSpPr txBox="1">
            <a:spLocks/>
          </p:cNvSpPr>
          <p:nvPr/>
        </p:nvSpPr>
        <p:spPr>
          <a:xfrm>
            <a:off x="5989320" y="1575858"/>
            <a:ext cx="3703320" cy="5029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O efeitos de maré</a:t>
            </a:r>
          </a:p>
        </p:txBody>
      </p:sp>
    </p:spTree>
    <p:extLst>
      <p:ext uri="{BB962C8B-B14F-4D97-AF65-F5344CB8AC3E}">
        <p14:creationId xmlns:p14="http://schemas.microsoft.com/office/powerpoint/2010/main" val="352139609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130</a:t>
            </a:fld>
            <a:endParaRPr lang="pt-BR" dirty="0"/>
          </a:p>
        </p:txBody>
      </p:sp>
      <p:pic>
        <p:nvPicPr>
          <p:cNvPr id="17" name="Imagem 16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4E502884-C8FD-4186-AC57-80753B30B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02" y="1440434"/>
            <a:ext cx="3148826" cy="3252571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243C0D22-54C4-4AF8-AB34-CBB30A175368}"/>
              </a:ext>
            </a:extLst>
          </p:cNvPr>
          <p:cNvSpPr/>
          <p:nvPr/>
        </p:nvSpPr>
        <p:spPr>
          <a:xfrm>
            <a:off x="3709809" y="3051569"/>
            <a:ext cx="496195" cy="477951"/>
          </a:xfrm>
          <a:prstGeom prst="rect">
            <a:avLst/>
          </a:prstGeom>
          <a:solidFill>
            <a:schemeClr val="bg1">
              <a:alpha val="3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85F7F32E-EDB6-4A5A-A55C-90B588CDDD65}"/>
              </a:ext>
            </a:extLst>
          </p:cNvPr>
          <p:cNvCxnSpPr>
            <a:cxnSpLocks/>
          </p:cNvCxnSpPr>
          <p:nvPr/>
        </p:nvCxnSpPr>
        <p:spPr>
          <a:xfrm flipV="1">
            <a:off x="4039607" y="2727960"/>
            <a:ext cx="199679" cy="462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9BEDB032-6231-475A-879B-F13CA4B65771}"/>
              </a:ext>
            </a:extLst>
          </p:cNvPr>
          <p:cNvSpPr/>
          <p:nvPr/>
        </p:nvSpPr>
        <p:spPr>
          <a:xfrm>
            <a:off x="119328" y="1019583"/>
            <a:ext cx="4480560" cy="1879536"/>
          </a:xfrm>
          <a:prstGeom prst="rect">
            <a:avLst/>
          </a:prstGeom>
          <a:solidFill>
            <a:schemeClr val="bg1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83F2A36D-6C49-458D-9EF9-E97104F120F3}"/>
              </a:ext>
            </a:extLst>
          </p:cNvPr>
          <p:cNvSpPr/>
          <p:nvPr/>
        </p:nvSpPr>
        <p:spPr>
          <a:xfrm>
            <a:off x="168756" y="1581279"/>
            <a:ext cx="4385244" cy="78188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A7D41D15-7995-428E-A638-E9468BDF6190}"/>
              </a:ext>
            </a:extLst>
          </p:cNvPr>
          <p:cNvSpPr/>
          <p:nvPr/>
        </p:nvSpPr>
        <p:spPr>
          <a:xfrm>
            <a:off x="1769878" y="1694121"/>
            <a:ext cx="1104598" cy="571880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0ADDCE82-6214-4496-B714-29DE7F7502F6}"/>
              </a:ext>
            </a:extLst>
          </p:cNvPr>
          <p:cNvSpPr/>
          <p:nvPr/>
        </p:nvSpPr>
        <p:spPr>
          <a:xfrm rot="8976472">
            <a:off x="1699897" y="1319416"/>
            <a:ext cx="646969" cy="1363258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56996CB8-B380-492A-86E1-7E4EC8A988AB}"/>
              </a:ext>
            </a:extLst>
          </p:cNvPr>
          <p:cNvSpPr/>
          <p:nvPr/>
        </p:nvSpPr>
        <p:spPr>
          <a:xfrm rot="8976472">
            <a:off x="2272668" y="1025221"/>
            <a:ext cx="646969" cy="1363258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7971F4FF-0C98-4FE9-86A6-9DF404778CCB}"/>
              </a:ext>
            </a:extLst>
          </p:cNvPr>
          <p:cNvCxnSpPr>
            <a:cxnSpLocks/>
          </p:cNvCxnSpPr>
          <p:nvPr/>
        </p:nvCxnSpPr>
        <p:spPr>
          <a:xfrm flipH="1" flipV="1">
            <a:off x="2262695" y="1802999"/>
            <a:ext cx="207488" cy="33844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854EE4AF-F7EF-41B0-BA49-46BCEE113844}"/>
              </a:ext>
            </a:extLst>
          </p:cNvPr>
          <p:cNvSpPr txBox="1"/>
          <p:nvPr/>
        </p:nvSpPr>
        <p:spPr>
          <a:xfrm>
            <a:off x="5395948" y="485432"/>
            <a:ext cx="5475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Quais os tipos de </a:t>
            </a:r>
            <a:r>
              <a:rPr lang="pt-BR" sz="2800" b="1" dirty="0">
                <a:solidFill>
                  <a:srgbClr val="0070C0"/>
                </a:solidFill>
              </a:rPr>
              <a:t>magnetização</a:t>
            </a:r>
            <a:r>
              <a:rPr lang="pt-BR" sz="2800" dirty="0"/>
              <a:t>?</a:t>
            </a:r>
            <a:endParaRPr lang="pt-BR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A4B10008-C787-4FFB-A16A-CFB675AAA36B}"/>
                  </a:ext>
                </a:extLst>
              </p:cNvPr>
              <p:cNvSpPr txBox="1"/>
              <p:nvPr/>
            </p:nvSpPr>
            <p:spPr>
              <a:xfrm>
                <a:off x="5653528" y="1249427"/>
                <a:ext cx="53186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400" dirty="0"/>
                  <a:t>Magnetização remanente Natural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1" i="0" smtClean="0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sz="2400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r>
                  <a:rPr lang="pt-BR" sz="2400" dirty="0"/>
                  <a:t>)</a:t>
                </a:r>
                <a:endParaRPr lang="pt-BR" sz="2400" b="1" dirty="0"/>
              </a:p>
            </p:txBody>
          </p:sp>
        </mc:Choice>
        <mc:Fallback xmlns="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A4B10008-C787-4FFB-A16A-CFB675AAA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528" y="1249427"/>
                <a:ext cx="5318683" cy="461665"/>
              </a:xfrm>
              <a:prstGeom prst="rect">
                <a:avLst/>
              </a:prstGeom>
              <a:blipFill>
                <a:blip r:embed="rId4"/>
                <a:stretch>
                  <a:fillRect l="-1718"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A08DFF5F-DC70-4F38-85E8-252112CCA611}"/>
                  </a:ext>
                </a:extLst>
              </p:cNvPr>
              <p:cNvSpPr txBox="1"/>
              <p:nvPr/>
            </p:nvSpPr>
            <p:spPr>
              <a:xfrm>
                <a:off x="5878803" y="2799242"/>
                <a:ext cx="42048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400" dirty="0"/>
                  <a:t>Magnetização induzida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1" i="0" smtClean="0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sz="24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pt-BR" sz="2400" dirty="0"/>
                  <a:t>)</a:t>
                </a:r>
                <a:endParaRPr lang="pt-BR" sz="2400" b="1" dirty="0"/>
              </a:p>
            </p:txBody>
          </p:sp>
        </mc:Choice>
        <mc:Fallback xmlns="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A08DFF5F-DC70-4F38-85E8-252112CCA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803" y="2799242"/>
                <a:ext cx="4204812" cy="461665"/>
              </a:xfrm>
              <a:prstGeom prst="rect">
                <a:avLst/>
              </a:prstGeom>
              <a:blipFill>
                <a:blip r:embed="rId5"/>
                <a:stretch>
                  <a:fillRect l="-2174"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CaixaDeTexto 40">
            <a:extLst>
              <a:ext uri="{FF2B5EF4-FFF2-40B4-BE49-F238E27FC236}">
                <a16:creationId xmlns:a16="http://schemas.microsoft.com/office/drawing/2014/main" id="{C5EFAF4A-19A8-4F63-9D4A-AE227F550571}"/>
              </a:ext>
            </a:extLst>
          </p:cNvPr>
          <p:cNvSpPr txBox="1"/>
          <p:nvPr/>
        </p:nvSpPr>
        <p:spPr>
          <a:xfrm>
            <a:off x="5954352" y="1719068"/>
            <a:ext cx="4717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A componente da magnetização que é devido a época de formação da rocha.</a:t>
            </a:r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8C0BA8C6-0E25-45EE-8C6E-76D4FF08C069}"/>
              </a:ext>
            </a:extLst>
          </p:cNvPr>
          <p:cNvSpPr/>
          <p:nvPr/>
        </p:nvSpPr>
        <p:spPr>
          <a:xfrm>
            <a:off x="367086" y="4940353"/>
            <a:ext cx="2507390" cy="1557357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69613BA9-5A0C-4746-90B8-BAF6FC3161BE}"/>
              </a:ext>
            </a:extLst>
          </p:cNvPr>
          <p:cNvSpPr/>
          <p:nvPr/>
        </p:nvSpPr>
        <p:spPr>
          <a:xfrm>
            <a:off x="912538" y="5612528"/>
            <a:ext cx="236500" cy="541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75A789BC-4B86-4455-B527-49F3239658CC}"/>
              </a:ext>
            </a:extLst>
          </p:cNvPr>
          <p:cNvCxnSpPr/>
          <p:nvPr/>
        </p:nvCxnSpPr>
        <p:spPr>
          <a:xfrm flipV="1">
            <a:off x="1030788" y="5346700"/>
            <a:ext cx="0" cy="292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ipse 26">
            <a:extLst>
              <a:ext uri="{FF2B5EF4-FFF2-40B4-BE49-F238E27FC236}">
                <a16:creationId xmlns:a16="http://schemas.microsoft.com/office/drawing/2014/main" id="{AF858BD7-7D32-42CC-9233-D7D0CB2D68EE}"/>
              </a:ext>
            </a:extLst>
          </p:cNvPr>
          <p:cNvSpPr/>
          <p:nvPr/>
        </p:nvSpPr>
        <p:spPr>
          <a:xfrm>
            <a:off x="1281252" y="5838417"/>
            <a:ext cx="236500" cy="541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22E28BB4-AEFD-47A4-95DE-C31277F92A71}"/>
              </a:ext>
            </a:extLst>
          </p:cNvPr>
          <p:cNvCxnSpPr/>
          <p:nvPr/>
        </p:nvCxnSpPr>
        <p:spPr>
          <a:xfrm flipV="1">
            <a:off x="1399502" y="5572589"/>
            <a:ext cx="0" cy="292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Agrupar 6">
            <a:extLst>
              <a:ext uri="{FF2B5EF4-FFF2-40B4-BE49-F238E27FC236}">
                <a16:creationId xmlns:a16="http://schemas.microsoft.com/office/drawing/2014/main" id="{86948597-7C4B-478E-ADE4-D677A6068EE7}"/>
              </a:ext>
            </a:extLst>
          </p:cNvPr>
          <p:cNvGrpSpPr/>
          <p:nvPr/>
        </p:nvGrpSpPr>
        <p:grpSpPr>
          <a:xfrm rot="2009023">
            <a:off x="2210997" y="5333170"/>
            <a:ext cx="236500" cy="319945"/>
            <a:chOff x="2093288" y="5252644"/>
            <a:chExt cx="236500" cy="319945"/>
          </a:xfrm>
        </p:grpSpPr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4DFA85C8-2DAB-409E-9DE9-03A025A3977E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0" name="Conector de Seta Reta 29">
              <a:extLst>
                <a:ext uri="{FF2B5EF4-FFF2-40B4-BE49-F238E27FC236}">
                  <a16:creationId xmlns:a16="http://schemas.microsoft.com/office/drawing/2014/main" id="{4C3EA3B7-3475-4D49-90D7-25188B5172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07A187C5-E7CC-47A9-80A5-5D8FDCE3720C}"/>
              </a:ext>
            </a:extLst>
          </p:cNvPr>
          <p:cNvGrpSpPr/>
          <p:nvPr/>
        </p:nvGrpSpPr>
        <p:grpSpPr>
          <a:xfrm rot="7542828">
            <a:off x="1810605" y="5767903"/>
            <a:ext cx="236500" cy="319945"/>
            <a:chOff x="2093288" y="5252644"/>
            <a:chExt cx="236500" cy="319945"/>
          </a:xfrm>
        </p:grpSpPr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018A44CA-2CCA-418F-8F19-7910563138F7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E71E2FAD-3E16-4A44-A8F5-7773E04140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5919E53E-E6C1-467F-9BA7-AB8CEE07ECD6}"/>
              </a:ext>
            </a:extLst>
          </p:cNvPr>
          <p:cNvGrpSpPr/>
          <p:nvPr/>
        </p:nvGrpSpPr>
        <p:grpSpPr>
          <a:xfrm rot="1266186">
            <a:off x="1124307" y="6032482"/>
            <a:ext cx="236500" cy="319945"/>
            <a:chOff x="2093288" y="5252644"/>
            <a:chExt cx="236500" cy="319945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E18AA43D-F9C2-4481-B756-63CA49DAA1AC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87AF4076-760A-4121-9671-14756460CF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47EF5F22-E6B5-4A3F-B067-586C6CB6C25C}"/>
              </a:ext>
            </a:extLst>
          </p:cNvPr>
          <p:cNvGrpSpPr/>
          <p:nvPr/>
        </p:nvGrpSpPr>
        <p:grpSpPr>
          <a:xfrm rot="743291">
            <a:off x="1426852" y="5116749"/>
            <a:ext cx="236500" cy="319945"/>
            <a:chOff x="2093288" y="5252644"/>
            <a:chExt cx="236500" cy="319945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8132673C-6CDE-4E6C-98EE-CB1C20C307BE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4" name="Conector de Seta Reta 43">
              <a:extLst>
                <a:ext uri="{FF2B5EF4-FFF2-40B4-BE49-F238E27FC236}">
                  <a16:creationId xmlns:a16="http://schemas.microsoft.com/office/drawing/2014/main" id="{E649BA17-7CFB-43AF-B882-3F542CCA4F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4A5261A7-16BD-4C4E-A363-46C7F66D7FEC}"/>
              </a:ext>
            </a:extLst>
          </p:cNvPr>
          <p:cNvGrpSpPr/>
          <p:nvPr/>
        </p:nvGrpSpPr>
        <p:grpSpPr>
          <a:xfrm rot="743291">
            <a:off x="2236636" y="5934785"/>
            <a:ext cx="236500" cy="319945"/>
            <a:chOff x="2093288" y="5252644"/>
            <a:chExt cx="236500" cy="319945"/>
          </a:xfrm>
        </p:grpSpPr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2724D42E-2956-40BB-BE78-AB1D75E7996B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9D564CFB-F302-40AF-B4E1-867D5DEA9F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FA5B784C-8F3C-4C0C-8790-6CDD5D11A2BF}"/>
              </a:ext>
            </a:extLst>
          </p:cNvPr>
          <p:cNvGrpSpPr/>
          <p:nvPr/>
        </p:nvGrpSpPr>
        <p:grpSpPr>
          <a:xfrm rot="20727450">
            <a:off x="716167" y="5788387"/>
            <a:ext cx="236500" cy="319945"/>
            <a:chOff x="2093288" y="5252644"/>
            <a:chExt cx="236500" cy="319945"/>
          </a:xfrm>
        </p:grpSpPr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1AEBACFD-EF11-49DF-AAE4-B8E7B364124D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0" name="Conector de Seta Reta 49">
              <a:extLst>
                <a:ext uri="{FF2B5EF4-FFF2-40B4-BE49-F238E27FC236}">
                  <a16:creationId xmlns:a16="http://schemas.microsoft.com/office/drawing/2014/main" id="{134D9793-15C7-4E1B-8335-32CFE2679B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FF5F1492-8628-4270-A8A5-99BEB2FD19DA}"/>
              </a:ext>
            </a:extLst>
          </p:cNvPr>
          <p:cNvGrpSpPr/>
          <p:nvPr/>
        </p:nvGrpSpPr>
        <p:grpSpPr>
          <a:xfrm rot="667739">
            <a:off x="1876970" y="5036443"/>
            <a:ext cx="236500" cy="319945"/>
            <a:chOff x="2093288" y="5252644"/>
            <a:chExt cx="236500" cy="319945"/>
          </a:xfrm>
        </p:grpSpPr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E82610C9-3669-4DD2-BA3C-CBC1C6F98B7C}"/>
                </a:ext>
              </a:extLst>
            </p:cNvPr>
            <p:cNvSpPr/>
            <p:nvPr/>
          </p:nvSpPr>
          <p:spPr>
            <a:xfrm>
              <a:off x="2093288" y="5518472"/>
              <a:ext cx="236500" cy="5411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3" name="Conector de Seta Reta 52">
              <a:extLst>
                <a:ext uri="{FF2B5EF4-FFF2-40B4-BE49-F238E27FC236}">
                  <a16:creationId xmlns:a16="http://schemas.microsoft.com/office/drawing/2014/main" id="{25813E44-86FC-4E85-BFC1-1AAFCFF49B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538" y="5252644"/>
              <a:ext cx="0" cy="292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70DC8F73-A260-4BFC-9285-AB6FA53A5BBE}"/>
                  </a:ext>
                </a:extLst>
              </p:cNvPr>
              <p:cNvSpPr txBox="1"/>
              <p:nvPr/>
            </p:nvSpPr>
            <p:spPr>
              <a:xfrm>
                <a:off x="399694" y="4854784"/>
                <a:ext cx="58935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0" i="1" smtClean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𝑉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70DC8F73-A260-4BFC-9285-AB6FA53A5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94" y="4854784"/>
                <a:ext cx="58935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AA3DBC9F-2312-4880-A9E1-0426313B503F}"/>
                  </a:ext>
                </a:extLst>
              </p:cNvPr>
              <p:cNvSpPr txBox="1"/>
              <p:nvPr/>
            </p:nvSpPr>
            <p:spPr>
              <a:xfrm>
                <a:off x="2905820" y="5149837"/>
                <a:ext cx="1763298" cy="9253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1" i="0" smtClean="0">
                          <a:latin typeface="Cambria Math" panose="02040503050406030204" pitchFamily="18" charset="0"/>
                        </a:rPr>
                        <m:t>𝐌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1">
                                      <a:latin typeface="Cambria Math" panose="02040503050406030204" pitchFamily="18" charset="0"/>
                                    </a:rPr>
                                    <m:t>𝐦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AA3DBC9F-2312-4880-A9E1-0426313B5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5820" y="5149837"/>
                <a:ext cx="1763298" cy="9253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aixaDeTexto 55">
                <a:extLst>
                  <a:ext uri="{FF2B5EF4-FFF2-40B4-BE49-F238E27FC236}">
                    <a16:creationId xmlns:a16="http://schemas.microsoft.com/office/drawing/2014/main" id="{C2D1545E-9F93-43CC-B2C6-4ABC3822D9D5}"/>
                  </a:ext>
                </a:extLst>
              </p:cNvPr>
              <p:cNvSpPr txBox="1"/>
              <p:nvPr/>
            </p:nvSpPr>
            <p:spPr>
              <a:xfrm>
                <a:off x="2057442" y="4957498"/>
                <a:ext cx="2614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6" name="CaixaDeTexto 55">
                <a:extLst>
                  <a:ext uri="{FF2B5EF4-FFF2-40B4-BE49-F238E27FC236}">
                    <a16:creationId xmlns:a16="http://schemas.microsoft.com/office/drawing/2014/main" id="{C2D1545E-9F93-43CC-B2C6-4ABC3822D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42" y="4957498"/>
                <a:ext cx="261497" cy="369332"/>
              </a:xfrm>
              <a:prstGeom prst="rect">
                <a:avLst/>
              </a:prstGeom>
              <a:blipFill>
                <a:blip r:embed="rId8"/>
                <a:stretch>
                  <a:fillRect r="-642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CaixaDeTexto 56">
            <a:extLst>
              <a:ext uri="{FF2B5EF4-FFF2-40B4-BE49-F238E27FC236}">
                <a16:creationId xmlns:a16="http://schemas.microsoft.com/office/drawing/2014/main" id="{9A4B15F0-FF5A-4E02-BF53-FE8DC1794363}"/>
              </a:ext>
            </a:extLst>
          </p:cNvPr>
          <p:cNvSpPr txBox="1"/>
          <p:nvPr/>
        </p:nvSpPr>
        <p:spPr>
          <a:xfrm>
            <a:off x="2892295" y="4730148"/>
            <a:ext cx="21170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Magnetização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2FD575B-0A47-4994-BB0E-C2B1BEA7EF99}"/>
              </a:ext>
            </a:extLst>
          </p:cNvPr>
          <p:cNvSpPr txBox="1"/>
          <p:nvPr/>
        </p:nvSpPr>
        <p:spPr>
          <a:xfrm>
            <a:off x="5725035" y="3268183"/>
            <a:ext cx="5578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Componente devido a presença de um campo magnético externo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C8CF3703-2A17-4957-8382-C3A787A9A259}"/>
                  </a:ext>
                </a:extLst>
              </p:cNvPr>
              <p:cNvSpPr txBox="1"/>
              <p:nvPr/>
            </p:nvSpPr>
            <p:spPr>
              <a:xfrm>
                <a:off x="6588483" y="4280074"/>
                <a:ext cx="20836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1" i="0" smtClean="0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sz="28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pt-B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pt-BR" sz="28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𝐅</m:t>
                        </m:r>
                      </m:e>
                      <m:sub>
                        <m:r>
                          <a:rPr lang="pt-B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pt-BR" sz="2800" dirty="0"/>
              </a:p>
            </p:txBody>
          </p:sp>
        </mc:Choice>
        <mc:Fallback xmlns="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C8CF3703-2A17-4957-8382-C3A787A9A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483" y="4280074"/>
                <a:ext cx="208368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CaixaDeTexto 63">
            <a:extLst>
              <a:ext uri="{FF2B5EF4-FFF2-40B4-BE49-F238E27FC236}">
                <a16:creationId xmlns:a16="http://schemas.microsoft.com/office/drawing/2014/main" id="{BE563139-F262-4052-99C5-275C37BC3F8B}"/>
              </a:ext>
            </a:extLst>
          </p:cNvPr>
          <p:cNvSpPr txBox="1"/>
          <p:nvPr/>
        </p:nvSpPr>
        <p:spPr>
          <a:xfrm>
            <a:off x="1087914" y="4443509"/>
            <a:ext cx="1763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/>
              <a:t>Unidade [A/m]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14FCFB1B-9AE1-4224-A7FB-9A90A67C8CD4}"/>
                  </a:ext>
                </a:extLst>
              </p:cNvPr>
              <p:cNvSpPr txBox="1"/>
              <p:nvPr/>
            </p:nvSpPr>
            <p:spPr>
              <a:xfrm>
                <a:off x="2894735" y="6075219"/>
                <a:ext cx="536538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dirty="0"/>
                  <a:t>É o efeito gerado por um conjunto de dipolos de momento</a:t>
                </a:r>
                <a:r>
                  <a:rPr lang="pt-BR" sz="2000" b="1" dirty="0"/>
                  <a:t> </a:t>
                </a:r>
                <a14:m>
                  <m:oMath xmlns:m="http://schemas.openxmlformats.org/officeDocument/2006/math">
                    <m:r>
                      <a:rPr lang="pt-BR" sz="2000" b="1"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r>
                  <a:rPr lang="pt-BR" sz="2000" dirty="0"/>
                  <a:t> no interior de um volume </a:t>
                </a:r>
                <a:r>
                  <a:rPr lang="pt-BR" sz="2000" b="1" dirty="0"/>
                  <a:t>V</a:t>
                </a:r>
                <a:r>
                  <a:rPr lang="pt-BR" sz="2000" dirty="0"/>
                  <a:t>.</a:t>
                </a:r>
              </a:p>
            </p:txBody>
          </p:sp>
        </mc:Choice>
        <mc:Fallback xmlns=""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14FCFB1B-9AE1-4224-A7FB-9A90A67C8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735" y="6075219"/>
                <a:ext cx="5365385" cy="707886"/>
              </a:xfrm>
              <a:prstGeom prst="rect">
                <a:avLst/>
              </a:prstGeom>
              <a:blipFill>
                <a:blip r:embed="rId10"/>
                <a:stretch>
                  <a:fillRect l="-1250" t="-5172" b="-146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aixaDeTexto 66">
                <a:extLst>
                  <a:ext uri="{FF2B5EF4-FFF2-40B4-BE49-F238E27FC236}">
                    <a16:creationId xmlns:a16="http://schemas.microsoft.com/office/drawing/2014/main" id="{6819EC37-0AF1-495C-9301-9905D754A527}"/>
                  </a:ext>
                </a:extLst>
              </p:cNvPr>
              <p:cNvSpPr txBox="1"/>
              <p:nvPr/>
            </p:nvSpPr>
            <p:spPr>
              <a:xfrm>
                <a:off x="8278899" y="6198255"/>
                <a:ext cx="24258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1" i="0" smtClean="0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sz="2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1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sz="2800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</m:oMath>
                </a14:m>
                <a:r>
                  <a:rPr lang="pt-BR" sz="2800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1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sz="28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endParaRPr lang="pt-BR" sz="2800" dirty="0"/>
              </a:p>
            </p:txBody>
          </p:sp>
        </mc:Choice>
        <mc:Fallback xmlns="">
          <p:sp>
            <p:nvSpPr>
              <p:cNvPr id="67" name="CaixaDeTexto 66">
                <a:extLst>
                  <a:ext uri="{FF2B5EF4-FFF2-40B4-BE49-F238E27FC236}">
                    <a16:creationId xmlns:a16="http://schemas.microsoft.com/office/drawing/2014/main" id="{6819EC37-0AF1-495C-9301-9905D754A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899" y="6198255"/>
                <a:ext cx="2425850" cy="523220"/>
              </a:xfrm>
              <a:prstGeom prst="rect">
                <a:avLst/>
              </a:prstGeom>
              <a:blipFill>
                <a:blip r:embed="rId11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CaixaDeTexto 67">
            <a:extLst>
              <a:ext uri="{FF2B5EF4-FFF2-40B4-BE49-F238E27FC236}">
                <a16:creationId xmlns:a16="http://schemas.microsoft.com/office/drawing/2014/main" id="{2271E68C-501F-4323-BFA9-328757CBBF90}"/>
              </a:ext>
            </a:extLst>
          </p:cNvPr>
          <p:cNvSpPr txBox="1"/>
          <p:nvPr/>
        </p:nvSpPr>
        <p:spPr>
          <a:xfrm>
            <a:off x="7903791" y="5888106"/>
            <a:ext cx="3176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0070C0"/>
                </a:solidFill>
              </a:rPr>
              <a:t>Magnetização total</a:t>
            </a:r>
            <a:endParaRPr lang="pt-BR" dirty="0"/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A0A95D03-5BB1-4421-8907-92248821ECBB}"/>
              </a:ext>
            </a:extLst>
          </p:cNvPr>
          <p:cNvSpPr txBox="1"/>
          <p:nvPr/>
        </p:nvSpPr>
        <p:spPr>
          <a:xfrm>
            <a:off x="57567" y="0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</a:t>
            </a:r>
            <a:r>
              <a:rPr lang="pt-BR" sz="2400" b="1" dirty="0" err="1"/>
              <a:t>crustal</a:t>
            </a:r>
            <a:endParaRPr lang="pt-BR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39886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1493577-CE83-4830-8B63-9DF6A3DF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131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09386A0-0A09-4ADB-8C70-EFC9F43B8876}"/>
              </a:ext>
            </a:extLst>
          </p:cNvPr>
          <p:cNvSpPr txBox="1">
            <a:spLocks/>
          </p:cNvSpPr>
          <p:nvPr/>
        </p:nvSpPr>
        <p:spPr>
          <a:xfrm>
            <a:off x="190500" y="3018252"/>
            <a:ext cx="11811000" cy="8214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b="1" dirty="0">
                <a:solidFill>
                  <a:schemeClr val="bg1"/>
                </a:solidFill>
              </a:rPr>
              <a:t>Modelagem do efeito magnético das fontes</a:t>
            </a:r>
          </a:p>
        </p:txBody>
      </p:sp>
    </p:spTree>
    <p:extLst>
      <p:ext uri="{BB962C8B-B14F-4D97-AF65-F5344CB8AC3E}">
        <p14:creationId xmlns:p14="http://schemas.microsoft.com/office/powerpoint/2010/main" val="251455949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/>
          <p:nvPr/>
        </p:nvCxnSpPr>
        <p:spPr>
          <a:xfrm>
            <a:off x="369109" y="2893656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369109" y="2893656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D135AA6-36EB-4205-8884-4A40A352753C}"/>
              </a:ext>
            </a:extLst>
          </p:cNvPr>
          <p:cNvCxnSpPr>
            <a:cxnSpLocks/>
          </p:cNvCxnSpPr>
          <p:nvPr/>
        </p:nvCxnSpPr>
        <p:spPr>
          <a:xfrm flipV="1">
            <a:off x="369108" y="1183869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E5F536-F853-4A6F-9BF2-C3B95D088F87}"/>
              </a:ext>
            </a:extLst>
          </p:cNvPr>
          <p:cNvSpPr txBox="1"/>
          <p:nvPr/>
        </p:nvSpPr>
        <p:spPr>
          <a:xfrm>
            <a:off x="1676852" y="875096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3270394" y="2893208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6257" y="5239154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45B35E83-B5D8-4521-86F6-8AF7C3BC4105}"/>
              </a:ext>
            </a:extLst>
          </p:cNvPr>
          <p:cNvSpPr/>
          <p:nvPr/>
        </p:nvSpPr>
        <p:spPr>
          <a:xfrm>
            <a:off x="763003" y="3681797"/>
            <a:ext cx="2507390" cy="1557357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93BE61D-53FD-4167-93AF-447DDBF5315D}"/>
              </a:ext>
            </a:extLst>
          </p:cNvPr>
          <p:cNvCxnSpPr>
            <a:cxnSpLocks/>
          </p:cNvCxnSpPr>
          <p:nvPr/>
        </p:nvCxnSpPr>
        <p:spPr>
          <a:xfrm flipV="1">
            <a:off x="1563545" y="3939513"/>
            <a:ext cx="918524" cy="8392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ipse 11">
            <a:extLst>
              <a:ext uri="{FF2B5EF4-FFF2-40B4-BE49-F238E27FC236}">
                <a16:creationId xmlns:a16="http://schemas.microsoft.com/office/drawing/2014/main" id="{1201BCC9-36F8-4C7B-BD66-DB55C7D28A92}"/>
              </a:ext>
            </a:extLst>
          </p:cNvPr>
          <p:cNvSpPr/>
          <p:nvPr/>
        </p:nvSpPr>
        <p:spPr>
          <a:xfrm>
            <a:off x="1911719" y="209765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3EC1E8A-26D3-45D5-BAD6-D5476EF46E87}"/>
                  </a:ext>
                </a:extLst>
              </p:cNvPr>
              <p:cNvSpPr txBox="1"/>
              <p:nvPr/>
            </p:nvSpPr>
            <p:spPr>
              <a:xfrm>
                <a:off x="2015595" y="1854938"/>
                <a:ext cx="100245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3EC1E8A-26D3-45D5-BAD6-D5476EF46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595" y="1854938"/>
                <a:ext cx="1002454" cy="307777"/>
              </a:xfrm>
              <a:prstGeom prst="rect">
                <a:avLst/>
              </a:prstGeom>
              <a:blipFill>
                <a:blip r:embed="rId2"/>
                <a:stretch>
                  <a:fillRect l="-6098" t="-1961" r="-9146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FCF5364-207B-47BF-9D30-901C116516CE}"/>
                  </a:ext>
                </a:extLst>
              </p:cNvPr>
              <p:cNvSpPr txBox="1"/>
              <p:nvPr/>
            </p:nvSpPr>
            <p:spPr>
              <a:xfrm>
                <a:off x="1934578" y="4421168"/>
                <a:ext cx="12605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FCF5364-207B-47BF-9D30-901C1165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578" y="4421168"/>
                <a:ext cx="1260538" cy="307777"/>
              </a:xfrm>
              <a:prstGeom prst="rect">
                <a:avLst/>
              </a:prstGeom>
              <a:blipFill>
                <a:blip r:embed="rId3"/>
                <a:stretch>
                  <a:fillRect l="-2415" t="-5882" r="-6763" b="-352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89085" y="298872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Fonte magnética 3D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212304FE-6882-4DD8-A0FD-EAEE493D46FF}"/>
                  </a:ext>
                </a:extLst>
              </p:cNvPr>
              <p:cNvSpPr txBox="1"/>
              <p:nvPr/>
            </p:nvSpPr>
            <p:spPr>
              <a:xfrm>
                <a:off x="4889900" y="1090540"/>
                <a:ext cx="31066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  <m:d>
                        <m:dPr>
                          <m:ctrlP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pt-B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pt-B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m:rPr>
                          <m:sty m:val="p"/>
                        </m:rPr>
                        <a:rPr lang="el-G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212304FE-6882-4DD8-A0FD-EAEE493D4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900" y="1090540"/>
                <a:ext cx="3106620" cy="369332"/>
              </a:xfrm>
              <a:prstGeom prst="rect">
                <a:avLst/>
              </a:prstGeom>
              <a:blipFill>
                <a:blip r:embed="rId4"/>
                <a:stretch>
                  <a:fillRect l="-1765" r="-3137" b="-3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aixaDeTexto 28">
            <a:extLst>
              <a:ext uri="{FF2B5EF4-FFF2-40B4-BE49-F238E27FC236}">
                <a16:creationId xmlns:a16="http://schemas.microsoft.com/office/drawing/2014/main" id="{9443836C-04FB-401C-B197-DA08C631D9EA}"/>
              </a:ext>
            </a:extLst>
          </p:cNvPr>
          <p:cNvSpPr txBox="1"/>
          <p:nvPr/>
        </p:nvSpPr>
        <p:spPr>
          <a:xfrm>
            <a:off x="4572000" y="1633388"/>
            <a:ext cx="1239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em que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D8EFA9DB-6D11-4FD6-B6F9-812EDE251FBE}"/>
                  </a:ext>
                </a:extLst>
              </p:cNvPr>
              <p:cNvSpPr txBox="1"/>
              <p:nvPr/>
            </p:nvSpPr>
            <p:spPr>
              <a:xfrm>
                <a:off x="4889900" y="2162715"/>
                <a:ext cx="5622135" cy="560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sub>
                    </m:sSub>
                    <m:nary>
                      <m:naryPr>
                        <m:chr m:val="∭"/>
                        <m:limLoc m:val="undOvr"/>
                        <m:ctrlP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𝜐</m:t>
                        </m:r>
                      </m:sub>
                      <m:sup/>
                      <m:e>
                        <m:r>
                          <a:rPr lang="pt-BR" sz="24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𝐦</m:t>
                        </m:r>
                        <m:d>
                          <m:dPr>
                            <m:ctrlP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pt-BR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pt-BR" sz="2400" b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pt-BR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pt-BR" sz="2400" b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pt-BR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pt-B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𝛁</m:t>
                        </m:r>
                        <m:r>
                          <m:rPr>
                            <m:nor/>
                          </m:rPr>
                          <a:rPr lang="pt-BR" sz="2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 </m:t>
                        </m:r>
                        <m:f>
                          <m:fPr>
                            <m:ctrlPr>
                              <a:rPr lang="pt-BR" sz="2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fPr>
                          <m:num>
                            <m:r>
                              <a:rPr lang="pt-BR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pt-BR" sz="2400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r</m:t>
                            </m:r>
                            <m:r>
                              <a:rPr lang="pt-BR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′</m:t>
                            </m:r>
                          </m:den>
                        </m:f>
                        <m:r>
                          <a:rPr lang="pt-B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𝑑</m:t>
                        </m:r>
                        <m:r>
                          <m:rPr>
                            <m:brk m:alnAt="24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𝜐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′</m:t>
                        </m:r>
                      </m:e>
                    </m:nary>
                  </m:oMath>
                </a14:m>
                <a:endParaRPr lang="pt-BR" sz="2400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D8EFA9DB-6D11-4FD6-B6F9-812EDE251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900" y="2162715"/>
                <a:ext cx="5622135" cy="560025"/>
              </a:xfrm>
              <a:prstGeom prst="rect">
                <a:avLst/>
              </a:prstGeom>
              <a:blipFill>
                <a:blip r:embed="rId5"/>
                <a:stretch>
                  <a:fillRect b="-163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CaixaDeTexto 30">
            <a:extLst>
              <a:ext uri="{FF2B5EF4-FFF2-40B4-BE49-F238E27FC236}">
                <a16:creationId xmlns:a16="http://schemas.microsoft.com/office/drawing/2014/main" id="{6DC30C7F-CBF8-4D72-864F-DC2B26B4C731}"/>
              </a:ext>
            </a:extLst>
          </p:cNvPr>
          <p:cNvSpPr txBox="1"/>
          <p:nvPr/>
        </p:nvSpPr>
        <p:spPr>
          <a:xfrm>
            <a:off x="4572000" y="2845455"/>
            <a:ext cx="67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que é o potencial magnético escalar.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9F2E2C1F-81BD-4854-82DC-B16DCFF042D2}"/>
                  </a:ext>
                </a:extLst>
              </p:cNvPr>
              <p:cNvSpPr txBox="1"/>
              <p:nvPr/>
            </p:nvSpPr>
            <p:spPr>
              <a:xfrm>
                <a:off x="4889900" y="3440748"/>
                <a:ext cx="3566027" cy="6024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pt-BR" sz="2400" b="0" i="0" smtClean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den>
                    </m:f>
                  </m:oMath>
                </a14:m>
                <a:r>
                  <a:rPr lang="pt-BR" sz="24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pt-BR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pt-BR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pt-B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pt-B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pt-B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pt-B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pt-BR" sz="3200" dirty="0"/>
                  <a:t> </a:t>
                </a:r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9F2E2C1F-81BD-4854-82DC-B16DCFF04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900" y="3440748"/>
                <a:ext cx="3566027" cy="602409"/>
              </a:xfrm>
              <a:prstGeom prst="rect">
                <a:avLst/>
              </a:prstGeom>
              <a:blipFill>
                <a:blip r:embed="rId6"/>
                <a:stretch>
                  <a:fillRect t="-1010" b="-60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F0F47F2B-52C9-4A38-A9A6-D03221469DD4}"/>
                  </a:ext>
                </a:extLst>
              </p:cNvPr>
              <p:cNvSpPr txBox="1"/>
              <p:nvPr/>
            </p:nvSpPr>
            <p:spPr>
              <a:xfrm>
                <a:off x="4889900" y="4196400"/>
                <a:ext cx="3976923" cy="1190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  <m:d>
                        <m:dPr>
                          <m:ctrlP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′)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′)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′)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F0F47F2B-52C9-4A38-A9A6-D03221469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900" y="4196400"/>
                <a:ext cx="3976923" cy="11900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Cubo 33">
            <a:extLst>
              <a:ext uri="{FF2B5EF4-FFF2-40B4-BE49-F238E27FC236}">
                <a16:creationId xmlns:a16="http://schemas.microsoft.com/office/drawing/2014/main" id="{A4B56E09-8B27-48F6-A123-11597482F192}"/>
              </a:ext>
            </a:extLst>
          </p:cNvPr>
          <p:cNvSpPr/>
          <p:nvPr/>
        </p:nvSpPr>
        <p:spPr>
          <a:xfrm>
            <a:off x="1332854" y="4071605"/>
            <a:ext cx="230691" cy="227345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E22C1C81-6114-4FE5-91C1-820C69A55B9F}"/>
              </a:ext>
            </a:extLst>
          </p:cNvPr>
          <p:cNvCxnSpPr>
            <a:stCxn id="34" idx="0"/>
            <a:endCxn id="12" idx="0"/>
          </p:cNvCxnSpPr>
          <p:nvPr/>
        </p:nvCxnSpPr>
        <p:spPr>
          <a:xfrm flipV="1">
            <a:off x="1476618" y="2097658"/>
            <a:ext cx="457961" cy="197394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/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blipFill>
                <a:blip r:embed="rId8"/>
                <a:stretch>
                  <a:fillRect l="-15789" t="-1961" r="-28947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/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dirty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𝑑</m:t>
                      </m:r>
                      <m:r>
                        <m:rPr>
                          <m:brk m:alnAt="24"/>
                        </m:rPr>
                        <a:rPr lang="el-GR" sz="20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𝜐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blipFill>
                <a:blip r:embed="rId9"/>
                <a:stretch>
                  <a:fillRect l="-17857" r="-8929" b="-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CaixaDeTexto 42">
            <a:extLst>
              <a:ext uri="{FF2B5EF4-FFF2-40B4-BE49-F238E27FC236}">
                <a16:creationId xmlns:a16="http://schemas.microsoft.com/office/drawing/2014/main" id="{0A044E7A-780C-4611-A673-22FBA56477D7}"/>
              </a:ext>
            </a:extLst>
          </p:cNvPr>
          <p:cNvSpPr txBox="1"/>
          <p:nvPr/>
        </p:nvSpPr>
        <p:spPr>
          <a:xfrm>
            <a:off x="8451989" y="3517110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Função escalar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24FFC6CB-28B7-46BF-B336-C1A3A0844CB3}"/>
              </a:ext>
            </a:extLst>
          </p:cNvPr>
          <p:cNvSpPr txBox="1"/>
          <p:nvPr/>
        </p:nvSpPr>
        <p:spPr>
          <a:xfrm>
            <a:off x="8900043" y="4547891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Vetor magnetização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48E9DB92-7C9F-4C26-8542-55F9679727DB}"/>
              </a:ext>
            </a:extLst>
          </p:cNvPr>
          <p:cNvSpPr txBox="1"/>
          <p:nvPr/>
        </p:nvSpPr>
        <p:spPr>
          <a:xfrm>
            <a:off x="4572000" y="107292"/>
            <a:ext cx="7250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 campo magnético gerado por uma fonte arbitrária, em regiões livres de correntes, é dado por  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D7BED2A-4ABD-428D-AD0F-9F932586E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334707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/>
          <p:nvPr/>
        </p:nvCxnSpPr>
        <p:spPr>
          <a:xfrm>
            <a:off x="369109" y="2893656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369109" y="2893656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D135AA6-36EB-4205-8884-4A40A352753C}"/>
              </a:ext>
            </a:extLst>
          </p:cNvPr>
          <p:cNvCxnSpPr>
            <a:cxnSpLocks/>
          </p:cNvCxnSpPr>
          <p:nvPr/>
        </p:nvCxnSpPr>
        <p:spPr>
          <a:xfrm flipV="1">
            <a:off x="369108" y="1183869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E5F536-F853-4A6F-9BF2-C3B95D088F87}"/>
              </a:ext>
            </a:extLst>
          </p:cNvPr>
          <p:cNvSpPr txBox="1"/>
          <p:nvPr/>
        </p:nvSpPr>
        <p:spPr>
          <a:xfrm>
            <a:off x="1676852" y="875096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3270394" y="2893208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6257" y="5239154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45B35E83-B5D8-4521-86F6-8AF7C3BC4105}"/>
              </a:ext>
            </a:extLst>
          </p:cNvPr>
          <p:cNvSpPr/>
          <p:nvPr/>
        </p:nvSpPr>
        <p:spPr>
          <a:xfrm>
            <a:off x="763003" y="3681797"/>
            <a:ext cx="2507390" cy="1557357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93BE61D-53FD-4167-93AF-447DDBF5315D}"/>
              </a:ext>
            </a:extLst>
          </p:cNvPr>
          <p:cNvCxnSpPr>
            <a:cxnSpLocks/>
          </p:cNvCxnSpPr>
          <p:nvPr/>
        </p:nvCxnSpPr>
        <p:spPr>
          <a:xfrm flipV="1">
            <a:off x="1563545" y="3939513"/>
            <a:ext cx="918524" cy="8392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ipse 11">
            <a:extLst>
              <a:ext uri="{FF2B5EF4-FFF2-40B4-BE49-F238E27FC236}">
                <a16:creationId xmlns:a16="http://schemas.microsoft.com/office/drawing/2014/main" id="{1201BCC9-36F8-4C7B-BD66-DB55C7D28A92}"/>
              </a:ext>
            </a:extLst>
          </p:cNvPr>
          <p:cNvSpPr/>
          <p:nvPr/>
        </p:nvSpPr>
        <p:spPr>
          <a:xfrm>
            <a:off x="1911719" y="209765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3EC1E8A-26D3-45D5-BAD6-D5476EF46E87}"/>
                  </a:ext>
                </a:extLst>
              </p:cNvPr>
              <p:cNvSpPr txBox="1"/>
              <p:nvPr/>
            </p:nvSpPr>
            <p:spPr>
              <a:xfrm>
                <a:off x="2015595" y="1854938"/>
                <a:ext cx="11515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3EC1E8A-26D3-45D5-BAD6-D5476EF46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595" y="1854938"/>
                <a:ext cx="1151534" cy="307777"/>
              </a:xfrm>
              <a:prstGeom prst="rect">
                <a:avLst/>
              </a:prstGeom>
              <a:blipFill>
                <a:blip r:embed="rId2"/>
                <a:stretch>
                  <a:fillRect l="-4233" t="-1961" r="-6878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FCF5364-207B-47BF-9D30-901C116516CE}"/>
                  </a:ext>
                </a:extLst>
              </p:cNvPr>
              <p:cNvSpPr txBox="1"/>
              <p:nvPr/>
            </p:nvSpPr>
            <p:spPr>
              <a:xfrm>
                <a:off x="1934578" y="4421168"/>
                <a:ext cx="12605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FCF5364-207B-47BF-9D30-901C1165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578" y="4421168"/>
                <a:ext cx="1260538" cy="307777"/>
              </a:xfrm>
              <a:prstGeom prst="rect">
                <a:avLst/>
              </a:prstGeom>
              <a:blipFill>
                <a:blip r:embed="rId3"/>
                <a:stretch>
                  <a:fillRect l="-2415" t="-5882" r="-6763" b="-352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89085" y="298872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Fonte magnética 3D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D53C260F-D4E5-4861-9E18-7C2B3565D166}"/>
              </a:ext>
            </a:extLst>
          </p:cNvPr>
          <p:cNvSpPr txBox="1"/>
          <p:nvPr/>
        </p:nvSpPr>
        <p:spPr>
          <a:xfrm>
            <a:off x="5389710" y="1275206"/>
            <a:ext cx="5622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E, portanto a </a:t>
            </a:r>
            <a:r>
              <a:rPr lang="pt-BR" sz="2400" b="1" dirty="0"/>
              <a:t>Anomalia de campo total</a:t>
            </a:r>
            <a:r>
              <a:rPr lang="pt-BR" sz="2400" dirty="0"/>
              <a:t>...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212304FE-6882-4DD8-A0FD-EAEE493D46FF}"/>
                  </a:ext>
                </a:extLst>
              </p:cNvPr>
              <p:cNvSpPr txBox="1"/>
              <p:nvPr/>
            </p:nvSpPr>
            <p:spPr>
              <a:xfrm>
                <a:off x="5628048" y="3084631"/>
                <a:ext cx="5145457" cy="3789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d>
                        <m:dPr>
                          <m:ctrlPr>
                            <a:rPr lang="pt-BR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pt-B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𝐅</m:t>
                              </m:r>
                            </m:e>
                            <m:sub>
                              <m:r>
                                <a:rPr lang="pt-B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212304FE-6882-4DD8-A0FD-EAEE493D4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048" y="3084631"/>
                <a:ext cx="5145457" cy="3789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Cubo 33">
            <a:extLst>
              <a:ext uri="{FF2B5EF4-FFF2-40B4-BE49-F238E27FC236}">
                <a16:creationId xmlns:a16="http://schemas.microsoft.com/office/drawing/2014/main" id="{A4B56E09-8B27-48F6-A123-11597482F192}"/>
              </a:ext>
            </a:extLst>
          </p:cNvPr>
          <p:cNvSpPr/>
          <p:nvPr/>
        </p:nvSpPr>
        <p:spPr>
          <a:xfrm>
            <a:off x="1332854" y="4071605"/>
            <a:ext cx="230691" cy="227345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E22C1C81-6114-4FE5-91C1-820C69A55B9F}"/>
              </a:ext>
            </a:extLst>
          </p:cNvPr>
          <p:cNvCxnSpPr>
            <a:stCxn id="34" idx="0"/>
            <a:endCxn id="12" idx="0"/>
          </p:cNvCxnSpPr>
          <p:nvPr/>
        </p:nvCxnSpPr>
        <p:spPr>
          <a:xfrm flipV="1">
            <a:off x="1476618" y="2097658"/>
            <a:ext cx="457961" cy="197394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/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blipFill>
                <a:blip r:embed="rId6"/>
                <a:stretch>
                  <a:fillRect l="-15789" t="-1961" r="-28947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/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dirty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𝑑</m:t>
                      </m:r>
                      <m:r>
                        <m:rPr>
                          <m:brk m:alnAt="24"/>
                        </m:rPr>
                        <a:rPr lang="el-GR" sz="20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𝜐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blipFill>
                <a:blip r:embed="rId7"/>
                <a:stretch>
                  <a:fillRect l="-17857" r="-8929" b="-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EA522D0F-09A0-4817-936C-D1820FC81C99}"/>
                  </a:ext>
                </a:extLst>
              </p:cNvPr>
              <p:cNvSpPr txBox="1"/>
              <p:nvPr/>
            </p:nvSpPr>
            <p:spPr>
              <a:xfrm>
                <a:off x="3302702" y="1182872"/>
                <a:ext cx="3027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EA522D0F-09A0-4817-936C-D1820FC81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702" y="1182872"/>
                <a:ext cx="302712" cy="307777"/>
              </a:xfrm>
              <a:prstGeom prst="rect">
                <a:avLst/>
              </a:prstGeom>
              <a:blipFill>
                <a:blip r:embed="rId8"/>
                <a:stretch>
                  <a:fillRect l="-20408" r="-10204" b="-156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39FCE600-BEC8-4621-BDBD-C1E9855D7F9E}"/>
              </a:ext>
            </a:extLst>
          </p:cNvPr>
          <p:cNvCxnSpPr>
            <a:cxnSpLocks/>
          </p:cNvCxnSpPr>
          <p:nvPr/>
        </p:nvCxnSpPr>
        <p:spPr>
          <a:xfrm flipH="1" flipV="1">
            <a:off x="3072332" y="1119625"/>
            <a:ext cx="328788" cy="51891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500C54AD-3D8A-4D11-B27E-130072FF1FBF}"/>
              </a:ext>
            </a:extLst>
          </p:cNvPr>
          <p:cNvSpPr txBox="1"/>
          <p:nvPr/>
        </p:nvSpPr>
        <p:spPr>
          <a:xfrm>
            <a:off x="5389710" y="1880007"/>
            <a:ext cx="5622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Matematicamente, é representada pela expressão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2445AF2-6ADC-4B83-9AE2-F8F52B388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809561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/>
          <p:nvPr/>
        </p:nvCxnSpPr>
        <p:spPr>
          <a:xfrm>
            <a:off x="369109" y="2893656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369109" y="2893656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D135AA6-36EB-4205-8884-4A40A352753C}"/>
              </a:ext>
            </a:extLst>
          </p:cNvPr>
          <p:cNvCxnSpPr>
            <a:cxnSpLocks/>
          </p:cNvCxnSpPr>
          <p:nvPr/>
        </p:nvCxnSpPr>
        <p:spPr>
          <a:xfrm flipV="1">
            <a:off x="369108" y="1183869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E5F536-F853-4A6F-9BF2-C3B95D088F87}"/>
              </a:ext>
            </a:extLst>
          </p:cNvPr>
          <p:cNvSpPr txBox="1"/>
          <p:nvPr/>
        </p:nvSpPr>
        <p:spPr>
          <a:xfrm>
            <a:off x="1676852" y="875096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3270394" y="2893208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6257" y="5239154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45B35E83-B5D8-4521-86F6-8AF7C3BC4105}"/>
              </a:ext>
            </a:extLst>
          </p:cNvPr>
          <p:cNvSpPr/>
          <p:nvPr/>
        </p:nvSpPr>
        <p:spPr>
          <a:xfrm>
            <a:off x="763003" y="3681797"/>
            <a:ext cx="2507390" cy="1557357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93BE61D-53FD-4167-93AF-447DDBF5315D}"/>
              </a:ext>
            </a:extLst>
          </p:cNvPr>
          <p:cNvCxnSpPr>
            <a:cxnSpLocks/>
          </p:cNvCxnSpPr>
          <p:nvPr/>
        </p:nvCxnSpPr>
        <p:spPr>
          <a:xfrm flipV="1">
            <a:off x="1563545" y="3939513"/>
            <a:ext cx="918524" cy="8392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ipse 11">
            <a:extLst>
              <a:ext uri="{FF2B5EF4-FFF2-40B4-BE49-F238E27FC236}">
                <a16:creationId xmlns:a16="http://schemas.microsoft.com/office/drawing/2014/main" id="{1201BCC9-36F8-4C7B-BD66-DB55C7D28A92}"/>
              </a:ext>
            </a:extLst>
          </p:cNvPr>
          <p:cNvSpPr/>
          <p:nvPr/>
        </p:nvSpPr>
        <p:spPr>
          <a:xfrm>
            <a:off x="1911719" y="209765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3EC1E8A-26D3-45D5-BAD6-D5476EF46E87}"/>
                  </a:ext>
                </a:extLst>
              </p:cNvPr>
              <p:cNvSpPr txBox="1"/>
              <p:nvPr/>
            </p:nvSpPr>
            <p:spPr>
              <a:xfrm>
                <a:off x="2015595" y="1854938"/>
                <a:ext cx="11515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3EC1E8A-26D3-45D5-BAD6-D5476EF46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595" y="1854938"/>
                <a:ext cx="1151534" cy="307777"/>
              </a:xfrm>
              <a:prstGeom prst="rect">
                <a:avLst/>
              </a:prstGeom>
              <a:blipFill>
                <a:blip r:embed="rId2"/>
                <a:stretch>
                  <a:fillRect l="-4233" t="-1961" r="-6878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FCF5364-207B-47BF-9D30-901C116516CE}"/>
                  </a:ext>
                </a:extLst>
              </p:cNvPr>
              <p:cNvSpPr txBox="1"/>
              <p:nvPr/>
            </p:nvSpPr>
            <p:spPr>
              <a:xfrm>
                <a:off x="1934578" y="4421168"/>
                <a:ext cx="12605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FCF5364-207B-47BF-9D30-901C1165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578" y="4421168"/>
                <a:ext cx="1260538" cy="307777"/>
              </a:xfrm>
              <a:prstGeom prst="rect">
                <a:avLst/>
              </a:prstGeom>
              <a:blipFill>
                <a:blip r:embed="rId3"/>
                <a:stretch>
                  <a:fillRect l="-2415" t="-5882" r="-6763" b="-352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89085" y="298872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Fonte magnética 3D</a:t>
            </a:r>
          </a:p>
        </p:txBody>
      </p:sp>
      <p:sp>
        <p:nvSpPr>
          <p:cNvPr id="34" name="Cubo 33">
            <a:extLst>
              <a:ext uri="{FF2B5EF4-FFF2-40B4-BE49-F238E27FC236}">
                <a16:creationId xmlns:a16="http://schemas.microsoft.com/office/drawing/2014/main" id="{A4B56E09-8B27-48F6-A123-11597482F192}"/>
              </a:ext>
            </a:extLst>
          </p:cNvPr>
          <p:cNvSpPr/>
          <p:nvPr/>
        </p:nvSpPr>
        <p:spPr>
          <a:xfrm>
            <a:off x="1332854" y="4071605"/>
            <a:ext cx="230691" cy="227345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E22C1C81-6114-4FE5-91C1-820C69A55B9F}"/>
              </a:ext>
            </a:extLst>
          </p:cNvPr>
          <p:cNvCxnSpPr>
            <a:stCxn id="34" idx="0"/>
            <a:endCxn id="12" idx="0"/>
          </p:cNvCxnSpPr>
          <p:nvPr/>
        </p:nvCxnSpPr>
        <p:spPr>
          <a:xfrm flipV="1">
            <a:off x="1476618" y="2097658"/>
            <a:ext cx="457961" cy="197394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/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blipFill>
                <a:blip r:embed="rId6"/>
                <a:stretch>
                  <a:fillRect l="-15789" t="-1961" r="-28947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/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dirty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𝑑</m:t>
                      </m:r>
                      <m:r>
                        <m:rPr>
                          <m:brk m:alnAt="24"/>
                        </m:rPr>
                        <a:rPr lang="el-GR" sz="20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𝜐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blipFill>
                <a:blip r:embed="rId7"/>
                <a:stretch>
                  <a:fillRect l="-17857" r="-8929" b="-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aixaDeTexto 28">
            <a:extLst>
              <a:ext uri="{FF2B5EF4-FFF2-40B4-BE49-F238E27FC236}">
                <a16:creationId xmlns:a16="http://schemas.microsoft.com/office/drawing/2014/main" id="{500C54AD-3D8A-4D11-B27E-130072FF1FBF}"/>
              </a:ext>
            </a:extLst>
          </p:cNvPr>
          <p:cNvSpPr txBox="1"/>
          <p:nvPr/>
        </p:nvSpPr>
        <p:spPr>
          <a:xfrm>
            <a:off x="5389710" y="1880007"/>
            <a:ext cx="5622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Matematicamente, é representada pela expressão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75B85D83-7F87-4F8A-AEC3-41CACBBD1CEB}"/>
              </a:ext>
            </a:extLst>
          </p:cNvPr>
          <p:cNvSpPr/>
          <p:nvPr/>
        </p:nvSpPr>
        <p:spPr>
          <a:xfrm>
            <a:off x="7807569" y="2893208"/>
            <a:ext cx="1237957" cy="830997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58B07E46-4D4E-42BF-9CDB-E5B013C69DDB}"/>
              </a:ext>
            </a:extLst>
          </p:cNvPr>
          <p:cNvSpPr txBox="1"/>
          <p:nvPr/>
        </p:nvSpPr>
        <p:spPr>
          <a:xfrm>
            <a:off x="6001903" y="3782489"/>
            <a:ext cx="48572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Vetor unitário na direção do campo principal 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B5F6682-3246-47E7-A821-2106F4F6F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134</a:t>
            </a:fld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39FCE24-D3ED-4ADF-B695-C44D08E20ED0}"/>
              </a:ext>
            </a:extLst>
          </p:cNvPr>
          <p:cNvSpPr txBox="1"/>
          <p:nvPr/>
        </p:nvSpPr>
        <p:spPr>
          <a:xfrm>
            <a:off x="5389710" y="1275206"/>
            <a:ext cx="5622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E, portanto a </a:t>
            </a:r>
            <a:r>
              <a:rPr lang="pt-BR" sz="2400" b="1" dirty="0"/>
              <a:t>Anomalia de campo total</a:t>
            </a:r>
            <a:r>
              <a:rPr lang="pt-BR" sz="2400" dirty="0"/>
              <a:t>...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B96D4574-D2BC-476F-B7B6-92D458690EFF}"/>
                  </a:ext>
                </a:extLst>
              </p:cNvPr>
              <p:cNvSpPr txBox="1"/>
              <p:nvPr/>
            </p:nvSpPr>
            <p:spPr>
              <a:xfrm>
                <a:off x="5628048" y="3084631"/>
                <a:ext cx="5145457" cy="3789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d>
                        <m:dPr>
                          <m:ctrlPr>
                            <a:rPr lang="pt-BR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pt-B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𝐅</m:t>
                              </m:r>
                            </m:e>
                            <m:sub>
                              <m:r>
                                <a:rPr lang="pt-B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B96D4574-D2BC-476F-B7B6-92D458690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048" y="3084631"/>
                <a:ext cx="5145457" cy="3789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81ED19CE-5902-4074-9242-15BCC12157B8}"/>
                  </a:ext>
                </a:extLst>
              </p:cNvPr>
              <p:cNvSpPr txBox="1"/>
              <p:nvPr/>
            </p:nvSpPr>
            <p:spPr>
              <a:xfrm>
                <a:off x="3302702" y="1182872"/>
                <a:ext cx="3027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81ED19CE-5902-4074-9242-15BCC1215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702" y="1182872"/>
                <a:ext cx="302712" cy="307777"/>
              </a:xfrm>
              <a:prstGeom prst="rect">
                <a:avLst/>
              </a:prstGeom>
              <a:blipFill>
                <a:blip r:embed="rId10"/>
                <a:stretch>
                  <a:fillRect l="-20408" r="-10204" b="-156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B8EFE1A8-1B70-4518-8292-681321B8BC22}"/>
              </a:ext>
            </a:extLst>
          </p:cNvPr>
          <p:cNvCxnSpPr>
            <a:cxnSpLocks/>
          </p:cNvCxnSpPr>
          <p:nvPr/>
        </p:nvCxnSpPr>
        <p:spPr>
          <a:xfrm flipH="1" flipV="1">
            <a:off x="3072332" y="1119625"/>
            <a:ext cx="328788" cy="51891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71550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/>
          <p:nvPr/>
        </p:nvCxnSpPr>
        <p:spPr>
          <a:xfrm>
            <a:off x="369109" y="2893656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369109" y="2893656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D135AA6-36EB-4205-8884-4A40A352753C}"/>
              </a:ext>
            </a:extLst>
          </p:cNvPr>
          <p:cNvCxnSpPr>
            <a:cxnSpLocks/>
          </p:cNvCxnSpPr>
          <p:nvPr/>
        </p:nvCxnSpPr>
        <p:spPr>
          <a:xfrm flipV="1">
            <a:off x="369108" y="1183869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E5F536-F853-4A6F-9BF2-C3B95D088F87}"/>
              </a:ext>
            </a:extLst>
          </p:cNvPr>
          <p:cNvSpPr txBox="1"/>
          <p:nvPr/>
        </p:nvSpPr>
        <p:spPr>
          <a:xfrm>
            <a:off x="1676852" y="875096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3270394" y="2893208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6257" y="5239154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45B35E83-B5D8-4521-86F6-8AF7C3BC4105}"/>
              </a:ext>
            </a:extLst>
          </p:cNvPr>
          <p:cNvSpPr/>
          <p:nvPr/>
        </p:nvSpPr>
        <p:spPr>
          <a:xfrm>
            <a:off x="763003" y="3681797"/>
            <a:ext cx="2507390" cy="1557357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93BE61D-53FD-4167-93AF-447DDBF5315D}"/>
              </a:ext>
            </a:extLst>
          </p:cNvPr>
          <p:cNvCxnSpPr>
            <a:cxnSpLocks/>
          </p:cNvCxnSpPr>
          <p:nvPr/>
        </p:nvCxnSpPr>
        <p:spPr>
          <a:xfrm flipV="1">
            <a:off x="1563545" y="3939513"/>
            <a:ext cx="918524" cy="8392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ipse 11">
            <a:extLst>
              <a:ext uri="{FF2B5EF4-FFF2-40B4-BE49-F238E27FC236}">
                <a16:creationId xmlns:a16="http://schemas.microsoft.com/office/drawing/2014/main" id="{1201BCC9-36F8-4C7B-BD66-DB55C7D28A92}"/>
              </a:ext>
            </a:extLst>
          </p:cNvPr>
          <p:cNvSpPr/>
          <p:nvPr/>
        </p:nvSpPr>
        <p:spPr>
          <a:xfrm>
            <a:off x="1911719" y="209765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3EC1E8A-26D3-45D5-BAD6-D5476EF46E87}"/>
                  </a:ext>
                </a:extLst>
              </p:cNvPr>
              <p:cNvSpPr txBox="1"/>
              <p:nvPr/>
            </p:nvSpPr>
            <p:spPr>
              <a:xfrm>
                <a:off x="2015595" y="1854938"/>
                <a:ext cx="11515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3EC1E8A-26D3-45D5-BAD6-D5476EF46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595" y="1854938"/>
                <a:ext cx="1151534" cy="307777"/>
              </a:xfrm>
              <a:prstGeom prst="rect">
                <a:avLst/>
              </a:prstGeom>
              <a:blipFill>
                <a:blip r:embed="rId2"/>
                <a:stretch>
                  <a:fillRect l="-4233" t="-1961" r="-6878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FCF5364-207B-47BF-9D30-901C116516CE}"/>
                  </a:ext>
                </a:extLst>
              </p:cNvPr>
              <p:cNvSpPr txBox="1"/>
              <p:nvPr/>
            </p:nvSpPr>
            <p:spPr>
              <a:xfrm>
                <a:off x="1934578" y="4421168"/>
                <a:ext cx="12605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FCF5364-207B-47BF-9D30-901C1165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578" y="4421168"/>
                <a:ext cx="1260538" cy="307777"/>
              </a:xfrm>
              <a:prstGeom prst="rect">
                <a:avLst/>
              </a:prstGeom>
              <a:blipFill>
                <a:blip r:embed="rId3"/>
                <a:stretch>
                  <a:fillRect l="-2415" t="-5882" r="-6763" b="-352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89085" y="298872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Fonte magnética 3D</a:t>
            </a:r>
          </a:p>
        </p:txBody>
      </p:sp>
      <p:sp>
        <p:nvSpPr>
          <p:cNvPr id="34" name="Cubo 33">
            <a:extLst>
              <a:ext uri="{FF2B5EF4-FFF2-40B4-BE49-F238E27FC236}">
                <a16:creationId xmlns:a16="http://schemas.microsoft.com/office/drawing/2014/main" id="{A4B56E09-8B27-48F6-A123-11597482F192}"/>
              </a:ext>
            </a:extLst>
          </p:cNvPr>
          <p:cNvSpPr/>
          <p:nvPr/>
        </p:nvSpPr>
        <p:spPr>
          <a:xfrm>
            <a:off x="1332854" y="4071605"/>
            <a:ext cx="230691" cy="227345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E22C1C81-6114-4FE5-91C1-820C69A55B9F}"/>
              </a:ext>
            </a:extLst>
          </p:cNvPr>
          <p:cNvCxnSpPr>
            <a:stCxn id="34" idx="0"/>
            <a:endCxn id="12" idx="0"/>
          </p:cNvCxnSpPr>
          <p:nvPr/>
        </p:nvCxnSpPr>
        <p:spPr>
          <a:xfrm flipV="1">
            <a:off x="1476618" y="2097658"/>
            <a:ext cx="457961" cy="197394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/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blipFill>
                <a:blip r:embed="rId6"/>
                <a:stretch>
                  <a:fillRect l="-15789" t="-1961" r="-28947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/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dirty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𝑑</m:t>
                      </m:r>
                      <m:r>
                        <m:rPr>
                          <m:brk m:alnAt="24"/>
                        </m:rPr>
                        <a:rPr lang="el-GR" sz="20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𝜐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blipFill>
                <a:blip r:embed="rId7"/>
                <a:stretch>
                  <a:fillRect l="-17857" r="-8929" b="-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aixaDeTexto 28">
            <a:extLst>
              <a:ext uri="{FF2B5EF4-FFF2-40B4-BE49-F238E27FC236}">
                <a16:creationId xmlns:a16="http://schemas.microsoft.com/office/drawing/2014/main" id="{500C54AD-3D8A-4D11-B27E-130072FF1FBF}"/>
              </a:ext>
            </a:extLst>
          </p:cNvPr>
          <p:cNvSpPr txBox="1"/>
          <p:nvPr/>
        </p:nvSpPr>
        <p:spPr>
          <a:xfrm>
            <a:off x="5389710" y="1880007"/>
            <a:ext cx="5622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Matematicamente, é representada pela expressão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75B85D83-7F87-4F8A-AEC3-41CACBBD1CEB}"/>
              </a:ext>
            </a:extLst>
          </p:cNvPr>
          <p:cNvSpPr/>
          <p:nvPr/>
        </p:nvSpPr>
        <p:spPr>
          <a:xfrm>
            <a:off x="8621526" y="2815830"/>
            <a:ext cx="1237957" cy="830997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58B07E46-4D4E-42BF-9CDB-E5B013C69DDB}"/>
              </a:ext>
            </a:extLst>
          </p:cNvPr>
          <p:cNvSpPr txBox="1"/>
          <p:nvPr/>
        </p:nvSpPr>
        <p:spPr>
          <a:xfrm>
            <a:off x="6154602" y="3862134"/>
            <a:ext cx="48572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Campo magnético gerado pela fonte geológica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2985467-CDF9-4FA1-9DDE-360DCAB22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135</a:t>
            </a:fld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8D1069D2-1B4C-479D-8850-7B3BFDBDD42C}"/>
              </a:ext>
            </a:extLst>
          </p:cNvPr>
          <p:cNvSpPr txBox="1"/>
          <p:nvPr/>
        </p:nvSpPr>
        <p:spPr>
          <a:xfrm>
            <a:off x="5389710" y="1275206"/>
            <a:ext cx="5622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E, portanto a </a:t>
            </a:r>
            <a:r>
              <a:rPr lang="pt-BR" sz="2400" b="1" dirty="0"/>
              <a:t>Anomalia de campo total</a:t>
            </a:r>
            <a:r>
              <a:rPr lang="pt-BR" sz="2400" dirty="0"/>
              <a:t>...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0BF26294-26B4-4C59-92D8-3CB53E683F65}"/>
                  </a:ext>
                </a:extLst>
              </p:cNvPr>
              <p:cNvSpPr txBox="1"/>
              <p:nvPr/>
            </p:nvSpPr>
            <p:spPr>
              <a:xfrm>
                <a:off x="5628048" y="3084631"/>
                <a:ext cx="5145457" cy="3789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d>
                        <m:dPr>
                          <m:ctrlPr>
                            <a:rPr lang="pt-BR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pt-B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𝐅</m:t>
                              </m:r>
                            </m:e>
                            <m:sub>
                              <m:r>
                                <a:rPr lang="pt-B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0BF26294-26B4-4C59-92D8-3CB53E683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048" y="3084631"/>
                <a:ext cx="5145457" cy="3789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5636BBE3-1CE6-44FA-81D5-22B50D4F79FF}"/>
                  </a:ext>
                </a:extLst>
              </p:cNvPr>
              <p:cNvSpPr txBox="1"/>
              <p:nvPr/>
            </p:nvSpPr>
            <p:spPr>
              <a:xfrm>
                <a:off x="3302702" y="1182872"/>
                <a:ext cx="3027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5636BBE3-1CE6-44FA-81D5-22B50D4F7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702" y="1182872"/>
                <a:ext cx="302712" cy="307777"/>
              </a:xfrm>
              <a:prstGeom prst="rect">
                <a:avLst/>
              </a:prstGeom>
              <a:blipFill>
                <a:blip r:embed="rId10"/>
                <a:stretch>
                  <a:fillRect l="-20408" r="-10204" b="-156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768B3D4E-DB84-4CA1-BE3D-E92F0E24DD40}"/>
              </a:ext>
            </a:extLst>
          </p:cNvPr>
          <p:cNvCxnSpPr>
            <a:cxnSpLocks/>
          </p:cNvCxnSpPr>
          <p:nvPr/>
        </p:nvCxnSpPr>
        <p:spPr>
          <a:xfrm flipH="1" flipV="1">
            <a:off x="3072332" y="1119625"/>
            <a:ext cx="328788" cy="51891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17881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/>
          <p:nvPr/>
        </p:nvCxnSpPr>
        <p:spPr>
          <a:xfrm>
            <a:off x="369109" y="2893656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369109" y="2893656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D135AA6-36EB-4205-8884-4A40A352753C}"/>
              </a:ext>
            </a:extLst>
          </p:cNvPr>
          <p:cNvCxnSpPr>
            <a:cxnSpLocks/>
          </p:cNvCxnSpPr>
          <p:nvPr/>
        </p:nvCxnSpPr>
        <p:spPr>
          <a:xfrm flipV="1">
            <a:off x="369108" y="1183869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E5F536-F853-4A6F-9BF2-C3B95D088F87}"/>
              </a:ext>
            </a:extLst>
          </p:cNvPr>
          <p:cNvSpPr txBox="1"/>
          <p:nvPr/>
        </p:nvSpPr>
        <p:spPr>
          <a:xfrm>
            <a:off x="1676852" y="875096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3270394" y="2893208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6257" y="5239154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45B35E83-B5D8-4521-86F6-8AF7C3BC4105}"/>
              </a:ext>
            </a:extLst>
          </p:cNvPr>
          <p:cNvSpPr/>
          <p:nvPr/>
        </p:nvSpPr>
        <p:spPr>
          <a:xfrm>
            <a:off x="763003" y="3681797"/>
            <a:ext cx="2507390" cy="1557357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93BE61D-53FD-4167-93AF-447DDBF5315D}"/>
              </a:ext>
            </a:extLst>
          </p:cNvPr>
          <p:cNvCxnSpPr>
            <a:cxnSpLocks/>
          </p:cNvCxnSpPr>
          <p:nvPr/>
        </p:nvCxnSpPr>
        <p:spPr>
          <a:xfrm flipV="1">
            <a:off x="1563545" y="3939513"/>
            <a:ext cx="918524" cy="8392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ipse 11">
            <a:extLst>
              <a:ext uri="{FF2B5EF4-FFF2-40B4-BE49-F238E27FC236}">
                <a16:creationId xmlns:a16="http://schemas.microsoft.com/office/drawing/2014/main" id="{1201BCC9-36F8-4C7B-BD66-DB55C7D28A92}"/>
              </a:ext>
            </a:extLst>
          </p:cNvPr>
          <p:cNvSpPr/>
          <p:nvPr/>
        </p:nvSpPr>
        <p:spPr>
          <a:xfrm>
            <a:off x="1911719" y="209765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3EC1E8A-26D3-45D5-BAD6-D5476EF46E87}"/>
                  </a:ext>
                </a:extLst>
              </p:cNvPr>
              <p:cNvSpPr txBox="1"/>
              <p:nvPr/>
            </p:nvSpPr>
            <p:spPr>
              <a:xfrm>
                <a:off x="2015595" y="1854938"/>
                <a:ext cx="11515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3EC1E8A-26D3-45D5-BAD6-D5476EF46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595" y="1854938"/>
                <a:ext cx="1151534" cy="307777"/>
              </a:xfrm>
              <a:prstGeom prst="rect">
                <a:avLst/>
              </a:prstGeom>
              <a:blipFill>
                <a:blip r:embed="rId2"/>
                <a:stretch>
                  <a:fillRect l="-4233" t="-1961" r="-6878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FCF5364-207B-47BF-9D30-901C116516CE}"/>
                  </a:ext>
                </a:extLst>
              </p:cNvPr>
              <p:cNvSpPr txBox="1"/>
              <p:nvPr/>
            </p:nvSpPr>
            <p:spPr>
              <a:xfrm>
                <a:off x="1934578" y="4421168"/>
                <a:ext cx="12605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FCF5364-207B-47BF-9D30-901C1165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578" y="4421168"/>
                <a:ext cx="1260538" cy="307777"/>
              </a:xfrm>
              <a:prstGeom prst="rect">
                <a:avLst/>
              </a:prstGeom>
              <a:blipFill>
                <a:blip r:embed="rId3"/>
                <a:stretch>
                  <a:fillRect l="-2415" t="-5882" r="-6763" b="-352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89085" y="298872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Fonte magnética 3D</a:t>
            </a:r>
          </a:p>
        </p:txBody>
      </p:sp>
      <p:sp>
        <p:nvSpPr>
          <p:cNvPr id="34" name="Cubo 33">
            <a:extLst>
              <a:ext uri="{FF2B5EF4-FFF2-40B4-BE49-F238E27FC236}">
                <a16:creationId xmlns:a16="http://schemas.microsoft.com/office/drawing/2014/main" id="{A4B56E09-8B27-48F6-A123-11597482F192}"/>
              </a:ext>
            </a:extLst>
          </p:cNvPr>
          <p:cNvSpPr/>
          <p:nvPr/>
        </p:nvSpPr>
        <p:spPr>
          <a:xfrm>
            <a:off x="1332854" y="4071605"/>
            <a:ext cx="230691" cy="227345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E22C1C81-6114-4FE5-91C1-820C69A55B9F}"/>
              </a:ext>
            </a:extLst>
          </p:cNvPr>
          <p:cNvCxnSpPr>
            <a:stCxn id="34" idx="0"/>
            <a:endCxn id="12" idx="0"/>
          </p:cNvCxnSpPr>
          <p:nvPr/>
        </p:nvCxnSpPr>
        <p:spPr>
          <a:xfrm flipV="1">
            <a:off x="1476618" y="2097658"/>
            <a:ext cx="457961" cy="197394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/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blipFill>
                <a:blip r:embed="rId6"/>
                <a:stretch>
                  <a:fillRect l="-15789" t="-1961" r="-28947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/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dirty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𝑑</m:t>
                      </m:r>
                      <m:r>
                        <m:rPr>
                          <m:brk m:alnAt="24"/>
                        </m:rPr>
                        <a:rPr lang="el-GR" sz="20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𝜐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blipFill>
                <a:blip r:embed="rId7"/>
                <a:stretch>
                  <a:fillRect l="-17857" r="-8929" b="-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aixaDeTexto 28">
            <a:extLst>
              <a:ext uri="{FF2B5EF4-FFF2-40B4-BE49-F238E27FC236}">
                <a16:creationId xmlns:a16="http://schemas.microsoft.com/office/drawing/2014/main" id="{500C54AD-3D8A-4D11-B27E-130072FF1FBF}"/>
              </a:ext>
            </a:extLst>
          </p:cNvPr>
          <p:cNvSpPr txBox="1"/>
          <p:nvPr/>
        </p:nvSpPr>
        <p:spPr>
          <a:xfrm>
            <a:off x="5389710" y="1880007"/>
            <a:ext cx="5622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Matematicamente, é representada pela expressão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58B07E46-4D4E-42BF-9CDB-E5B013C69DDB}"/>
              </a:ext>
            </a:extLst>
          </p:cNvPr>
          <p:cNvSpPr txBox="1"/>
          <p:nvPr/>
        </p:nvSpPr>
        <p:spPr>
          <a:xfrm>
            <a:off x="5772154" y="3626450"/>
            <a:ext cx="48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Anomalia de campo total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1C5AD174-8DF4-43B4-BAE7-99F3CD038220}"/>
              </a:ext>
            </a:extLst>
          </p:cNvPr>
          <p:cNvSpPr txBox="1"/>
          <p:nvPr/>
        </p:nvSpPr>
        <p:spPr>
          <a:xfrm>
            <a:off x="5389710" y="4345397"/>
            <a:ext cx="5622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Projeção do campo gerado pela fonte na direção do campo geomagnético.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136</a:t>
            </a:fld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57185FE4-D5C1-42C2-9747-59FF5352AE00}"/>
              </a:ext>
            </a:extLst>
          </p:cNvPr>
          <p:cNvSpPr txBox="1"/>
          <p:nvPr/>
        </p:nvSpPr>
        <p:spPr>
          <a:xfrm>
            <a:off x="5389710" y="1275206"/>
            <a:ext cx="5622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E, portanto a </a:t>
            </a:r>
            <a:r>
              <a:rPr lang="pt-BR" sz="2400" b="1" dirty="0"/>
              <a:t>Anomalia de campo total</a:t>
            </a:r>
            <a:r>
              <a:rPr lang="pt-BR" sz="2400" dirty="0"/>
              <a:t>...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652B75B9-1D7B-481A-AF93-31BE6CBCBE5B}"/>
                  </a:ext>
                </a:extLst>
              </p:cNvPr>
              <p:cNvSpPr txBox="1"/>
              <p:nvPr/>
            </p:nvSpPr>
            <p:spPr>
              <a:xfrm>
                <a:off x="5628048" y="3084631"/>
                <a:ext cx="5145457" cy="3789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d>
                        <m:dPr>
                          <m:ctrlPr>
                            <a:rPr lang="pt-BR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pt-B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𝐅</m:t>
                              </m:r>
                            </m:e>
                            <m:sub>
                              <m:r>
                                <a:rPr lang="pt-B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652B75B9-1D7B-481A-AF93-31BE6CBCB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048" y="3084631"/>
                <a:ext cx="5145457" cy="3789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03992142-C587-49F2-A3C2-C7D1E94A9092}"/>
                  </a:ext>
                </a:extLst>
              </p:cNvPr>
              <p:cNvSpPr txBox="1"/>
              <p:nvPr/>
            </p:nvSpPr>
            <p:spPr>
              <a:xfrm>
                <a:off x="3302702" y="1182872"/>
                <a:ext cx="3027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03992142-C587-49F2-A3C2-C7D1E94A9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702" y="1182872"/>
                <a:ext cx="302712" cy="307777"/>
              </a:xfrm>
              <a:prstGeom prst="rect">
                <a:avLst/>
              </a:prstGeom>
              <a:blipFill>
                <a:blip r:embed="rId10"/>
                <a:stretch>
                  <a:fillRect l="-20408" r="-10204" b="-156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AABA55D2-C470-4D5C-AEC7-CB4392632419}"/>
              </a:ext>
            </a:extLst>
          </p:cNvPr>
          <p:cNvCxnSpPr>
            <a:cxnSpLocks/>
          </p:cNvCxnSpPr>
          <p:nvPr/>
        </p:nvCxnSpPr>
        <p:spPr>
          <a:xfrm flipH="1" flipV="1">
            <a:off x="3072332" y="1119625"/>
            <a:ext cx="328788" cy="51891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06767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1493577-CE83-4830-8B63-9DF6A3DF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137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09386A0-0A09-4ADB-8C70-EFC9F43B8876}"/>
              </a:ext>
            </a:extLst>
          </p:cNvPr>
          <p:cNvSpPr txBox="1">
            <a:spLocks/>
          </p:cNvSpPr>
          <p:nvPr/>
        </p:nvSpPr>
        <p:spPr>
          <a:xfrm>
            <a:off x="190500" y="3018252"/>
            <a:ext cx="11811000" cy="8214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b="1" dirty="0">
                <a:solidFill>
                  <a:schemeClr val="bg1"/>
                </a:solidFill>
              </a:rPr>
              <a:t>Exemplos com geometrias simples</a:t>
            </a:r>
          </a:p>
        </p:txBody>
      </p:sp>
    </p:spTree>
    <p:extLst>
      <p:ext uri="{BB962C8B-B14F-4D97-AF65-F5344CB8AC3E}">
        <p14:creationId xmlns:p14="http://schemas.microsoft.com/office/powerpoint/2010/main" val="153147159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1493577-CE83-4830-8B63-9DF6A3DF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138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09386A0-0A09-4ADB-8C70-EFC9F43B8876}"/>
              </a:ext>
            </a:extLst>
          </p:cNvPr>
          <p:cNvSpPr txBox="1">
            <a:spLocks/>
          </p:cNvSpPr>
          <p:nvPr/>
        </p:nvSpPr>
        <p:spPr>
          <a:xfrm>
            <a:off x="190500" y="3018253"/>
            <a:ext cx="11811000" cy="65341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b="1" dirty="0">
                <a:solidFill>
                  <a:schemeClr val="bg1"/>
                </a:solidFill>
              </a:rPr>
              <a:t>1. Campo magnético e anomalia de campo total de uma esfera</a:t>
            </a:r>
          </a:p>
        </p:txBody>
      </p:sp>
    </p:spTree>
    <p:extLst>
      <p:ext uri="{BB962C8B-B14F-4D97-AF65-F5344CB8AC3E}">
        <p14:creationId xmlns:p14="http://schemas.microsoft.com/office/powerpoint/2010/main" val="350909495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/>
          <p:nvPr/>
        </p:nvCxnSpPr>
        <p:spPr>
          <a:xfrm>
            <a:off x="369109" y="2893656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369109" y="2893656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D135AA6-36EB-4205-8884-4A40A352753C}"/>
              </a:ext>
            </a:extLst>
          </p:cNvPr>
          <p:cNvCxnSpPr>
            <a:cxnSpLocks/>
          </p:cNvCxnSpPr>
          <p:nvPr/>
        </p:nvCxnSpPr>
        <p:spPr>
          <a:xfrm flipV="1">
            <a:off x="369108" y="1183869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E5F536-F853-4A6F-9BF2-C3B95D088F87}"/>
              </a:ext>
            </a:extLst>
          </p:cNvPr>
          <p:cNvSpPr txBox="1"/>
          <p:nvPr/>
        </p:nvSpPr>
        <p:spPr>
          <a:xfrm>
            <a:off x="1676852" y="875096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3270394" y="2893208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6257" y="5239154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93BE61D-53FD-4167-93AF-447DDBF5315D}"/>
              </a:ext>
            </a:extLst>
          </p:cNvPr>
          <p:cNvCxnSpPr>
            <a:cxnSpLocks/>
          </p:cNvCxnSpPr>
          <p:nvPr/>
        </p:nvCxnSpPr>
        <p:spPr>
          <a:xfrm flipV="1">
            <a:off x="1596765" y="4123604"/>
            <a:ext cx="514798" cy="5715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ipse 11">
            <a:extLst>
              <a:ext uri="{FF2B5EF4-FFF2-40B4-BE49-F238E27FC236}">
                <a16:creationId xmlns:a16="http://schemas.microsoft.com/office/drawing/2014/main" id="{1201BCC9-36F8-4C7B-BD66-DB55C7D28A92}"/>
              </a:ext>
            </a:extLst>
          </p:cNvPr>
          <p:cNvSpPr/>
          <p:nvPr/>
        </p:nvSpPr>
        <p:spPr>
          <a:xfrm>
            <a:off x="1911719" y="209765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3EC1E8A-26D3-45D5-BAD6-D5476EF46E87}"/>
                  </a:ext>
                </a:extLst>
              </p:cNvPr>
              <p:cNvSpPr txBox="1"/>
              <p:nvPr/>
            </p:nvSpPr>
            <p:spPr>
              <a:xfrm>
                <a:off x="2015595" y="1854938"/>
                <a:ext cx="100245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3EC1E8A-26D3-45D5-BAD6-D5476EF46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595" y="1854938"/>
                <a:ext cx="1002454" cy="307777"/>
              </a:xfrm>
              <a:prstGeom prst="rect">
                <a:avLst/>
              </a:prstGeom>
              <a:blipFill>
                <a:blip r:embed="rId2"/>
                <a:stretch>
                  <a:fillRect l="-6098" t="-1961" r="-9146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FCF5364-207B-47BF-9D30-901C116516CE}"/>
                  </a:ext>
                </a:extLst>
              </p:cNvPr>
              <p:cNvSpPr txBox="1"/>
              <p:nvPr/>
            </p:nvSpPr>
            <p:spPr>
              <a:xfrm>
                <a:off x="1103771" y="4701815"/>
                <a:ext cx="12605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FCF5364-207B-47BF-9D30-901C1165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771" y="4701815"/>
                <a:ext cx="1260538" cy="307777"/>
              </a:xfrm>
              <a:prstGeom prst="rect">
                <a:avLst/>
              </a:prstGeom>
              <a:blipFill>
                <a:blip r:embed="rId3"/>
                <a:stretch>
                  <a:fillRect l="-2415" t="-5882" r="-6763" b="-352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89085" y="298872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Fonte magnética 3D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212304FE-6882-4DD8-A0FD-EAEE493D46FF}"/>
                  </a:ext>
                </a:extLst>
              </p:cNvPr>
              <p:cNvSpPr txBox="1"/>
              <p:nvPr/>
            </p:nvSpPr>
            <p:spPr>
              <a:xfrm>
                <a:off x="4889900" y="1090540"/>
                <a:ext cx="31066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  <m:d>
                        <m:dPr>
                          <m:ctrlP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pt-B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pt-B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m:rPr>
                          <m:sty m:val="p"/>
                        </m:rPr>
                        <a:rPr lang="el-G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212304FE-6882-4DD8-A0FD-EAEE493D4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900" y="1090540"/>
                <a:ext cx="3106620" cy="369332"/>
              </a:xfrm>
              <a:prstGeom prst="rect">
                <a:avLst/>
              </a:prstGeom>
              <a:blipFill>
                <a:blip r:embed="rId4"/>
                <a:stretch>
                  <a:fillRect l="-1765" r="-3137" b="-3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aixaDeTexto 28">
            <a:extLst>
              <a:ext uri="{FF2B5EF4-FFF2-40B4-BE49-F238E27FC236}">
                <a16:creationId xmlns:a16="http://schemas.microsoft.com/office/drawing/2014/main" id="{9443836C-04FB-401C-B197-DA08C631D9EA}"/>
              </a:ext>
            </a:extLst>
          </p:cNvPr>
          <p:cNvSpPr txBox="1"/>
          <p:nvPr/>
        </p:nvSpPr>
        <p:spPr>
          <a:xfrm>
            <a:off x="4572000" y="1633388"/>
            <a:ext cx="1239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em que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D8EFA9DB-6D11-4FD6-B6F9-812EDE251FBE}"/>
                  </a:ext>
                </a:extLst>
              </p:cNvPr>
              <p:cNvSpPr txBox="1"/>
              <p:nvPr/>
            </p:nvSpPr>
            <p:spPr>
              <a:xfrm>
                <a:off x="4889900" y="2162715"/>
                <a:ext cx="5622135" cy="560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sub>
                    </m:sSub>
                    <m:nary>
                      <m:naryPr>
                        <m:chr m:val="∭"/>
                        <m:limLoc m:val="undOvr"/>
                        <m:ctrlP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𝜐</m:t>
                        </m:r>
                      </m:sub>
                      <m:sup/>
                      <m:e>
                        <m:r>
                          <a:rPr lang="pt-BR" sz="24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𝐦</m:t>
                        </m:r>
                        <m:d>
                          <m:dPr>
                            <m:ctrlP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pt-BR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pt-BR" sz="2400" b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pt-BR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pt-BR" sz="2400" b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pt-BR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pt-B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𝛁</m:t>
                        </m:r>
                        <m:r>
                          <m:rPr>
                            <m:nor/>
                          </m:rPr>
                          <a:rPr lang="pt-BR" sz="2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 </m:t>
                        </m:r>
                        <m:f>
                          <m:fPr>
                            <m:ctrlPr>
                              <a:rPr lang="pt-BR" sz="2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fPr>
                          <m:num>
                            <m:r>
                              <a:rPr lang="pt-BR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pt-BR" sz="2400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r</m:t>
                            </m:r>
                            <m:r>
                              <a:rPr lang="pt-BR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′</m:t>
                            </m:r>
                          </m:den>
                        </m:f>
                        <m:r>
                          <a:rPr lang="pt-B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𝑑</m:t>
                        </m:r>
                        <m:r>
                          <m:rPr>
                            <m:brk m:alnAt="24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𝜐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′</m:t>
                        </m:r>
                      </m:e>
                    </m:nary>
                  </m:oMath>
                </a14:m>
                <a:endParaRPr lang="pt-BR" sz="2400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D8EFA9DB-6D11-4FD6-B6F9-812EDE251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900" y="2162715"/>
                <a:ext cx="5622135" cy="560025"/>
              </a:xfrm>
              <a:prstGeom prst="rect">
                <a:avLst/>
              </a:prstGeom>
              <a:blipFill>
                <a:blip r:embed="rId5"/>
                <a:stretch>
                  <a:fillRect b="-163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CaixaDeTexto 30">
            <a:extLst>
              <a:ext uri="{FF2B5EF4-FFF2-40B4-BE49-F238E27FC236}">
                <a16:creationId xmlns:a16="http://schemas.microsoft.com/office/drawing/2014/main" id="{6DC30C7F-CBF8-4D72-864F-DC2B26B4C731}"/>
              </a:ext>
            </a:extLst>
          </p:cNvPr>
          <p:cNvSpPr txBox="1"/>
          <p:nvPr/>
        </p:nvSpPr>
        <p:spPr>
          <a:xfrm>
            <a:off x="4572000" y="2845455"/>
            <a:ext cx="67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que é o potencial magnético escalar.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9F2E2C1F-81BD-4854-82DC-B16DCFF042D2}"/>
                  </a:ext>
                </a:extLst>
              </p:cNvPr>
              <p:cNvSpPr txBox="1"/>
              <p:nvPr/>
            </p:nvSpPr>
            <p:spPr>
              <a:xfrm>
                <a:off x="4889900" y="3440748"/>
                <a:ext cx="3566027" cy="6024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pt-BR" sz="2400" b="0" i="0" smtClean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den>
                    </m:f>
                  </m:oMath>
                </a14:m>
                <a:r>
                  <a:rPr lang="pt-BR" sz="24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pt-BR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pt-BR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pt-B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pt-B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pt-B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pt-B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pt-BR" sz="3200" dirty="0"/>
                  <a:t> </a:t>
                </a:r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9F2E2C1F-81BD-4854-82DC-B16DCFF04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900" y="3440748"/>
                <a:ext cx="3566027" cy="602409"/>
              </a:xfrm>
              <a:prstGeom prst="rect">
                <a:avLst/>
              </a:prstGeom>
              <a:blipFill>
                <a:blip r:embed="rId6"/>
                <a:stretch>
                  <a:fillRect t="-1010" b="-60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F0F47F2B-52C9-4A38-A9A6-D03221469DD4}"/>
                  </a:ext>
                </a:extLst>
              </p:cNvPr>
              <p:cNvSpPr txBox="1"/>
              <p:nvPr/>
            </p:nvSpPr>
            <p:spPr>
              <a:xfrm>
                <a:off x="4889900" y="4196400"/>
                <a:ext cx="3976923" cy="1190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  <m:d>
                        <m:dPr>
                          <m:ctrlP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′)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′)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′)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F0F47F2B-52C9-4A38-A9A6-D03221469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900" y="4196400"/>
                <a:ext cx="3976923" cy="11900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Cubo 33">
            <a:extLst>
              <a:ext uri="{FF2B5EF4-FFF2-40B4-BE49-F238E27FC236}">
                <a16:creationId xmlns:a16="http://schemas.microsoft.com/office/drawing/2014/main" id="{A4B56E09-8B27-48F6-A123-11597482F192}"/>
              </a:ext>
            </a:extLst>
          </p:cNvPr>
          <p:cNvSpPr/>
          <p:nvPr/>
        </p:nvSpPr>
        <p:spPr>
          <a:xfrm>
            <a:off x="1332854" y="4071605"/>
            <a:ext cx="230691" cy="227345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E22C1C81-6114-4FE5-91C1-820C69A55B9F}"/>
              </a:ext>
            </a:extLst>
          </p:cNvPr>
          <p:cNvCxnSpPr>
            <a:stCxn id="34" idx="0"/>
            <a:endCxn id="12" idx="0"/>
          </p:cNvCxnSpPr>
          <p:nvPr/>
        </p:nvCxnSpPr>
        <p:spPr>
          <a:xfrm flipV="1">
            <a:off x="1476618" y="2097658"/>
            <a:ext cx="457961" cy="197394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/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blipFill>
                <a:blip r:embed="rId8"/>
                <a:stretch>
                  <a:fillRect l="-15789" t="-1961" r="-28947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/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dirty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𝑑</m:t>
                      </m:r>
                      <m:r>
                        <m:rPr>
                          <m:brk m:alnAt="24"/>
                        </m:rPr>
                        <a:rPr lang="el-GR" sz="20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𝜐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blipFill>
                <a:blip r:embed="rId9"/>
                <a:stretch>
                  <a:fillRect l="-17857" r="-8929" b="-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CaixaDeTexto 42">
            <a:extLst>
              <a:ext uri="{FF2B5EF4-FFF2-40B4-BE49-F238E27FC236}">
                <a16:creationId xmlns:a16="http://schemas.microsoft.com/office/drawing/2014/main" id="{0A044E7A-780C-4611-A673-22FBA56477D7}"/>
              </a:ext>
            </a:extLst>
          </p:cNvPr>
          <p:cNvSpPr txBox="1"/>
          <p:nvPr/>
        </p:nvSpPr>
        <p:spPr>
          <a:xfrm>
            <a:off x="8451989" y="3517110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Função escalar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24FFC6CB-28B7-46BF-B336-C1A3A0844CB3}"/>
              </a:ext>
            </a:extLst>
          </p:cNvPr>
          <p:cNvSpPr txBox="1"/>
          <p:nvPr/>
        </p:nvSpPr>
        <p:spPr>
          <a:xfrm>
            <a:off x="8900043" y="4547891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Vetor magnetização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48E9DB92-7C9F-4C26-8542-55F9679727DB}"/>
              </a:ext>
            </a:extLst>
          </p:cNvPr>
          <p:cNvSpPr txBox="1"/>
          <p:nvPr/>
        </p:nvSpPr>
        <p:spPr>
          <a:xfrm>
            <a:off x="4572000" y="107292"/>
            <a:ext cx="7250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 campo magnético gerado por uma fonte arbitrária, em regiões livres de correntes, é dado por  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D7BED2A-4ABD-428D-AD0F-9F932586E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139</a:t>
            </a:fld>
            <a:endParaRPr lang="pt-BR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8CE616C3-3462-4F17-B507-ADC93B52895D}"/>
              </a:ext>
            </a:extLst>
          </p:cNvPr>
          <p:cNvSpPr/>
          <p:nvPr/>
        </p:nvSpPr>
        <p:spPr>
          <a:xfrm>
            <a:off x="702585" y="3450411"/>
            <a:ext cx="2140972" cy="1885767"/>
          </a:xfrm>
          <a:prstGeom prst="ellipse">
            <a:avLst/>
          </a:prstGeom>
          <a:gradFill flip="none" rotWithShape="1">
            <a:gsLst>
              <a:gs pos="18000">
                <a:schemeClr val="accent3">
                  <a:lumMod val="67000"/>
                </a:schemeClr>
              </a:gs>
              <a:gs pos="55000">
                <a:schemeClr val="accent3">
                  <a:lumMod val="99000"/>
                  <a:lumOff val="1000"/>
                  <a:alpha val="74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6FEA781B-AEC3-4AF4-A295-AD127931A876}"/>
              </a:ext>
            </a:extLst>
          </p:cNvPr>
          <p:cNvSpPr txBox="1"/>
          <p:nvPr/>
        </p:nvSpPr>
        <p:spPr>
          <a:xfrm>
            <a:off x="1238757" y="6154115"/>
            <a:ext cx="48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Anomalia de campo total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8FAFC02B-CE63-4A93-AFD4-19DA54BD2021}"/>
                  </a:ext>
                </a:extLst>
              </p:cNvPr>
              <p:cNvSpPr txBox="1"/>
              <p:nvPr/>
            </p:nvSpPr>
            <p:spPr>
              <a:xfrm>
                <a:off x="1094651" y="5612296"/>
                <a:ext cx="5145457" cy="3789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d>
                        <m:dPr>
                          <m:ctrlPr>
                            <a:rPr lang="pt-BR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pt-B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𝐅</m:t>
                              </m:r>
                            </m:e>
                            <m:sub>
                              <m:r>
                                <a:rPr lang="pt-B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8FAFC02B-CE63-4A93-AFD4-19DA54BD2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651" y="5612296"/>
                <a:ext cx="5145457" cy="3789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164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35EAC02B-BCC0-4658-95D5-6E14CC91970C}"/>
                  </a:ext>
                </a:extLst>
              </p:cNvPr>
              <p:cNvSpPr txBox="1"/>
              <p:nvPr/>
            </p:nvSpPr>
            <p:spPr>
              <a:xfrm>
                <a:off x="5760217" y="132249"/>
                <a:ext cx="544234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pt-BR" sz="4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pt-BR" sz="400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pt-BR" sz="4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pt-BR" sz="400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el-GR" sz="4000" i="0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35EAC02B-BCC0-4658-95D5-6E14CC919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217" y="132249"/>
                <a:ext cx="5442347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ítulo 1">
            <a:extLst>
              <a:ext uri="{FF2B5EF4-FFF2-40B4-BE49-F238E27FC236}">
                <a16:creationId xmlns:a16="http://schemas.microsoft.com/office/drawing/2014/main" id="{72D10D82-2BBA-4D92-8905-F9785DDE54B0}"/>
              </a:ext>
            </a:extLst>
          </p:cNvPr>
          <p:cNvSpPr txBox="1">
            <a:spLocks/>
          </p:cNvSpPr>
          <p:nvPr/>
        </p:nvSpPr>
        <p:spPr>
          <a:xfrm>
            <a:off x="176760" y="765870"/>
            <a:ext cx="5079877" cy="7555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 err="1"/>
              <a:t>International</a:t>
            </a:r>
            <a:r>
              <a:rPr lang="pt-BR" sz="4400" dirty="0"/>
              <a:t> Center for Global Earth Model (ICGEM)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9C1E3ED-2678-4A79-8635-99BA95A879F5}"/>
              </a:ext>
            </a:extLst>
          </p:cNvPr>
          <p:cNvSpPr txBox="1">
            <a:spLocks/>
          </p:cNvSpPr>
          <p:nvPr/>
        </p:nvSpPr>
        <p:spPr>
          <a:xfrm>
            <a:off x="1080247" y="1952794"/>
            <a:ext cx="2919382" cy="5494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/>
              <a:t>Modelo EIGEN-6C4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5A45BE19-3D40-4370-97B1-992A9A4C36E6}"/>
              </a:ext>
            </a:extLst>
          </p:cNvPr>
          <p:cNvSpPr txBox="1">
            <a:spLocks/>
          </p:cNvSpPr>
          <p:nvPr/>
        </p:nvSpPr>
        <p:spPr>
          <a:xfrm>
            <a:off x="390407" y="4032430"/>
            <a:ext cx="4299062" cy="11624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Utilizam diversos tipo de dados (</a:t>
            </a:r>
            <a:r>
              <a:rPr lang="pt-BR" sz="2400" dirty="0" err="1"/>
              <a:t>i.e</a:t>
            </a:r>
            <a:r>
              <a:rPr lang="pt-BR" sz="2400" dirty="0"/>
              <a:t>, aerolevantamento, terrestres e satélite).</a:t>
            </a:r>
            <a:endParaRPr lang="pt-BR" sz="2400" b="1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AF7B1750-0F48-4EEA-9FD9-91BE52CE15E0}"/>
              </a:ext>
            </a:extLst>
          </p:cNvPr>
          <p:cNvSpPr txBox="1">
            <a:spLocks/>
          </p:cNvSpPr>
          <p:nvPr/>
        </p:nvSpPr>
        <p:spPr>
          <a:xfrm>
            <a:off x="390407" y="2820259"/>
            <a:ext cx="4722068" cy="7574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São calculados sobre a superfície física da Terra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5AECAA6C-31C9-4EEB-AB8A-58810C0F19E6}"/>
              </a:ext>
            </a:extLst>
          </p:cNvPr>
          <p:cNvSpPr txBox="1">
            <a:spLocks/>
          </p:cNvSpPr>
          <p:nvPr/>
        </p:nvSpPr>
        <p:spPr>
          <a:xfrm>
            <a:off x="10239448" y="937455"/>
            <a:ext cx="1775792" cy="3903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≈ 0,5 graus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D2673665-6281-412A-BCC8-FAD00E5C3A1A}"/>
              </a:ext>
            </a:extLst>
          </p:cNvPr>
          <p:cNvSpPr txBox="1">
            <a:spLocks/>
          </p:cNvSpPr>
          <p:nvPr/>
        </p:nvSpPr>
        <p:spPr>
          <a:xfrm>
            <a:off x="1080247" y="5512904"/>
            <a:ext cx="3451996" cy="10048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Acabamos de descrever </a:t>
            </a:r>
            <a:r>
              <a:rPr lang="pt-BR" sz="2800" b="1" dirty="0">
                <a:solidFill>
                  <a:srgbClr val="FF0000"/>
                </a:solidFill>
              </a:rPr>
              <a:t>a Terra Real</a:t>
            </a:r>
            <a:r>
              <a:rPr lang="pt-BR" sz="2800" dirty="0"/>
              <a:t>!</a:t>
            </a:r>
          </a:p>
        </p:txBody>
      </p:sp>
      <p:pic>
        <p:nvPicPr>
          <p:cNvPr id="3" name="Imagem 2" descr="Diagrama&#10;&#10;Descrição gerada automaticamente com confiança média">
            <a:extLst>
              <a:ext uri="{FF2B5EF4-FFF2-40B4-BE49-F238E27FC236}">
                <a16:creationId xmlns:a16="http://schemas.microsoft.com/office/drawing/2014/main" id="{6271729B-DED4-4393-A0C2-0773EE75B3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4" t="7729" r="10580" b="16522"/>
          <a:stretch/>
        </p:blipFill>
        <p:spPr>
          <a:xfrm>
            <a:off x="6359248" y="1295325"/>
            <a:ext cx="5442346" cy="541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17016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lowchart: Document 3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52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Efeito</a:t>
            </a: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uma</a:t>
            </a: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esfera</a:t>
            </a: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magnetizada</a:t>
            </a: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(</a:t>
            </a:r>
            <a:r>
              <a:rPr lang="en-US" sz="32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Hemisfério</a:t>
            </a: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Sul)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9E6A5CF5-DD80-4FB2-8D05-C9155122F025}" type="slidenum">
              <a:rPr lang="en-US" smtClean="0"/>
              <a:pPr algn="l">
                <a:spcAft>
                  <a:spcPts val="600"/>
                </a:spcAft>
              </a:pPr>
              <a:t>140</a:t>
            </a:fld>
            <a:endParaRPr lang="en-US"/>
          </a:p>
        </p:txBody>
      </p:sp>
      <p:pic>
        <p:nvPicPr>
          <p:cNvPr id="5" name="Imagem 4" descr="Imagem de vídeo game&#10;&#10;Descrição gerada automaticamente com confiança média">
            <a:extLst>
              <a:ext uri="{FF2B5EF4-FFF2-40B4-BE49-F238E27FC236}">
                <a16:creationId xmlns:a16="http://schemas.microsoft.com/office/drawing/2014/main" id="{F81A7D4C-1978-404F-91A2-B2B4DEEC2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91" y="0"/>
            <a:ext cx="6392594" cy="639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3664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lowchart: Document 3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52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Efeito</a:t>
            </a: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uma</a:t>
            </a: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esfera</a:t>
            </a: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magnetizada</a:t>
            </a: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(</a:t>
            </a:r>
            <a:r>
              <a:rPr lang="en-US" sz="28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Hemisfério</a:t>
            </a: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Norte</a:t>
            </a: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9E6A5CF5-DD80-4FB2-8D05-C9155122F025}" type="slidenum">
              <a:rPr lang="en-US" smtClean="0"/>
              <a:pPr algn="l">
                <a:spcAft>
                  <a:spcPts val="600"/>
                </a:spcAft>
              </a:pPr>
              <a:t>141</a:t>
            </a:fld>
            <a:endParaRPr lang="en-US"/>
          </a:p>
        </p:txBody>
      </p:sp>
      <p:pic>
        <p:nvPicPr>
          <p:cNvPr id="4" name="Imagem 3" descr="Uma imagem contendo Forma&#10;&#10;Descrição gerada automaticamente">
            <a:extLst>
              <a:ext uri="{FF2B5EF4-FFF2-40B4-BE49-F238E27FC236}">
                <a16:creationId xmlns:a16="http://schemas.microsoft.com/office/drawing/2014/main" id="{7ADF6341-91E2-4264-9FF0-DF68C7430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757" y="0"/>
            <a:ext cx="6580163" cy="658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00619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lowchart: Document 3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52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Efeito</a:t>
            </a: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uma</a:t>
            </a: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esfera</a:t>
            </a: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magnetizada</a:t>
            </a: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(</a:t>
            </a: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Polo Norte</a:t>
            </a: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9E6A5CF5-DD80-4FB2-8D05-C9155122F025}" type="slidenum">
              <a:rPr lang="en-US" smtClean="0"/>
              <a:pPr algn="l">
                <a:spcAft>
                  <a:spcPts val="600"/>
                </a:spcAft>
              </a:pPr>
              <a:t>142</a:t>
            </a:fld>
            <a:endParaRPr lang="en-US"/>
          </a:p>
        </p:txBody>
      </p:sp>
      <p:pic>
        <p:nvPicPr>
          <p:cNvPr id="5" name="Imagem 4" descr="Tela de computador com luz azul&#10;&#10;Descrição gerada automaticamente com confiança média">
            <a:extLst>
              <a:ext uri="{FF2B5EF4-FFF2-40B4-BE49-F238E27FC236}">
                <a16:creationId xmlns:a16="http://schemas.microsoft.com/office/drawing/2014/main" id="{C2E5670C-3818-4AAD-89C6-F28426143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847" y="0"/>
            <a:ext cx="6607629" cy="660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93458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1493577-CE83-4830-8B63-9DF6A3DF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143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09386A0-0A09-4ADB-8C70-EFC9F43B8876}"/>
              </a:ext>
            </a:extLst>
          </p:cNvPr>
          <p:cNvSpPr txBox="1">
            <a:spLocks/>
          </p:cNvSpPr>
          <p:nvPr/>
        </p:nvSpPr>
        <p:spPr>
          <a:xfrm>
            <a:off x="190500" y="3018253"/>
            <a:ext cx="11811000" cy="65341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b="1" dirty="0">
                <a:solidFill>
                  <a:schemeClr val="bg1"/>
                </a:solidFill>
              </a:rPr>
              <a:t>2. Campo magnético e anomalia de campo total de um prisma</a:t>
            </a:r>
          </a:p>
        </p:txBody>
      </p:sp>
    </p:spTree>
    <p:extLst>
      <p:ext uri="{BB962C8B-B14F-4D97-AF65-F5344CB8AC3E}">
        <p14:creationId xmlns:p14="http://schemas.microsoft.com/office/powerpoint/2010/main" val="307112128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/>
          <p:nvPr/>
        </p:nvCxnSpPr>
        <p:spPr>
          <a:xfrm>
            <a:off x="369109" y="2893656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369109" y="2893656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D135AA6-36EB-4205-8884-4A40A352753C}"/>
              </a:ext>
            </a:extLst>
          </p:cNvPr>
          <p:cNvCxnSpPr>
            <a:cxnSpLocks/>
          </p:cNvCxnSpPr>
          <p:nvPr/>
        </p:nvCxnSpPr>
        <p:spPr>
          <a:xfrm flipV="1">
            <a:off x="369108" y="1183869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E5F536-F853-4A6F-9BF2-C3B95D088F87}"/>
              </a:ext>
            </a:extLst>
          </p:cNvPr>
          <p:cNvSpPr txBox="1"/>
          <p:nvPr/>
        </p:nvSpPr>
        <p:spPr>
          <a:xfrm>
            <a:off x="1676852" y="875096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3270394" y="2893208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6257" y="5239154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93BE61D-53FD-4167-93AF-447DDBF5315D}"/>
              </a:ext>
            </a:extLst>
          </p:cNvPr>
          <p:cNvCxnSpPr>
            <a:cxnSpLocks/>
          </p:cNvCxnSpPr>
          <p:nvPr/>
        </p:nvCxnSpPr>
        <p:spPr>
          <a:xfrm flipV="1">
            <a:off x="1596765" y="4123604"/>
            <a:ext cx="514798" cy="5715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ipse 11">
            <a:extLst>
              <a:ext uri="{FF2B5EF4-FFF2-40B4-BE49-F238E27FC236}">
                <a16:creationId xmlns:a16="http://schemas.microsoft.com/office/drawing/2014/main" id="{1201BCC9-36F8-4C7B-BD66-DB55C7D28A92}"/>
              </a:ext>
            </a:extLst>
          </p:cNvPr>
          <p:cNvSpPr/>
          <p:nvPr/>
        </p:nvSpPr>
        <p:spPr>
          <a:xfrm>
            <a:off x="1911719" y="209765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3EC1E8A-26D3-45D5-BAD6-D5476EF46E87}"/>
                  </a:ext>
                </a:extLst>
              </p:cNvPr>
              <p:cNvSpPr txBox="1"/>
              <p:nvPr/>
            </p:nvSpPr>
            <p:spPr>
              <a:xfrm>
                <a:off x="2015595" y="1854938"/>
                <a:ext cx="100245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3EC1E8A-26D3-45D5-BAD6-D5476EF46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595" y="1854938"/>
                <a:ext cx="1002454" cy="307777"/>
              </a:xfrm>
              <a:prstGeom prst="rect">
                <a:avLst/>
              </a:prstGeom>
              <a:blipFill>
                <a:blip r:embed="rId2"/>
                <a:stretch>
                  <a:fillRect l="-6098" t="-1961" r="-9146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FCF5364-207B-47BF-9D30-901C116516CE}"/>
                  </a:ext>
                </a:extLst>
              </p:cNvPr>
              <p:cNvSpPr txBox="1"/>
              <p:nvPr/>
            </p:nvSpPr>
            <p:spPr>
              <a:xfrm>
                <a:off x="1824489" y="4422597"/>
                <a:ext cx="12605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FCF5364-207B-47BF-9D30-901C1165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489" y="4422597"/>
                <a:ext cx="1260538" cy="307777"/>
              </a:xfrm>
              <a:prstGeom prst="rect">
                <a:avLst/>
              </a:prstGeom>
              <a:blipFill>
                <a:blip r:embed="rId3"/>
                <a:stretch>
                  <a:fillRect l="-2415" t="-5882" r="-6763" b="-352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89085" y="298872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Fonte magnética 3D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212304FE-6882-4DD8-A0FD-EAEE493D46FF}"/>
                  </a:ext>
                </a:extLst>
              </p:cNvPr>
              <p:cNvSpPr txBox="1"/>
              <p:nvPr/>
            </p:nvSpPr>
            <p:spPr>
              <a:xfrm>
                <a:off x="4889900" y="1090540"/>
                <a:ext cx="31066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  <m:d>
                        <m:dPr>
                          <m:ctrlP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pt-B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pt-B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m:rPr>
                          <m:sty m:val="p"/>
                        </m:rPr>
                        <a:rPr lang="el-G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212304FE-6882-4DD8-A0FD-EAEE493D4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900" y="1090540"/>
                <a:ext cx="3106620" cy="369332"/>
              </a:xfrm>
              <a:prstGeom prst="rect">
                <a:avLst/>
              </a:prstGeom>
              <a:blipFill>
                <a:blip r:embed="rId4"/>
                <a:stretch>
                  <a:fillRect l="-1765" r="-3137" b="-3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aixaDeTexto 28">
            <a:extLst>
              <a:ext uri="{FF2B5EF4-FFF2-40B4-BE49-F238E27FC236}">
                <a16:creationId xmlns:a16="http://schemas.microsoft.com/office/drawing/2014/main" id="{9443836C-04FB-401C-B197-DA08C631D9EA}"/>
              </a:ext>
            </a:extLst>
          </p:cNvPr>
          <p:cNvSpPr txBox="1"/>
          <p:nvPr/>
        </p:nvSpPr>
        <p:spPr>
          <a:xfrm>
            <a:off x="4572000" y="1633388"/>
            <a:ext cx="1239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em que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D8EFA9DB-6D11-4FD6-B6F9-812EDE251FBE}"/>
                  </a:ext>
                </a:extLst>
              </p:cNvPr>
              <p:cNvSpPr txBox="1"/>
              <p:nvPr/>
            </p:nvSpPr>
            <p:spPr>
              <a:xfrm>
                <a:off x="4889900" y="2162715"/>
                <a:ext cx="5622135" cy="560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sub>
                    </m:sSub>
                    <m:nary>
                      <m:naryPr>
                        <m:chr m:val="∭"/>
                        <m:limLoc m:val="undOvr"/>
                        <m:ctrlP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𝜐</m:t>
                        </m:r>
                      </m:sub>
                      <m:sup/>
                      <m:e>
                        <m:r>
                          <a:rPr lang="pt-BR" sz="24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𝐦</m:t>
                        </m:r>
                        <m:d>
                          <m:dPr>
                            <m:ctrlP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pt-BR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pt-BR" sz="2400" b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pt-BR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pt-BR" sz="2400" b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pt-BR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pt-B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𝛁</m:t>
                        </m:r>
                        <m:r>
                          <m:rPr>
                            <m:nor/>
                          </m:rPr>
                          <a:rPr lang="pt-BR" sz="2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 </m:t>
                        </m:r>
                        <m:f>
                          <m:fPr>
                            <m:ctrlPr>
                              <a:rPr lang="pt-BR" sz="2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fPr>
                          <m:num>
                            <m:r>
                              <a:rPr lang="pt-BR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pt-BR" sz="2400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r</m:t>
                            </m:r>
                            <m:r>
                              <a:rPr lang="pt-BR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′</m:t>
                            </m:r>
                          </m:den>
                        </m:f>
                        <m:r>
                          <a:rPr lang="pt-B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𝑑</m:t>
                        </m:r>
                        <m:r>
                          <m:rPr>
                            <m:brk m:alnAt="24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𝜐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′</m:t>
                        </m:r>
                      </m:e>
                    </m:nary>
                  </m:oMath>
                </a14:m>
                <a:endParaRPr lang="pt-BR" sz="2400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D8EFA9DB-6D11-4FD6-B6F9-812EDE251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900" y="2162715"/>
                <a:ext cx="5622135" cy="560025"/>
              </a:xfrm>
              <a:prstGeom prst="rect">
                <a:avLst/>
              </a:prstGeom>
              <a:blipFill>
                <a:blip r:embed="rId5"/>
                <a:stretch>
                  <a:fillRect b="-163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CaixaDeTexto 30">
            <a:extLst>
              <a:ext uri="{FF2B5EF4-FFF2-40B4-BE49-F238E27FC236}">
                <a16:creationId xmlns:a16="http://schemas.microsoft.com/office/drawing/2014/main" id="{6DC30C7F-CBF8-4D72-864F-DC2B26B4C731}"/>
              </a:ext>
            </a:extLst>
          </p:cNvPr>
          <p:cNvSpPr txBox="1"/>
          <p:nvPr/>
        </p:nvSpPr>
        <p:spPr>
          <a:xfrm>
            <a:off x="4572000" y="2845455"/>
            <a:ext cx="67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que é o potencial magnético escalar.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9F2E2C1F-81BD-4854-82DC-B16DCFF042D2}"/>
                  </a:ext>
                </a:extLst>
              </p:cNvPr>
              <p:cNvSpPr txBox="1"/>
              <p:nvPr/>
            </p:nvSpPr>
            <p:spPr>
              <a:xfrm>
                <a:off x="4889900" y="3440748"/>
                <a:ext cx="3566027" cy="6024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pt-BR" sz="2400" b="0" i="0" smtClean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den>
                    </m:f>
                  </m:oMath>
                </a14:m>
                <a:r>
                  <a:rPr lang="pt-BR" sz="24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pt-BR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pt-BR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pt-B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pt-B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pt-B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pt-B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pt-BR" sz="3200" dirty="0"/>
                  <a:t> </a:t>
                </a:r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9F2E2C1F-81BD-4854-82DC-B16DCFF04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900" y="3440748"/>
                <a:ext cx="3566027" cy="602409"/>
              </a:xfrm>
              <a:prstGeom prst="rect">
                <a:avLst/>
              </a:prstGeom>
              <a:blipFill>
                <a:blip r:embed="rId6"/>
                <a:stretch>
                  <a:fillRect t="-1010" b="-60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F0F47F2B-52C9-4A38-A9A6-D03221469DD4}"/>
                  </a:ext>
                </a:extLst>
              </p:cNvPr>
              <p:cNvSpPr txBox="1"/>
              <p:nvPr/>
            </p:nvSpPr>
            <p:spPr>
              <a:xfrm>
                <a:off x="4889900" y="4196400"/>
                <a:ext cx="3976923" cy="1190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  <m:d>
                        <m:dPr>
                          <m:ctrlP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′)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′)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′)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F0F47F2B-52C9-4A38-A9A6-D03221469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900" y="4196400"/>
                <a:ext cx="3976923" cy="11900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Cubo 33">
            <a:extLst>
              <a:ext uri="{FF2B5EF4-FFF2-40B4-BE49-F238E27FC236}">
                <a16:creationId xmlns:a16="http://schemas.microsoft.com/office/drawing/2014/main" id="{A4B56E09-8B27-48F6-A123-11597482F192}"/>
              </a:ext>
            </a:extLst>
          </p:cNvPr>
          <p:cNvSpPr/>
          <p:nvPr/>
        </p:nvSpPr>
        <p:spPr>
          <a:xfrm>
            <a:off x="1332854" y="4071605"/>
            <a:ext cx="230691" cy="227345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E22C1C81-6114-4FE5-91C1-820C69A55B9F}"/>
              </a:ext>
            </a:extLst>
          </p:cNvPr>
          <p:cNvCxnSpPr>
            <a:stCxn id="34" idx="0"/>
            <a:endCxn id="12" idx="0"/>
          </p:cNvCxnSpPr>
          <p:nvPr/>
        </p:nvCxnSpPr>
        <p:spPr>
          <a:xfrm flipV="1">
            <a:off x="1476618" y="2097658"/>
            <a:ext cx="457961" cy="197394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/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blipFill>
                <a:blip r:embed="rId8"/>
                <a:stretch>
                  <a:fillRect l="-15789" t="-1961" r="-28947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/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dirty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𝑑</m:t>
                      </m:r>
                      <m:r>
                        <m:rPr>
                          <m:brk m:alnAt="24"/>
                        </m:rPr>
                        <a:rPr lang="el-GR" sz="20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𝜐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blipFill>
                <a:blip r:embed="rId9"/>
                <a:stretch>
                  <a:fillRect l="-17857" r="-8929" b="-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CaixaDeTexto 42">
            <a:extLst>
              <a:ext uri="{FF2B5EF4-FFF2-40B4-BE49-F238E27FC236}">
                <a16:creationId xmlns:a16="http://schemas.microsoft.com/office/drawing/2014/main" id="{0A044E7A-780C-4611-A673-22FBA56477D7}"/>
              </a:ext>
            </a:extLst>
          </p:cNvPr>
          <p:cNvSpPr txBox="1"/>
          <p:nvPr/>
        </p:nvSpPr>
        <p:spPr>
          <a:xfrm>
            <a:off x="8451989" y="3517110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Função escalar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24FFC6CB-28B7-46BF-B336-C1A3A0844CB3}"/>
              </a:ext>
            </a:extLst>
          </p:cNvPr>
          <p:cNvSpPr txBox="1"/>
          <p:nvPr/>
        </p:nvSpPr>
        <p:spPr>
          <a:xfrm>
            <a:off x="8900043" y="4547891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Vetor magnetização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48E9DB92-7C9F-4C26-8542-55F9679727DB}"/>
              </a:ext>
            </a:extLst>
          </p:cNvPr>
          <p:cNvSpPr txBox="1"/>
          <p:nvPr/>
        </p:nvSpPr>
        <p:spPr>
          <a:xfrm>
            <a:off x="4572000" y="107292"/>
            <a:ext cx="7250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 campo magnético gerado por uma fonte arbitrária, em regiões livres de correntes, é dado por  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D7BED2A-4ABD-428D-AD0F-9F932586E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144</a:t>
            </a:fld>
            <a:endParaRPr lang="pt-BR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6FEA781B-AEC3-4AF4-A295-AD127931A876}"/>
              </a:ext>
            </a:extLst>
          </p:cNvPr>
          <p:cNvSpPr txBox="1"/>
          <p:nvPr/>
        </p:nvSpPr>
        <p:spPr>
          <a:xfrm>
            <a:off x="1238757" y="6154115"/>
            <a:ext cx="48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Anomalia de campo total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8FAFC02B-CE63-4A93-AFD4-19DA54BD2021}"/>
                  </a:ext>
                </a:extLst>
              </p:cNvPr>
              <p:cNvSpPr txBox="1"/>
              <p:nvPr/>
            </p:nvSpPr>
            <p:spPr>
              <a:xfrm>
                <a:off x="1094651" y="5612296"/>
                <a:ext cx="5145457" cy="3789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d>
                        <m:dPr>
                          <m:ctrlPr>
                            <a:rPr lang="pt-BR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pt-B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𝐅</m:t>
                              </m:r>
                            </m:e>
                            <m:sub>
                              <m:r>
                                <a:rPr lang="pt-B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8FAFC02B-CE63-4A93-AFD4-19DA54BD2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651" y="5612296"/>
                <a:ext cx="5145457" cy="3789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Cubo 39">
            <a:extLst>
              <a:ext uri="{FF2B5EF4-FFF2-40B4-BE49-F238E27FC236}">
                <a16:creationId xmlns:a16="http://schemas.microsoft.com/office/drawing/2014/main" id="{53ED983A-FD82-40A6-B9F6-A527CF6E70AA}"/>
              </a:ext>
            </a:extLst>
          </p:cNvPr>
          <p:cNvSpPr/>
          <p:nvPr/>
        </p:nvSpPr>
        <p:spPr>
          <a:xfrm>
            <a:off x="1299218" y="3335423"/>
            <a:ext cx="812760" cy="1952726"/>
          </a:xfrm>
          <a:prstGeom prst="cube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908013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lowchart: Document 3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52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Efeito</a:t>
            </a: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um </a:t>
            </a:r>
            <a:r>
              <a:rPr lang="en-US" sz="32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prisma</a:t>
            </a: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magnetizado</a:t>
            </a: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(</a:t>
            </a:r>
            <a:r>
              <a:rPr lang="en-US" sz="32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Hemisfério</a:t>
            </a: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Sul)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9E6A5CF5-DD80-4FB2-8D05-C9155122F025}" type="slidenum">
              <a:rPr lang="en-US" smtClean="0"/>
              <a:pPr algn="l">
                <a:spcAft>
                  <a:spcPts val="600"/>
                </a:spcAft>
              </a:pPr>
              <a:t>145</a:t>
            </a:fld>
            <a:endParaRPr lang="en-US"/>
          </a:p>
        </p:txBody>
      </p:sp>
      <p:pic>
        <p:nvPicPr>
          <p:cNvPr id="4" name="Imagem 3" descr="Tela de computador com luz azul&#10;&#10;Descrição gerada automaticamente com confiança média">
            <a:extLst>
              <a:ext uri="{FF2B5EF4-FFF2-40B4-BE49-F238E27FC236}">
                <a16:creationId xmlns:a16="http://schemas.microsoft.com/office/drawing/2014/main" id="{F2B31694-7831-4053-B5EC-5955D8F2C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225" y="-28574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1672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lowchart: Document 3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52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Efeito</a:t>
            </a: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um </a:t>
            </a:r>
            <a:r>
              <a:rPr lang="en-US" sz="32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prisma</a:t>
            </a: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magnetizado</a:t>
            </a: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28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Hemisfério</a:t>
            </a: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Norte)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9E6A5CF5-DD80-4FB2-8D05-C9155122F025}" type="slidenum">
              <a:rPr lang="en-US" smtClean="0"/>
              <a:pPr algn="l">
                <a:spcAft>
                  <a:spcPts val="600"/>
                </a:spcAft>
              </a:pPr>
              <a:t>146</a:t>
            </a:fld>
            <a:endParaRPr lang="en-US"/>
          </a:p>
        </p:txBody>
      </p:sp>
      <p:pic>
        <p:nvPicPr>
          <p:cNvPr id="5" name="Imagem 4" descr="Tela de computador com luz azul&#10;&#10;Descrição gerada automaticamente com confiança média">
            <a:extLst>
              <a:ext uri="{FF2B5EF4-FFF2-40B4-BE49-F238E27FC236}">
                <a16:creationId xmlns:a16="http://schemas.microsoft.com/office/drawing/2014/main" id="{9C668A89-858F-4026-A700-44835C958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225" y="-28574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5148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lowchart: Document 3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52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Efeito</a:t>
            </a: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um </a:t>
            </a:r>
            <a:r>
              <a:rPr lang="en-US" sz="32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prisma</a:t>
            </a: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magnetizado</a:t>
            </a: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(Polo Norte)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9E6A5CF5-DD80-4FB2-8D05-C9155122F025}" type="slidenum">
              <a:rPr lang="en-US" smtClean="0"/>
              <a:pPr algn="l">
                <a:spcAft>
                  <a:spcPts val="600"/>
                </a:spcAft>
              </a:pPr>
              <a:t>147</a:t>
            </a:fld>
            <a:endParaRPr lang="en-US"/>
          </a:p>
        </p:txBody>
      </p:sp>
      <p:pic>
        <p:nvPicPr>
          <p:cNvPr id="4" name="Imagem 3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CF4298B8-026C-42A3-915B-2C70DA68C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225" y="-28574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0177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1493577-CE83-4830-8B63-9DF6A3DF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148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09386A0-0A09-4ADB-8C70-EFC9F43B8876}"/>
              </a:ext>
            </a:extLst>
          </p:cNvPr>
          <p:cNvSpPr txBox="1">
            <a:spLocks/>
          </p:cNvSpPr>
          <p:nvPr/>
        </p:nvSpPr>
        <p:spPr>
          <a:xfrm>
            <a:off x="190500" y="3018252"/>
            <a:ext cx="11811000" cy="8214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b="1" dirty="0">
                <a:solidFill>
                  <a:schemeClr val="bg1"/>
                </a:solidFill>
              </a:rPr>
              <a:t>Em resumo:</a:t>
            </a:r>
          </a:p>
        </p:txBody>
      </p:sp>
    </p:spTree>
    <p:extLst>
      <p:ext uri="{BB962C8B-B14F-4D97-AF65-F5344CB8AC3E}">
        <p14:creationId xmlns:p14="http://schemas.microsoft.com/office/powerpoint/2010/main" val="270612056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149</a:t>
            </a:fld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96F595B7-73F1-4B63-B32D-B6116B0FE571}"/>
              </a:ext>
            </a:extLst>
          </p:cNvPr>
          <p:cNvSpPr/>
          <p:nvPr/>
        </p:nvSpPr>
        <p:spPr>
          <a:xfrm>
            <a:off x="456034" y="3761376"/>
            <a:ext cx="4996180" cy="12625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4D3964DC-79D7-4C2A-B28B-F312F6A074C5}"/>
                  </a:ext>
                </a:extLst>
              </p:cNvPr>
              <p:cNvSpPr txBox="1"/>
              <p:nvPr/>
            </p:nvSpPr>
            <p:spPr>
              <a:xfrm>
                <a:off x="5029172" y="2884024"/>
                <a:ext cx="10999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4D3964DC-79D7-4C2A-B28B-F312F6A07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172" y="2884024"/>
                <a:ext cx="1099980" cy="307777"/>
              </a:xfrm>
              <a:prstGeom prst="rect">
                <a:avLst/>
              </a:prstGeom>
              <a:blipFill>
                <a:blip r:embed="rId3"/>
                <a:stretch>
                  <a:fillRect l="-5000" b="-156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4A24919A-EF84-4FB6-89EF-8EE08FBCE3A8}"/>
              </a:ext>
            </a:extLst>
          </p:cNvPr>
          <p:cNvCxnSpPr>
            <a:cxnSpLocks/>
          </p:cNvCxnSpPr>
          <p:nvPr/>
        </p:nvCxnSpPr>
        <p:spPr>
          <a:xfrm flipH="1">
            <a:off x="456033" y="3581736"/>
            <a:ext cx="821019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662708C-5CF3-4FC5-BB00-5704B80F7FF7}"/>
              </a:ext>
            </a:extLst>
          </p:cNvPr>
          <p:cNvSpPr txBox="1"/>
          <p:nvPr/>
        </p:nvSpPr>
        <p:spPr>
          <a:xfrm>
            <a:off x="444606" y="3037914"/>
            <a:ext cx="105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Norte</a:t>
            </a:r>
          </a:p>
        </p:txBody>
      </p:sp>
      <p:sp>
        <p:nvSpPr>
          <p:cNvPr id="54" name="Forma Livre: Forma 53">
            <a:extLst>
              <a:ext uri="{FF2B5EF4-FFF2-40B4-BE49-F238E27FC236}">
                <a16:creationId xmlns:a16="http://schemas.microsoft.com/office/drawing/2014/main" id="{124318A8-8DE5-4402-A9EA-8C19F5CB5FA7}"/>
              </a:ext>
            </a:extLst>
          </p:cNvPr>
          <p:cNvSpPr/>
          <p:nvPr/>
        </p:nvSpPr>
        <p:spPr>
          <a:xfrm>
            <a:off x="1937413" y="4003326"/>
            <a:ext cx="1665595" cy="923458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id="{F059378A-1E08-4489-8A80-7263B16D8261}"/>
              </a:ext>
            </a:extLst>
          </p:cNvPr>
          <p:cNvSpPr/>
          <p:nvPr/>
        </p:nvSpPr>
        <p:spPr>
          <a:xfrm rot="9794746">
            <a:off x="1769715" y="3128944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AA9D1531-DFD1-437D-9329-D4125349EF21}"/>
              </a:ext>
            </a:extLst>
          </p:cNvPr>
          <p:cNvSpPr/>
          <p:nvPr/>
        </p:nvSpPr>
        <p:spPr>
          <a:xfrm rot="10037279">
            <a:off x="2673106" y="2835399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16F9A027-518E-41C6-8776-975BE8DAE122}"/>
              </a:ext>
            </a:extLst>
          </p:cNvPr>
          <p:cNvCxnSpPr>
            <a:cxnSpLocks/>
          </p:cNvCxnSpPr>
          <p:nvPr/>
        </p:nvCxnSpPr>
        <p:spPr>
          <a:xfrm flipH="1" flipV="1">
            <a:off x="2688623" y="4115317"/>
            <a:ext cx="163174" cy="699476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13B4A417-FBD9-407B-BE87-2DDE1984DC5D}"/>
              </a:ext>
            </a:extLst>
          </p:cNvPr>
          <p:cNvCxnSpPr>
            <a:cxnSpLocks/>
          </p:cNvCxnSpPr>
          <p:nvPr/>
        </p:nvCxnSpPr>
        <p:spPr>
          <a:xfrm flipH="1" flipV="1">
            <a:off x="4811255" y="2815297"/>
            <a:ext cx="211544" cy="49521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ângulo 58">
            <a:extLst>
              <a:ext uri="{FF2B5EF4-FFF2-40B4-BE49-F238E27FC236}">
                <a16:creationId xmlns:a16="http://schemas.microsoft.com/office/drawing/2014/main" id="{8F24E935-9938-408B-8187-FF27C20D2596}"/>
              </a:ext>
            </a:extLst>
          </p:cNvPr>
          <p:cNvSpPr/>
          <p:nvPr/>
        </p:nvSpPr>
        <p:spPr>
          <a:xfrm>
            <a:off x="6531108" y="3747308"/>
            <a:ext cx="4996180" cy="12625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7B0626D7-6DDC-47D3-B57A-5F3B1C8474E6}"/>
              </a:ext>
            </a:extLst>
          </p:cNvPr>
          <p:cNvCxnSpPr>
            <a:cxnSpLocks/>
          </p:cNvCxnSpPr>
          <p:nvPr/>
        </p:nvCxnSpPr>
        <p:spPr>
          <a:xfrm flipH="1">
            <a:off x="6531107" y="3567668"/>
            <a:ext cx="821019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308243BA-4BBE-4C9B-9789-AD2B71D37866}"/>
              </a:ext>
            </a:extLst>
          </p:cNvPr>
          <p:cNvSpPr txBox="1"/>
          <p:nvPr/>
        </p:nvSpPr>
        <p:spPr>
          <a:xfrm>
            <a:off x="6519680" y="3023846"/>
            <a:ext cx="105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Norte</a:t>
            </a: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8FEDDB38-1AFF-47AD-9DD6-6FEA399CB3A7}"/>
              </a:ext>
            </a:extLst>
          </p:cNvPr>
          <p:cNvSpPr/>
          <p:nvPr/>
        </p:nvSpPr>
        <p:spPr>
          <a:xfrm>
            <a:off x="8012487" y="3989258"/>
            <a:ext cx="1665595" cy="923458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A15AECC0-0A12-415D-973A-CCE779C7F20A}"/>
              </a:ext>
            </a:extLst>
          </p:cNvPr>
          <p:cNvCxnSpPr>
            <a:cxnSpLocks/>
          </p:cNvCxnSpPr>
          <p:nvPr/>
        </p:nvCxnSpPr>
        <p:spPr>
          <a:xfrm>
            <a:off x="1128361" y="1970796"/>
            <a:ext cx="36828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orma Livre: Forma 68">
            <a:extLst>
              <a:ext uri="{FF2B5EF4-FFF2-40B4-BE49-F238E27FC236}">
                <a16:creationId xmlns:a16="http://schemas.microsoft.com/office/drawing/2014/main" id="{8E78EDBD-BD44-40E8-B0B1-A340F2A9AE48}"/>
              </a:ext>
            </a:extLst>
          </p:cNvPr>
          <p:cNvSpPr/>
          <p:nvPr/>
        </p:nvSpPr>
        <p:spPr>
          <a:xfrm>
            <a:off x="1160908" y="788819"/>
            <a:ext cx="2656767" cy="1940164"/>
          </a:xfrm>
          <a:custGeom>
            <a:avLst/>
            <a:gdLst>
              <a:gd name="connsiteX0" fmla="*/ 0 w 2525485"/>
              <a:gd name="connsiteY0" fmla="*/ 740229 h 1190171"/>
              <a:gd name="connsiteX1" fmla="*/ 72571 w 2525485"/>
              <a:gd name="connsiteY1" fmla="*/ 754743 h 1190171"/>
              <a:gd name="connsiteX2" fmla="*/ 159657 w 2525485"/>
              <a:gd name="connsiteY2" fmla="*/ 783771 h 1190171"/>
              <a:gd name="connsiteX3" fmla="*/ 246742 w 2525485"/>
              <a:gd name="connsiteY3" fmla="*/ 841829 h 1190171"/>
              <a:gd name="connsiteX4" fmla="*/ 333828 w 2525485"/>
              <a:gd name="connsiteY4" fmla="*/ 870857 h 1190171"/>
              <a:gd name="connsiteX5" fmla="*/ 377371 w 2525485"/>
              <a:gd name="connsiteY5" fmla="*/ 899886 h 1190171"/>
              <a:gd name="connsiteX6" fmla="*/ 537028 w 2525485"/>
              <a:gd name="connsiteY6" fmla="*/ 856343 h 1190171"/>
              <a:gd name="connsiteX7" fmla="*/ 638628 w 2525485"/>
              <a:gd name="connsiteY7" fmla="*/ 725714 h 1190171"/>
              <a:gd name="connsiteX8" fmla="*/ 682171 w 2525485"/>
              <a:gd name="connsiteY8" fmla="*/ 638629 h 1190171"/>
              <a:gd name="connsiteX9" fmla="*/ 696685 w 2525485"/>
              <a:gd name="connsiteY9" fmla="*/ 595086 h 1190171"/>
              <a:gd name="connsiteX10" fmla="*/ 740228 w 2525485"/>
              <a:gd name="connsiteY10" fmla="*/ 566057 h 1190171"/>
              <a:gd name="connsiteX11" fmla="*/ 812800 w 2525485"/>
              <a:gd name="connsiteY11" fmla="*/ 435429 h 1190171"/>
              <a:gd name="connsiteX12" fmla="*/ 841828 w 2525485"/>
              <a:gd name="connsiteY12" fmla="*/ 391886 h 1190171"/>
              <a:gd name="connsiteX13" fmla="*/ 870857 w 2525485"/>
              <a:gd name="connsiteY13" fmla="*/ 304800 h 1190171"/>
              <a:gd name="connsiteX14" fmla="*/ 885371 w 2525485"/>
              <a:gd name="connsiteY14" fmla="*/ 261257 h 1190171"/>
              <a:gd name="connsiteX15" fmla="*/ 943428 w 2525485"/>
              <a:gd name="connsiteY15" fmla="*/ 174171 h 1190171"/>
              <a:gd name="connsiteX16" fmla="*/ 1030514 w 2525485"/>
              <a:gd name="connsiteY16" fmla="*/ 116114 h 1190171"/>
              <a:gd name="connsiteX17" fmla="*/ 1103085 w 2525485"/>
              <a:gd name="connsiteY17" fmla="*/ 58057 h 1190171"/>
              <a:gd name="connsiteX18" fmla="*/ 1146628 w 2525485"/>
              <a:gd name="connsiteY18" fmla="*/ 29029 h 1190171"/>
              <a:gd name="connsiteX19" fmla="*/ 1233714 w 2525485"/>
              <a:gd name="connsiteY19" fmla="*/ 0 h 1190171"/>
              <a:gd name="connsiteX20" fmla="*/ 1378857 w 2525485"/>
              <a:gd name="connsiteY20" fmla="*/ 43543 h 1190171"/>
              <a:gd name="connsiteX21" fmla="*/ 1422400 w 2525485"/>
              <a:gd name="connsiteY21" fmla="*/ 72571 h 1190171"/>
              <a:gd name="connsiteX22" fmla="*/ 1451428 w 2525485"/>
              <a:gd name="connsiteY22" fmla="*/ 116114 h 1190171"/>
              <a:gd name="connsiteX23" fmla="*/ 1494971 w 2525485"/>
              <a:gd name="connsiteY23" fmla="*/ 130629 h 1190171"/>
              <a:gd name="connsiteX24" fmla="*/ 1509485 w 2525485"/>
              <a:gd name="connsiteY24" fmla="*/ 174171 h 1190171"/>
              <a:gd name="connsiteX25" fmla="*/ 1538514 w 2525485"/>
              <a:gd name="connsiteY25" fmla="*/ 217714 h 1190171"/>
              <a:gd name="connsiteX26" fmla="*/ 1582057 w 2525485"/>
              <a:gd name="connsiteY26" fmla="*/ 304800 h 1190171"/>
              <a:gd name="connsiteX27" fmla="*/ 1611085 w 2525485"/>
              <a:gd name="connsiteY27" fmla="*/ 391886 h 1190171"/>
              <a:gd name="connsiteX28" fmla="*/ 1625600 w 2525485"/>
              <a:gd name="connsiteY28" fmla="*/ 435429 h 1190171"/>
              <a:gd name="connsiteX29" fmla="*/ 1640114 w 2525485"/>
              <a:gd name="connsiteY29" fmla="*/ 493486 h 1190171"/>
              <a:gd name="connsiteX30" fmla="*/ 1669142 w 2525485"/>
              <a:gd name="connsiteY30" fmla="*/ 537029 h 1190171"/>
              <a:gd name="connsiteX31" fmla="*/ 1683657 w 2525485"/>
              <a:gd name="connsiteY31" fmla="*/ 580571 h 1190171"/>
              <a:gd name="connsiteX32" fmla="*/ 1712685 w 2525485"/>
              <a:gd name="connsiteY32" fmla="*/ 638629 h 1190171"/>
              <a:gd name="connsiteX33" fmla="*/ 1741714 w 2525485"/>
              <a:gd name="connsiteY33" fmla="*/ 725714 h 1190171"/>
              <a:gd name="connsiteX34" fmla="*/ 1770742 w 2525485"/>
              <a:gd name="connsiteY34" fmla="*/ 783771 h 1190171"/>
              <a:gd name="connsiteX35" fmla="*/ 1785257 w 2525485"/>
              <a:gd name="connsiteY35" fmla="*/ 827314 h 1190171"/>
              <a:gd name="connsiteX36" fmla="*/ 1828800 w 2525485"/>
              <a:gd name="connsiteY36" fmla="*/ 856343 h 1190171"/>
              <a:gd name="connsiteX37" fmla="*/ 1857828 w 2525485"/>
              <a:gd name="connsiteY37" fmla="*/ 943429 h 1190171"/>
              <a:gd name="connsiteX38" fmla="*/ 1959428 w 2525485"/>
              <a:gd name="connsiteY38" fmla="*/ 1074057 h 1190171"/>
              <a:gd name="connsiteX39" fmla="*/ 2002971 w 2525485"/>
              <a:gd name="connsiteY39" fmla="*/ 1103086 h 1190171"/>
              <a:gd name="connsiteX40" fmla="*/ 2032000 w 2525485"/>
              <a:gd name="connsiteY40" fmla="*/ 1146629 h 1190171"/>
              <a:gd name="connsiteX41" fmla="*/ 2162628 w 2525485"/>
              <a:gd name="connsiteY41" fmla="*/ 1190171 h 1190171"/>
              <a:gd name="connsiteX42" fmla="*/ 2264228 w 2525485"/>
              <a:gd name="connsiteY42" fmla="*/ 1088571 h 1190171"/>
              <a:gd name="connsiteX43" fmla="*/ 2365828 w 2525485"/>
              <a:gd name="connsiteY43" fmla="*/ 957943 h 1190171"/>
              <a:gd name="connsiteX44" fmla="*/ 2394857 w 2525485"/>
              <a:gd name="connsiteY44" fmla="*/ 914400 h 1190171"/>
              <a:gd name="connsiteX45" fmla="*/ 2438400 w 2525485"/>
              <a:gd name="connsiteY45" fmla="*/ 899886 h 1190171"/>
              <a:gd name="connsiteX46" fmla="*/ 2481942 w 2525485"/>
              <a:gd name="connsiteY46" fmla="*/ 870857 h 1190171"/>
              <a:gd name="connsiteX47" fmla="*/ 2525485 w 2525485"/>
              <a:gd name="connsiteY47" fmla="*/ 812800 h 119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525485" h="1190171">
                <a:moveTo>
                  <a:pt x="0" y="740229"/>
                </a:moveTo>
                <a:cubicBezTo>
                  <a:pt x="24190" y="745067"/>
                  <a:pt x="48771" y="748252"/>
                  <a:pt x="72571" y="754743"/>
                </a:cubicBezTo>
                <a:cubicBezTo>
                  <a:pt x="102092" y="762794"/>
                  <a:pt x="159657" y="783771"/>
                  <a:pt x="159657" y="783771"/>
                </a:cubicBezTo>
                <a:cubicBezTo>
                  <a:pt x="188685" y="803124"/>
                  <a:pt x="213644" y="830797"/>
                  <a:pt x="246742" y="841829"/>
                </a:cubicBezTo>
                <a:lnTo>
                  <a:pt x="333828" y="870857"/>
                </a:lnTo>
                <a:cubicBezTo>
                  <a:pt x="348342" y="880533"/>
                  <a:pt x="359999" y="898307"/>
                  <a:pt x="377371" y="899886"/>
                </a:cubicBezTo>
                <a:cubicBezTo>
                  <a:pt x="472767" y="908558"/>
                  <a:pt x="478036" y="895670"/>
                  <a:pt x="537028" y="856343"/>
                </a:cubicBezTo>
                <a:cubicBezTo>
                  <a:pt x="606471" y="752178"/>
                  <a:pt x="570415" y="793927"/>
                  <a:pt x="638628" y="725714"/>
                </a:cubicBezTo>
                <a:cubicBezTo>
                  <a:pt x="675109" y="616267"/>
                  <a:pt x="625898" y="751174"/>
                  <a:pt x="682171" y="638629"/>
                </a:cubicBezTo>
                <a:cubicBezTo>
                  <a:pt x="689013" y="624945"/>
                  <a:pt x="687128" y="607033"/>
                  <a:pt x="696685" y="595086"/>
                </a:cubicBezTo>
                <a:cubicBezTo>
                  <a:pt x="707582" y="581464"/>
                  <a:pt x="725714" y="575733"/>
                  <a:pt x="740228" y="566057"/>
                </a:cubicBezTo>
                <a:cubicBezTo>
                  <a:pt x="765775" y="489415"/>
                  <a:pt x="746254" y="535247"/>
                  <a:pt x="812800" y="435429"/>
                </a:cubicBezTo>
                <a:cubicBezTo>
                  <a:pt x="822476" y="420915"/>
                  <a:pt x="836312" y="408435"/>
                  <a:pt x="841828" y="391886"/>
                </a:cubicBezTo>
                <a:lnTo>
                  <a:pt x="870857" y="304800"/>
                </a:lnTo>
                <a:cubicBezTo>
                  <a:pt x="875695" y="290286"/>
                  <a:pt x="876884" y="273987"/>
                  <a:pt x="885371" y="261257"/>
                </a:cubicBezTo>
                <a:cubicBezTo>
                  <a:pt x="904723" y="232228"/>
                  <a:pt x="914399" y="193523"/>
                  <a:pt x="943428" y="174171"/>
                </a:cubicBezTo>
                <a:lnTo>
                  <a:pt x="1030514" y="116114"/>
                </a:lnTo>
                <a:cubicBezTo>
                  <a:pt x="1079447" y="42713"/>
                  <a:pt x="1032979" y="93109"/>
                  <a:pt x="1103085" y="58057"/>
                </a:cubicBezTo>
                <a:cubicBezTo>
                  <a:pt x="1118687" y="50256"/>
                  <a:pt x="1130688" y="36114"/>
                  <a:pt x="1146628" y="29029"/>
                </a:cubicBezTo>
                <a:cubicBezTo>
                  <a:pt x="1174590" y="16602"/>
                  <a:pt x="1233714" y="0"/>
                  <a:pt x="1233714" y="0"/>
                </a:cubicBezTo>
                <a:cubicBezTo>
                  <a:pt x="1266170" y="8114"/>
                  <a:pt x="1357652" y="29407"/>
                  <a:pt x="1378857" y="43543"/>
                </a:cubicBezTo>
                <a:lnTo>
                  <a:pt x="1422400" y="72571"/>
                </a:lnTo>
                <a:cubicBezTo>
                  <a:pt x="1432076" y="87085"/>
                  <a:pt x="1437807" y="105217"/>
                  <a:pt x="1451428" y="116114"/>
                </a:cubicBezTo>
                <a:cubicBezTo>
                  <a:pt x="1463375" y="125672"/>
                  <a:pt x="1484153" y="119811"/>
                  <a:pt x="1494971" y="130629"/>
                </a:cubicBezTo>
                <a:cubicBezTo>
                  <a:pt x="1505789" y="141447"/>
                  <a:pt x="1502643" y="160487"/>
                  <a:pt x="1509485" y="174171"/>
                </a:cubicBezTo>
                <a:cubicBezTo>
                  <a:pt x="1517286" y="189773"/>
                  <a:pt x="1528838" y="203200"/>
                  <a:pt x="1538514" y="217714"/>
                </a:cubicBezTo>
                <a:cubicBezTo>
                  <a:pt x="1591446" y="376514"/>
                  <a:pt x="1507027" y="135981"/>
                  <a:pt x="1582057" y="304800"/>
                </a:cubicBezTo>
                <a:cubicBezTo>
                  <a:pt x="1594484" y="332762"/>
                  <a:pt x="1601409" y="362857"/>
                  <a:pt x="1611085" y="391886"/>
                </a:cubicBezTo>
                <a:cubicBezTo>
                  <a:pt x="1615923" y="406400"/>
                  <a:pt x="1621889" y="420586"/>
                  <a:pt x="1625600" y="435429"/>
                </a:cubicBezTo>
                <a:cubicBezTo>
                  <a:pt x="1630438" y="454781"/>
                  <a:pt x="1632256" y="475151"/>
                  <a:pt x="1640114" y="493486"/>
                </a:cubicBezTo>
                <a:cubicBezTo>
                  <a:pt x="1646985" y="509520"/>
                  <a:pt x="1661341" y="521427"/>
                  <a:pt x="1669142" y="537029"/>
                </a:cubicBezTo>
                <a:cubicBezTo>
                  <a:pt x="1675984" y="550713"/>
                  <a:pt x="1677630" y="566509"/>
                  <a:pt x="1683657" y="580571"/>
                </a:cubicBezTo>
                <a:cubicBezTo>
                  <a:pt x="1692180" y="600458"/>
                  <a:pt x="1704649" y="618540"/>
                  <a:pt x="1712685" y="638629"/>
                </a:cubicBezTo>
                <a:cubicBezTo>
                  <a:pt x="1724049" y="667039"/>
                  <a:pt x="1728030" y="698346"/>
                  <a:pt x="1741714" y="725714"/>
                </a:cubicBezTo>
                <a:cubicBezTo>
                  <a:pt x="1751390" y="745066"/>
                  <a:pt x="1762219" y="763884"/>
                  <a:pt x="1770742" y="783771"/>
                </a:cubicBezTo>
                <a:cubicBezTo>
                  <a:pt x="1776769" y="797833"/>
                  <a:pt x="1775699" y="815367"/>
                  <a:pt x="1785257" y="827314"/>
                </a:cubicBezTo>
                <a:cubicBezTo>
                  <a:pt x="1796154" y="840936"/>
                  <a:pt x="1814286" y="846667"/>
                  <a:pt x="1828800" y="856343"/>
                </a:cubicBezTo>
                <a:cubicBezTo>
                  <a:pt x="1838476" y="885372"/>
                  <a:pt x="1840855" y="917969"/>
                  <a:pt x="1857828" y="943429"/>
                </a:cubicBezTo>
                <a:cubicBezTo>
                  <a:pt x="1898287" y="1004117"/>
                  <a:pt x="1908269" y="1031424"/>
                  <a:pt x="1959428" y="1074057"/>
                </a:cubicBezTo>
                <a:cubicBezTo>
                  <a:pt x="1972829" y="1085224"/>
                  <a:pt x="1988457" y="1093410"/>
                  <a:pt x="2002971" y="1103086"/>
                </a:cubicBezTo>
                <a:cubicBezTo>
                  <a:pt x="2012647" y="1117600"/>
                  <a:pt x="2018599" y="1135462"/>
                  <a:pt x="2032000" y="1146629"/>
                </a:cubicBezTo>
                <a:cubicBezTo>
                  <a:pt x="2069952" y="1178255"/>
                  <a:pt x="2116922" y="1181030"/>
                  <a:pt x="2162628" y="1190171"/>
                </a:cubicBezTo>
                <a:cubicBezTo>
                  <a:pt x="2261157" y="1157329"/>
                  <a:pt x="2147772" y="1205024"/>
                  <a:pt x="2264228" y="1088571"/>
                </a:cubicBezTo>
                <a:cubicBezTo>
                  <a:pt x="2332442" y="1020359"/>
                  <a:pt x="2296384" y="1062109"/>
                  <a:pt x="2365828" y="957943"/>
                </a:cubicBezTo>
                <a:cubicBezTo>
                  <a:pt x="2375504" y="943429"/>
                  <a:pt x="2378308" y="919916"/>
                  <a:pt x="2394857" y="914400"/>
                </a:cubicBezTo>
                <a:lnTo>
                  <a:pt x="2438400" y="899886"/>
                </a:lnTo>
                <a:cubicBezTo>
                  <a:pt x="2452914" y="890210"/>
                  <a:pt x="2471045" y="884478"/>
                  <a:pt x="2481942" y="870857"/>
                </a:cubicBezTo>
                <a:cubicBezTo>
                  <a:pt x="2541725" y="796128"/>
                  <a:pt x="2453183" y="848951"/>
                  <a:pt x="2525485" y="812800"/>
                </a:cubicBezTo>
              </a:path>
            </a:pathLst>
          </a:custGeom>
          <a:noFill/>
          <a:ln w="3492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5BE3E5A5-B12B-46C3-BFA1-5856A3607CC5}"/>
              </a:ext>
            </a:extLst>
          </p:cNvPr>
          <p:cNvSpPr txBox="1"/>
          <p:nvPr/>
        </p:nvSpPr>
        <p:spPr>
          <a:xfrm>
            <a:off x="2252360" y="1076527"/>
            <a:ext cx="3814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/>
              <a:t>+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FACB4B8D-4B51-404E-A6F7-C06382DA307D}"/>
              </a:ext>
            </a:extLst>
          </p:cNvPr>
          <p:cNvSpPr txBox="1"/>
          <p:nvPr/>
        </p:nvSpPr>
        <p:spPr>
          <a:xfrm>
            <a:off x="3216510" y="1959541"/>
            <a:ext cx="3814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/>
              <a:t>-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71805F7A-EDA3-47C1-A4C4-43EDE1E37FCC}"/>
              </a:ext>
            </a:extLst>
          </p:cNvPr>
          <p:cNvSpPr txBox="1"/>
          <p:nvPr/>
        </p:nvSpPr>
        <p:spPr>
          <a:xfrm>
            <a:off x="1369812" y="23873"/>
            <a:ext cx="2528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Dados magnéticos</a:t>
            </a:r>
          </a:p>
        </p:txBody>
      </p:sp>
      <p:cxnSp>
        <p:nvCxnSpPr>
          <p:cNvPr id="73" name="Conector de Seta Reta 72">
            <a:extLst>
              <a:ext uri="{FF2B5EF4-FFF2-40B4-BE49-F238E27FC236}">
                <a16:creationId xmlns:a16="http://schemas.microsoft.com/office/drawing/2014/main" id="{BEA43ACA-7B0B-49B7-8A79-3E34E2678FDC}"/>
              </a:ext>
            </a:extLst>
          </p:cNvPr>
          <p:cNvCxnSpPr>
            <a:cxnSpLocks/>
          </p:cNvCxnSpPr>
          <p:nvPr/>
        </p:nvCxnSpPr>
        <p:spPr>
          <a:xfrm>
            <a:off x="7355143" y="1946604"/>
            <a:ext cx="36828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DB23DE08-E7B8-4490-8577-7C7589DEFE75}"/>
              </a:ext>
            </a:extLst>
          </p:cNvPr>
          <p:cNvSpPr txBox="1"/>
          <p:nvPr/>
        </p:nvSpPr>
        <p:spPr>
          <a:xfrm>
            <a:off x="8845284" y="967305"/>
            <a:ext cx="3814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/>
              <a:t>+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75DB0E31-47E0-454D-8D09-3984C8E4737F}"/>
              </a:ext>
            </a:extLst>
          </p:cNvPr>
          <p:cNvSpPr txBox="1"/>
          <p:nvPr/>
        </p:nvSpPr>
        <p:spPr>
          <a:xfrm>
            <a:off x="8187417" y="37752"/>
            <a:ext cx="2843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Dados de gravidade</a:t>
            </a: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BDAE8DD3-0C56-4091-ADC3-DB3F844BD095}"/>
              </a:ext>
            </a:extLst>
          </p:cNvPr>
          <p:cNvSpPr txBox="1"/>
          <p:nvPr/>
        </p:nvSpPr>
        <p:spPr>
          <a:xfrm>
            <a:off x="2902791" y="5511757"/>
            <a:ext cx="76731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Uma vez que a gente saiba calcular os efeitos </a:t>
            </a:r>
            <a:r>
              <a:rPr lang="pt-BR" sz="2400" dirty="0">
                <a:solidFill>
                  <a:srgbClr val="0070C0"/>
                </a:solidFill>
              </a:rPr>
              <a:t>gravitacionais</a:t>
            </a:r>
            <a:r>
              <a:rPr lang="pt-BR" sz="2400" dirty="0"/>
              <a:t> e </a:t>
            </a:r>
            <a:r>
              <a:rPr lang="pt-BR" sz="2400" dirty="0">
                <a:solidFill>
                  <a:srgbClr val="0070C0"/>
                </a:solidFill>
              </a:rPr>
              <a:t>magnéticos</a:t>
            </a:r>
            <a:r>
              <a:rPr lang="pt-BR" sz="2400" dirty="0"/>
              <a:t>, conseguimos modelar cenários que nos auxiliam a </a:t>
            </a:r>
            <a:r>
              <a:rPr lang="pt-BR" sz="2400" dirty="0">
                <a:solidFill>
                  <a:srgbClr val="0070C0"/>
                </a:solidFill>
              </a:rPr>
              <a:t>interpretar os dados</a:t>
            </a:r>
            <a:r>
              <a:rPr lang="pt-BR" sz="2400" dirty="0"/>
              <a:t>.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D47A446-3779-4CD1-8300-4B241177BD57}"/>
              </a:ext>
            </a:extLst>
          </p:cNvPr>
          <p:cNvSpPr txBox="1"/>
          <p:nvPr/>
        </p:nvSpPr>
        <p:spPr>
          <a:xfrm>
            <a:off x="8675869" y="4007942"/>
            <a:ext cx="3814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/>
              <a:t>+</a:t>
            </a:r>
          </a:p>
        </p:txBody>
      </p:sp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3A34AAF0-2600-4B46-9E95-27076E903E57}"/>
              </a:ext>
            </a:extLst>
          </p:cNvPr>
          <p:cNvSpPr/>
          <p:nvPr/>
        </p:nvSpPr>
        <p:spPr>
          <a:xfrm>
            <a:off x="8034738" y="905065"/>
            <a:ext cx="2323704" cy="1054357"/>
          </a:xfrm>
          <a:custGeom>
            <a:avLst/>
            <a:gdLst>
              <a:gd name="connsiteX0" fmla="*/ 0 w 4937760"/>
              <a:gd name="connsiteY0" fmla="*/ 1730326 h 1730326"/>
              <a:gd name="connsiteX1" fmla="*/ 112542 w 4937760"/>
              <a:gd name="connsiteY1" fmla="*/ 1561513 h 1730326"/>
              <a:gd name="connsiteX2" fmla="*/ 281354 w 4937760"/>
              <a:gd name="connsiteY2" fmla="*/ 1505243 h 1730326"/>
              <a:gd name="connsiteX3" fmla="*/ 365760 w 4937760"/>
              <a:gd name="connsiteY3" fmla="*/ 1448972 h 1730326"/>
              <a:gd name="connsiteX4" fmla="*/ 436099 w 4937760"/>
              <a:gd name="connsiteY4" fmla="*/ 1406769 h 1730326"/>
              <a:gd name="connsiteX5" fmla="*/ 492369 w 4937760"/>
              <a:gd name="connsiteY5" fmla="*/ 1350498 h 1730326"/>
              <a:gd name="connsiteX6" fmla="*/ 562708 w 4937760"/>
              <a:gd name="connsiteY6" fmla="*/ 1252024 h 1730326"/>
              <a:gd name="connsiteX7" fmla="*/ 633046 w 4937760"/>
              <a:gd name="connsiteY7" fmla="*/ 1209821 h 1730326"/>
              <a:gd name="connsiteX8" fmla="*/ 703385 w 4937760"/>
              <a:gd name="connsiteY8" fmla="*/ 1139483 h 1730326"/>
              <a:gd name="connsiteX9" fmla="*/ 872197 w 4937760"/>
              <a:gd name="connsiteY9" fmla="*/ 1055077 h 1730326"/>
              <a:gd name="connsiteX10" fmla="*/ 984739 w 4937760"/>
              <a:gd name="connsiteY10" fmla="*/ 956603 h 1730326"/>
              <a:gd name="connsiteX11" fmla="*/ 1055077 w 4937760"/>
              <a:gd name="connsiteY11" fmla="*/ 858129 h 1730326"/>
              <a:gd name="connsiteX12" fmla="*/ 1097280 w 4937760"/>
              <a:gd name="connsiteY12" fmla="*/ 661181 h 1730326"/>
              <a:gd name="connsiteX13" fmla="*/ 1125416 w 4937760"/>
              <a:gd name="connsiteY13" fmla="*/ 590843 h 1730326"/>
              <a:gd name="connsiteX14" fmla="*/ 1252025 w 4937760"/>
              <a:gd name="connsiteY14" fmla="*/ 478301 h 1730326"/>
              <a:gd name="connsiteX15" fmla="*/ 1294228 w 4937760"/>
              <a:gd name="connsiteY15" fmla="*/ 450166 h 1730326"/>
              <a:gd name="connsiteX16" fmla="*/ 1364566 w 4937760"/>
              <a:gd name="connsiteY16" fmla="*/ 365760 h 1730326"/>
              <a:gd name="connsiteX17" fmla="*/ 1463040 w 4937760"/>
              <a:gd name="connsiteY17" fmla="*/ 239150 h 1730326"/>
              <a:gd name="connsiteX18" fmla="*/ 1505243 w 4937760"/>
              <a:gd name="connsiteY18" fmla="*/ 211015 h 1730326"/>
              <a:gd name="connsiteX19" fmla="*/ 2067951 w 4937760"/>
              <a:gd name="connsiteY19" fmla="*/ 154744 h 1730326"/>
              <a:gd name="connsiteX20" fmla="*/ 2138289 w 4937760"/>
              <a:gd name="connsiteY20" fmla="*/ 112541 h 1730326"/>
              <a:gd name="connsiteX21" fmla="*/ 2180493 w 4937760"/>
              <a:gd name="connsiteY21" fmla="*/ 98473 h 1730326"/>
              <a:gd name="connsiteX22" fmla="*/ 2222696 w 4937760"/>
              <a:gd name="connsiteY22" fmla="*/ 56270 h 1730326"/>
              <a:gd name="connsiteX23" fmla="*/ 2307102 w 4937760"/>
              <a:gd name="connsiteY23" fmla="*/ 0 h 1730326"/>
              <a:gd name="connsiteX24" fmla="*/ 2757268 w 4937760"/>
              <a:gd name="connsiteY24" fmla="*/ 14067 h 1730326"/>
              <a:gd name="connsiteX25" fmla="*/ 2897945 w 4937760"/>
              <a:gd name="connsiteY25" fmla="*/ 112541 h 1730326"/>
              <a:gd name="connsiteX26" fmla="*/ 2926080 w 4937760"/>
              <a:gd name="connsiteY26" fmla="*/ 140677 h 1730326"/>
              <a:gd name="connsiteX27" fmla="*/ 3052689 w 4937760"/>
              <a:gd name="connsiteY27" fmla="*/ 323557 h 1730326"/>
              <a:gd name="connsiteX28" fmla="*/ 3080825 w 4937760"/>
              <a:gd name="connsiteY28" fmla="*/ 407963 h 1730326"/>
              <a:gd name="connsiteX29" fmla="*/ 3108960 w 4937760"/>
              <a:gd name="connsiteY29" fmla="*/ 478301 h 1730326"/>
              <a:gd name="connsiteX30" fmla="*/ 3123028 w 4937760"/>
              <a:gd name="connsiteY30" fmla="*/ 534572 h 1730326"/>
              <a:gd name="connsiteX31" fmla="*/ 3165231 w 4937760"/>
              <a:gd name="connsiteY31" fmla="*/ 604910 h 1730326"/>
              <a:gd name="connsiteX32" fmla="*/ 3193366 w 4937760"/>
              <a:gd name="connsiteY32" fmla="*/ 689317 h 1730326"/>
              <a:gd name="connsiteX33" fmla="*/ 3221502 w 4937760"/>
              <a:gd name="connsiteY33" fmla="*/ 745587 h 1730326"/>
              <a:gd name="connsiteX34" fmla="*/ 3319976 w 4937760"/>
              <a:gd name="connsiteY34" fmla="*/ 872197 h 1730326"/>
              <a:gd name="connsiteX35" fmla="*/ 3502856 w 4937760"/>
              <a:gd name="connsiteY35" fmla="*/ 900332 h 1730326"/>
              <a:gd name="connsiteX36" fmla="*/ 3643533 w 4937760"/>
              <a:gd name="connsiteY36" fmla="*/ 1041009 h 1730326"/>
              <a:gd name="connsiteX37" fmla="*/ 3756074 w 4937760"/>
              <a:gd name="connsiteY37" fmla="*/ 1125415 h 1730326"/>
              <a:gd name="connsiteX38" fmla="*/ 3882683 w 4937760"/>
              <a:gd name="connsiteY38" fmla="*/ 1266092 h 1730326"/>
              <a:gd name="connsiteX39" fmla="*/ 3953022 w 4937760"/>
              <a:gd name="connsiteY39" fmla="*/ 1294227 h 1730326"/>
              <a:gd name="connsiteX40" fmla="*/ 4079631 w 4937760"/>
              <a:gd name="connsiteY40" fmla="*/ 1406769 h 1730326"/>
              <a:gd name="connsiteX41" fmla="*/ 4121834 w 4937760"/>
              <a:gd name="connsiteY41" fmla="*/ 1420837 h 1730326"/>
              <a:gd name="connsiteX42" fmla="*/ 4276579 w 4937760"/>
              <a:gd name="connsiteY42" fmla="*/ 1434904 h 1730326"/>
              <a:gd name="connsiteX43" fmla="*/ 4473526 w 4937760"/>
              <a:gd name="connsiteY43" fmla="*/ 1561513 h 1730326"/>
              <a:gd name="connsiteX44" fmla="*/ 4698609 w 4937760"/>
              <a:gd name="connsiteY44" fmla="*/ 1575581 h 1730326"/>
              <a:gd name="connsiteX45" fmla="*/ 4867422 w 4937760"/>
              <a:gd name="connsiteY45" fmla="*/ 1617784 h 1730326"/>
              <a:gd name="connsiteX46" fmla="*/ 4895557 w 4937760"/>
              <a:gd name="connsiteY46" fmla="*/ 1659987 h 1730326"/>
              <a:gd name="connsiteX47" fmla="*/ 4909625 w 4937760"/>
              <a:gd name="connsiteY47" fmla="*/ 1702190 h 1730326"/>
              <a:gd name="connsiteX48" fmla="*/ 4937760 w 4937760"/>
              <a:gd name="connsiteY48" fmla="*/ 1730326 h 173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937760" h="1730326">
                <a:moveTo>
                  <a:pt x="0" y="1730326"/>
                </a:moveTo>
                <a:cubicBezTo>
                  <a:pt x="19297" y="1672436"/>
                  <a:pt x="35906" y="1580672"/>
                  <a:pt x="112542" y="1561513"/>
                </a:cubicBezTo>
                <a:cubicBezTo>
                  <a:pt x="197558" y="1540259"/>
                  <a:pt x="216458" y="1544180"/>
                  <a:pt x="281354" y="1505243"/>
                </a:cubicBezTo>
                <a:cubicBezTo>
                  <a:pt x="310350" y="1487846"/>
                  <a:pt x="337232" y="1467126"/>
                  <a:pt x="365760" y="1448972"/>
                </a:cubicBezTo>
                <a:cubicBezTo>
                  <a:pt x="388828" y="1434292"/>
                  <a:pt x="414516" y="1423556"/>
                  <a:pt x="436099" y="1406769"/>
                </a:cubicBezTo>
                <a:cubicBezTo>
                  <a:pt x="457037" y="1390483"/>
                  <a:pt x="475106" y="1370638"/>
                  <a:pt x="492369" y="1350498"/>
                </a:cubicBezTo>
                <a:cubicBezTo>
                  <a:pt x="521205" y="1316856"/>
                  <a:pt x="527425" y="1282897"/>
                  <a:pt x="562708" y="1252024"/>
                </a:cubicBezTo>
                <a:cubicBezTo>
                  <a:pt x="583285" y="1234019"/>
                  <a:pt x="611695" y="1226902"/>
                  <a:pt x="633046" y="1209821"/>
                </a:cubicBezTo>
                <a:cubicBezTo>
                  <a:pt x="658938" y="1189107"/>
                  <a:pt x="675547" y="1157496"/>
                  <a:pt x="703385" y="1139483"/>
                </a:cubicBezTo>
                <a:cubicBezTo>
                  <a:pt x="756205" y="1105306"/>
                  <a:pt x="872197" y="1055077"/>
                  <a:pt x="872197" y="1055077"/>
                </a:cubicBezTo>
                <a:cubicBezTo>
                  <a:pt x="977338" y="914888"/>
                  <a:pt x="840029" y="1083224"/>
                  <a:pt x="984739" y="956603"/>
                </a:cubicBezTo>
                <a:cubicBezTo>
                  <a:pt x="998699" y="944388"/>
                  <a:pt x="1041618" y="878318"/>
                  <a:pt x="1055077" y="858129"/>
                </a:cubicBezTo>
                <a:cubicBezTo>
                  <a:pt x="1070389" y="735632"/>
                  <a:pt x="1059099" y="766177"/>
                  <a:pt x="1097280" y="661181"/>
                </a:cubicBezTo>
                <a:cubicBezTo>
                  <a:pt x="1105910" y="637449"/>
                  <a:pt x="1111409" y="611854"/>
                  <a:pt x="1125416" y="590843"/>
                </a:cubicBezTo>
                <a:cubicBezTo>
                  <a:pt x="1145889" y="560133"/>
                  <a:pt x="1225525" y="498176"/>
                  <a:pt x="1252025" y="478301"/>
                </a:cubicBezTo>
                <a:cubicBezTo>
                  <a:pt x="1265551" y="468157"/>
                  <a:pt x="1282273" y="462121"/>
                  <a:pt x="1294228" y="450166"/>
                </a:cubicBezTo>
                <a:cubicBezTo>
                  <a:pt x="1320125" y="424269"/>
                  <a:pt x="1342081" y="394669"/>
                  <a:pt x="1364566" y="365760"/>
                </a:cubicBezTo>
                <a:cubicBezTo>
                  <a:pt x="1423123" y="290473"/>
                  <a:pt x="1359989" y="342202"/>
                  <a:pt x="1463040" y="239150"/>
                </a:cubicBezTo>
                <a:cubicBezTo>
                  <a:pt x="1474995" y="227195"/>
                  <a:pt x="1488498" y="213351"/>
                  <a:pt x="1505243" y="211015"/>
                </a:cubicBezTo>
                <a:cubicBezTo>
                  <a:pt x="1691939" y="184964"/>
                  <a:pt x="2067951" y="154744"/>
                  <a:pt x="2067951" y="154744"/>
                </a:cubicBezTo>
                <a:cubicBezTo>
                  <a:pt x="2091397" y="140676"/>
                  <a:pt x="2113833" y="124769"/>
                  <a:pt x="2138289" y="112541"/>
                </a:cubicBezTo>
                <a:cubicBezTo>
                  <a:pt x="2151552" y="105909"/>
                  <a:pt x="2168155" y="106699"/>
                  <a:pt x="2180493" y="98473"/>
                </a:cubicBezTo>
                <a:cubicBezTo>
                  <a:pt x="2197046" y="87437"/>
                  <a:pt x="2206992" y="68484"/>
                  <a:pt x="2222696" y="56270"/>
                </a:cubicBezTo>
                <a:cubicBezTo>
                  <a:pt x="2249387" y="35510"/>
                  <a:pt x="2278967" y="18757"/>
                  <a:pt x="2307102" y="0"/>
                </a:cubicBezTo>
                <a:cubicBezTo>
                  <a:pt x="2457157" y="4689"/>
                  <a:pt x="2608422" y="-5518"/>
                  <a:pt x="2757268" y="14067"/>
                </a:cubicBezTo>
                <a:cubicBezTo>
                  <a:pt x="2767676" y="15436"/>
                  <a:pt x="2879458" y="97135"/>
                  <a:pt x="2897945" y="112541"/>
                </a:cubicBezTo>
                <a:cubicBezTo>
                  <a:pt x="2908134" y="121032"/>
                  <a:pt x="2917681" y="130412"/>
                  <a:pt x="2926080" y="140677"/>
                </a:cubicBezTo>
                <a:cubicBezTo>
                  <a:pt x="2979979" y="206554"/>
                  <a:pt x="3023178" y="249779"/>
                  <a:pt x="3052689" y="323557"/>
                </a:cubicBezTo>
                <a:cubicBezTo>
                  <a:pt x="3063703" y="351093"/>
                  <a:pt x="3070690" y="380091"/>
                  <a:pt x="3080825" y="407963"/>
                </a:cubicBezTo>
                <a:cubicBezTo>
                  <a:pt x="3089455" y="431695"/>
                  <a:pt x="3100975" y="454345"/>
                  <a:pt x="3108960" y="478301"/>
                </a:cubicBezTo>
                <a:cubicBezTo>
                  <a:pt x="3115074" y="496643"/>
                  <a:pt x="3115176" y="516904"/>
                  <a:pt x="3123028" y="534572"/>
                </a:cubicBezTo>
                <a:cubicBezTo>
                  <a:pt x="3134133" y="559558"/>
                  <a:pt x="3153917" y="580018"/>
                  <a:pt x="3165231" y="604910"/>
                </a:cubicBezTo>
                <a:cubicBezTo>
                  <a:pt x="3177503" y="631909"/>
                  <a:pt x="3182351" y="661781"/>
                  <a:pt x="3193366" y="689317"/>
                </a:cubicBezTo>
                <a:cubicBezTo>
                  <a:pt x="3201154" y="708788"/>
                  <a:pt x="3213241" y="726312"/>
                  <a:pt x="3221502" y="745587"/>
                </a:cubicBezTo>
                <a:cubicBezTo>
                  <a:pt x="3242575" y="794757"/>
                  <a:pt x="3240046" y="859900"/>
                  <a:pt x="3319976" y="872197"/>
                </a:cubicBezTo>
                <a:lnTo>
                  <a:pt x="3502856" y="900332"/>
                </a:lnTo>
                <a:cubicBezTo>
                  <a:pt x="3549748" y="947224"/>
                  <a:pt x="3588355" y="1004224"/>
                  <a:pt x="3643533" y="1041009"/>
                </a:cubicBezTo>
                <a:cubicBezTo>
                  <a:pt x="3682496" y="1066984"/>
                  <a:pt x="3722655" y="1091996"/>
                  <a:pt x="3756074" y="1125415"/>
                </a:cubicBezTo>
                <a:cubicBezTo>
                  <a:pt x="3814286" y="1183627"/>
                  <a:pt x="3811845" y="1216505"/>
                  <a:pt x="3882683" y="1266092"/>
                </a:cubicBezTo>
                <a:cubicBezTo>
                  <a:pt x="3903371" y="1280573"/>
                  <a:pt x="3929576" y="1284849"/>
                  <a:pt x="3953022" y="1294227"/>
                </a:cubicBezTo>
                <a:cubicBezTo>
                  <a:pt x="3991153" y="1332359"/>
                  <a:pt x="4031330" y="1379169"/>
                  <a:pt x="4079631" y="1406769"/>
                </a:cubicBezTo>
                <a:cubicBezTo>
                  <a:pt x="4092506" y="1414126"/>
                  <a:pt x="4107154" y="1418740"/>
                  <a:pt x="4121834" y="1420837"/>
                </a:cubicBezTo>
                <a:cubicBezTo>
                  <a:pt x="4173108" y="1428162"/>
                  <a:pt x="4224997" y="1430215"/>
                  <a:pt x="4276579" y="1434904"/>
                </a:cubicBezTo>
                <a:cubicBezTo>
                  <a:pt x="4399192" y="1557517"/>
                  <a:pt x="4330418" y="1520625"/>
                  <a:pt x="4473526" y="1561513"/>
                </a:cubicBezTo>
                <a:cubicBezTo>
                  <a:pt x="4555008" y="1642995"/>
                  <a:pt x="4454654" y="1556815"/>
                  <a:pt x="4698609" y="1575581"/>
                </a:cubicBezTo>
                <a:cubicBezTo>
                  <a:pt x="4756441" y="1580030"/>
                  <a:pt x="4811151" y="1603716"/>
                  <a:pt x="4867422" y="1617784"/>
                </a:cubicBezTo>
                <a:cubicBezTo>
                  <a:pt x="4876800" y="1631852"/>
                  <a:pt x="4887996" y="1644865"/>
                  <a:pt x="4895557" y="1659987"/>
                </a:cubicBezTo>
                <a:cubicBezTo>
                  <a:pt x="4902189" y="1673250"/>
                  <a:pt x="4901996" y="1689474"/>
                  <a:pt x="4909625" y="1702190"/>
                </a:cubicBezTo>
                <a:cubicBezTo>
                  <a:pt x="4916449" y="1713563"/>
                  <a:pt x="4937760" y="1730326"/>
                  <a:pt x="4937760" y="1730326"/>
                </a:cubicBezTo>
              </a:path>
            </a:pathLst>
          </a:custGeom>
          <a:noFill/>
          <a:ln w="349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1585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ítulo 1">
            <a:extLst>
              <a:ext uri="{FF2B5EF4-FFF2-40B4-BE49-F238E27FC236}">
                <a16:creationId xmlns:a16="http://schemas.microsoft.com/office/drawing/2014/main" id="{F296A3B7-38B6-46D8-A0A7-F17702F3CB8F}"/>
              </a:ext>
            </a:extLst>
          </p:cNvPr>
          <p:cNvSpPr txBox="1">
            <a:spLocks/>
          </p:cNvSpPr>
          <p:nvPr/>
        </p:nvSpPr>
        <p:spPr>
          <a:xfrm>
            <a:off x="5434908" y="5069227"/>
            <a:ext cx="6376092" cy="9210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b="1" dirty="0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F076A8CC-AEED-4D84-ABBE-75AA4005A680}"/>
              </a:ext>
            </a:extLst>
          </p:cNvPr>
          <p:cNvSpPr txBox="1">
            <a:spLocks/>
          </p:cNvSpPr>
          <p:nvPr/>
        </p:nvSpPr>
        <p:spPr>
          <a:xfrm>
            <a:off x="1308295" y="573837"/>
            <a:ext cx="10396025" cy="17987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Na Geofísica estamos interessados na </a:t>
            </a:r>
            <a:r>
              <a:rPr lang="pt-BR" sz="3600" b="1" dirty="0">
                <a:solidFill>
                  <a:srgbClr val="0070C0"/>
                </a:solidFill>
              </a:rPr>
              <a:t>componente gravitacional </a:t>
            </a:r>
            <a:r>
              <a:rPr lang="pt-BR" sz="3600" dirty="0"/>
              <a:t>que é relacionada com as </a:t>
            </a:r>
            <a:r>
              <a:rPr lang="pt-BR" sz="3600" b="1" dirty="0">
                <a:solidFill>
                  <a:srgbClr val="0070C0"/>
                </a:solidFill>
              </a:rPr>
              <a:t>distribuições de densidade</a:t>
            </a:r>
            <a:r>
              <a:rPr lang="pt-BR" sz="3600" dirty="0"/>
              <a:t> no interior da Terra</a:t>
            </a:r>
          </a:p>
        </p:txBody>
      </p:sp>
    </p:spTree>
    <p:extLst>
      <p:ext uri="{BB962C8B-B14F-4D97-AF65-F5344CB8AC3E}">
        <p14:creationId xmlns:p14="http://schemas.microsoft.com/office/powerpoint/2010/main" val="330783918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1493577-CE83-4830-8B63-9DF6A3DF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150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09386A0-0A09-4ADB-8C70-EFC9F43B8876}"/>
              </a:ext>
            </a:extLst>
          </p:cNvPr>
          <p:cNvSpPr txBox="1">
            <a:spLocks/>
          </p:cNvSpPr>
          <p:nvPr/>
        </p:nvSpPr>
        <p:spPr>
          <a:xfrm>
            <a:off x="190500" y="3018252"/>
            <a:ext cx="11811000" cy="8214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b="1" dirty="0">
                <a:solidFill>
                  <a:schemeClr val="bg1"/>
                </a:solidFill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846905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ítulo 1">
            <a:extLst>
              <a:ext uri="{FF2B5EF4-FFF2-40B4-BE49-F238E27FC236}">
                <a16:creationId xmlns:a16="http://schemas.microsoft.com/office/drawing/2014/main" id="{F296A3B7-38B6-46D8-A0A7-F17702F3CB8F}"/>
              </a:ext>
            </a:extLst>
          </p:cNvPr>
          <p:cNvSpPr txBox="1">
            <a:spLocks/>
          </p:cNvSpPr>
          <p:nvPr/>
        </p:nvSpPr>
        <p:spPr>
          <a:xfrm>
            <a:off x="5434908" y="5069227"/>
            <a:ext cx="6376092" cy="9210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b="1" dirty="0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F076A8CC-AEED-4D84-ABBE-75AA4005A680}"/>
              </a:ext>
            </a:extLst>
          </p:cNvPr>
          <p:cNvSpPr txBox="1">
            <a:spLocks/>
          </p:cNvSpPr>
          <p:nvPr/>
        </p:nvSpPr>
        <p:spPr>
          <a:xfrm>
            <a:off x="1308295" y="573837"/>
            <a:ext cx="10396025" cy="17987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Na Geofísica estamos interessados na </a:t>
            </a:r>
            <a:r>
              <a:rPr lang="pt-BR" sz="3600" b="1" dirty="0">
                <a:solidFill>
                  <a:srgbClr val="0070C0"/>
                </a:solidFill>
              </a:rPr>
              <a:t>componente gravitacional </a:t>
            </a:r>
            <a:r>
              <a:rPr lang="pt-BR" sz="3600" dirty="0"/>
              <a:t>que é relacionada com as </a:t>
            </a:r>
            <a:r>
              <a:rPr lang="pt-BR" sz="3600" b="1" dirty="0">
                <a:solidFill>
                  <a:srgbClr val="0070C0"/>
                </a:solidFill>
              </a:rPr>
              <a:t>distribuições de densidade</a:t>
            </a:r>
            <a:r>
              <a:rPr lang="pt-BR" sz="3600" dirty="0"/>
              <a:t> no interior da Terra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ACD8EE5-7343-4E72-85D5-CF0E841688BB}"/>
              </a:ext>
            </a:extLst>
          </p:cNvPr>
          <p:cNvSpPr txBox="1">
            <a:spLocks/>
          </p:cNvSpPr>
          <p:nvPr/>
        </p:nvSpPr>
        <p:spPr>
          <a:xfrm>
            <a:off x="661182" y="3132077"/>
            <a:ext cx="11296357" cy="25811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É necessário que a gente consiga retirar todas as componentes que </a:t>
            </a:r>
            <a:r>
              <a:rPr lang="pt-BR" sz="3600" b="1" dirty="0">
                <a:solidFill>
                  <a:srgbClr val="0070C0"/>
                </a:solidFill>
              </a:rPr>
              <a:t>NÃO</a:t>
            </a:r>
            <a:r>
              <a:rPr lang="pt-BR" sz="3600" dirty="0"/>
              <a:t> são de origem gravitacional, como </a:t>
            </a:r>
            <a:r>
              <a:rPr lang="pt-BR" sz="3600" b="1" dirty="0">
                <a:solidFill>
                  <a:srgbClr val="0070C0"/>
                </a:solidFill>
              </a:rPr>
              <a:t>as variações temporais </a:t>
            </a:r>
            <a:r>
              <a:rPr lang="pt-BR" sz="3600" dirty="0"/>
              <a:t>do campo ocasionadas pela atração </a:t>
            </a:r>
            <a:r>
              <a:rPr lang="pt-BR" sz="3600" dirty="0" err="1"/>
              <a:t>luni-solar</a:t>
            </a:r>
            <a:r>
              <a:rPr lang="pt-BR" sz="3600" dirty="0"/>
              <a:t>; deriva instrumental e variações na pressão atmosférica. Além disso, </a:t>
            </a:r>
            <a:r>
              <a:rPr lang="pt-BR" sz="3600" b="1" dirty="0">
                <a:solidFill>
                  <a:srgbClr val="0070C0"/>
                </a:solidFill>
              </a:rPr>
              <a:t>os efeitos de rotação</a:t>
            </a:r>
            <a:r>
              <a:rPr lang="pt-BR" sz="3600" dirty="0"/>
              <a:t> da Terra.</a:t>
            </a:r>
          </a:p>
        </p:txBody>
      </p:sp>
    </p:spTree>
    <p:extLst>
      <p:ext uri="{BB962C8B-B14F-4D97-AF65-F5344CB8AC3E}">
        <p14:creationId xmlns:p14="http://schemas.microsoft.com/office/powerpoint/2010/main" val="2675351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1493577-CE83-4830-8B63-9DF6A3DF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17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09386A0-0A09-4ADB-8C70-EFC9F43B8876}"/>
              </a:ext>
            </a:extLst>
          </p:cNvPr>
          <p:cNvSpPr txBox="1">
            <a:spLocks/>
          </p:cNvSpPr>
          <p:nvPr/>
        </p:nvSpPr>
        <p:spPr>
          <a:xfrm>
            <a:off x="190500" y="3018252"/>
            <a:ext cx="11811000" cy="8214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b="1" dirty="0">
                <a:solidFill>
                  <a:schemeClr val="bg1"/>
                </a:solidFill>
              </a:rPr>
              <a:t>Como isolar os efeitos que nos interessam?</a:t>
            </a:r>
          </a:p>
        </p:txBody>
      </p:sp>
    </p:spTree>
    <p:extLst>
      <p:ext uri="{BB962C8B-B14F-4D97-AF65-F5344CB8AC3E}">
        <p14:creationId xmlns:p14="http://schemas.microsoft.com/office/powerpoint/2010/main" val="3740407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E0A6327A-ED21-477E-8B3D-43872E9EC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825416"/>
            <a:ext cx="10905066" cy="520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681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Diagrama&#10;&#10;Descrição gerada automaticamente">
            <a:extLst>
              <a:ext uri="{FF2B5EF4-FFF2-40B4-BE49-F238E27FC236}">
                <a16:creationId xmlns:a16="http://schemas.microsoft.com/office/drawing/2014/main" id="{42FF5A78-C0FF-4543-91C9-1DD3C7A2C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811784"/>
            <a:ext cx="10905066" cy="5234430"/>
          </a:xfrm>
          <a:prstGeom prst="rect">
            <a:avLst/>
          </a:prstGeom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25781EB4-62D1-4A4A-B3C5-3BB2C3F5E44B}"/>
              </a:ext>
            </a:extLst>
          </p:cNvPr>
          <p:cNvSpPr txBox="1">
            <a:spLocks/>
          </p:cNvSpPr>
          <p:nvPr/>
        </p:nvSpPr>
        <p:spPr>
          <a:xfrm>
            <a:off x="1524000" y="207401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6771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1493577-CE83-4830-8B63-9DF6A3DF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2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09386A0-0A09-4ADB-8C70-EFC9F43B8876}"/>
              </a:ext>
            </a:extLst>
          </p:cNvPr>
          <p:cNvSpPr txBox="1">
            <a:spLocks/>
          </p:cNvSpPr>
          <p:nvPr/>
        </p:nvSpPr>
        <p:spPr>
          <a:xfrm>
            <a:off x="190500" y="3018252"/>
            <a:ext cx="11811000" cy="8214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b="1" dirty="0">
                <a:solidFill>
                  <a:schemeClr val="bg1"/>
                </a:solidFill>
              </a:rPr>
              <a:t>Gravimetria</a:t>
            </a:r>
          </a:p>
        </p:txBody>
      </p:sp>
    </p:spTree>
    <p:extLst>
      <p:ext uri="{BB962C8B-B14F-4D97-AF65-F5344CB8AC3E}">
        <p14:creationId xmlns:p14="http://schemas.microsoft.com/office/powerpoint/2010/main" val="323037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482E40A3-BB85-4C36-8BFB-E168CFC86D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8" t="6570" r="10966" b="16143"/>
          <a:stretch/>
        </p:blipFill>
        <p:spPr>
          <a:xfrm>
            <a:off x="6568368" y="0"/>
            <a:ext cx="5622685" cy="5796000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52C7D298-B325-4916-AA3E-6C8FFEEEBBEA}"/>
              </a:ext>
            </a:extLst>
          </p:cNvPr>
          <p:cNvSpPr txBox="1">
            <a:spLocks/>
          </p:cNvSpPr>
          <p:nvPr/>
        </p:nvSpPr>
        <p:spPr>
          <a:xfrm>
            <a:off x="698016" y="5857176"/>
            <a:ext cx="4123990" cy="3701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Gravidade medida na superfície</a:t>
            </a:r>
          </a:p>
        </p:txBody>
      </p:sp>
      <p:pic>
        <p:nvPicPr>
          <p:cNvPr id="11" name="Imagem 10" descr="Diagrama&#10;&#10;Descrição gerada automaticamente com confiança média">
            <a:extLst>
              <a:ext uri="{FF2B5EF4-FFF2-40B4-BE49-F238E27FC236}">
                <a16:creationId xmlns:a16="http://schemas.microsoft.com/office/drawing/2014/main" id="{76194B9D-4FC0-475A-97C9-E4F60320BE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0" t="7409" r="11051" b="17088"/>
          <a:stretch/>
        </p:blipFill>
        <p:spPr>
          <a:xfrm>
            <a:off x="947" y="0"/>
            <a:ext cx="5760000" cy="5797161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79F8598C-CD0A-43F8-B526-4F81C9FDA194}"/>
              </a:ext>
            </a:extLst>
          </p:cNvPr>
          <p:cNvSpPr txBox="1">
            <a:spLocks/>
          </p:cNvSpPr>
          <p:nvPr/>
        </p:nvSpPr>
        <p:spPr>
          <a:xfrm>
            <a:off x="7317715" y="5919657"/>
            <a:ext cx="4123990" cy="3701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Gravidade Normal na superfície</a:t>
            </a:r>
          </a:p>
        </p:txBody>
      </p:sp>
    </p:spTree>
    <p:extLst>
      <p:ext uri="{BB962C8B-B14F-4D97-AF65-F5344CB8AC3E}">
        <p14:creationId xmlns:p14="http://schemas.microsoft.com/office/powerpoint/2010/main" val="1854249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 vídeo game&#10;&#10;Descrição gerada automaticamente com confiança média">
            <a:extLst>
              <a:ext uri="{FF2B5EF4-FFF2-40B4-BE49-F238E27FC236}">
                <a16:creationId xmlns:a16="http://schemas.microsoft.com/office/drawing/2014/main" id="{78FCA14A-91DA-462D-818F-6E5A62373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575138"/>
            <a:ext cx="10905066" cy="3707724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9AE2B5E9-9DD1-458A-9570-4167FF047CC5}"/>
              </a:ext>
            </a:extLst>
          </p:cNvPr>
          <p:cNvSpPr txBox="1">
            <a:spLocks/>
          </p:cNvSpPr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Distúrbio</a:t>
            </a: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5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gravidade</a:t>
            </a:r>
            <a:endParaRPr lang="en-US" sz="5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50896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0F0FF1F2-A565-4E0A-9FE4-A56BE82EB5EA}"/>
                  </a:ext>
                </a:extLst>
              </p:cNvPr>
              <p:cNvSpPr txBox="1"/>
              <p:nvPr/>
            </p:nvSpPr>
            <p:spPr>
              <a:xfrm>
                <a:off x="364823" y="2784196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0F0FF1F2-A565-4E0A-9FE4-A56BE82EB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23" y="2784196"/>
                <a:ext cx="4515558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ítulo 1">
            <a:extLst>
              <a:ext uri="{FF2B5EF4-FFF2-40B4-BE49-F238E27FC236}">
                <a16:creationId xmlns:a16="http://schemas.microsoft.com/office/drawing/2014/main" id="{A915C2CF-EAE0-4926-848E-F407ECB702A3}"/>
              </a:ext>
            </a:extLst>
          </p:cNvPr>
          <p:cNvSpPr txBox="1">
            <a:spLocks/>
          </p:cNvSpPr>
          <p:nvPr/>
        </p:nvSpPr>
        <p:spPr>
          <a:xfrm>
            <a:off x="1557132" y="3727943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Distúrbio de gravidade</a:t>
            </a:r>
          </a:p>
        </p:txBody>
      </p:sp>
      <p:pic>
        <p:nvPicPr>
          <p:cNvPr id="3" name="Imagem 2" descr="Gráfico&#10;&#10;Descrição gerada automaticamente">
            <a:extLst>
              <a:ext uri="{FF2B5EF4-FFF2-40B4-BE49-F238E27FC236}">
                <a16:creationId xmlns:a16="http://schemas.microsoft.com/office/drawing/2014/main" id="{DC509DAA-0043-473B-882B-B19EBE685D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8" t="8476" r="11404" b="16582"/>
          <a:stretch/>
        </p:blipFill>
        <p:spPr>
          <a:xfrm>
            <a:off x="5432134" y="108653"/>
            <a:ext cx="6579176" cy="664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000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59FFC0B5-7D85-4F7D-9B45-36CD56D115F9}"/>
              </a:ext>
            </a:extLst>
          </p:cNvPr>
          <p:cNvSpPr txBox="1">
            <a:spLocks/>
          </p:cNvSpPr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Correção</a:t>
            </a: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bouguer</a:t>
            </a:r>
          </a:p>
        </p:txBody>
      </p:sp>
      <p:pic>
        <p:nvPicPr>
          <p:cNvPr id="4" name="Imagem 3" descr="Imagem de vídeo game&#10;&#10;Descrição gerada automaticamente com confiança média">
            <a:extLst>
              <a:ext uri="{FF2B5EF4-FFF2-40B4-BE49-F238E27FC236}">
                <a16:creationId xmlns:a16="http://schemas.microsoft.com/office/drawing/2014/main" id="{056530DA-E6F9-4282-832B-0341D5688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96521"/>
            <a:ext cx="10515599" cy="357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25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de vídeo game&#10;&#10;Descrição gerada automaticamente com confiança média">
            <a:extLst>
              <a:ext uri="{FF2B5EF4-FFF2-40B4-BE49-F238E27FC236}">
                <a16:creationId xmlns:a16="http://schemas.microsoft.com/office/drawing/2014/main" id="{78FCA14A-91DA-462D-818F-6E5A62373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575138"/>
            <a:ext cx="10905066" cy="3707724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F1BF9F40-D230-4541-9684-5B38C8543674}"/>
              </a:ext>
            </a:extLst>
          </p:cNvPr>
          <p:cNvSpPr txBox="1">
            <a:spLocks/>
          </p:cNvSpPr>
          <p:nvPr/>
        </p:nvSpPr>
        <p:spPr>
          <a:xfrm>
            <a:off x="7084023" y="147718"/>
            <a:ext cx="4882690" cy="10847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Temos que retirar o efeito do acúmulo de massas acima e a defasagem de massa abaixo do nível do mar.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0338ECE-02AA-4028-9121-1DE70FB88250}"/>
                  </a:ext>
                </a:extLst>
              </p:cNvPr>
              <p:cNvSpPr txBox="1"/>
              <p:nvPr/>
            </p:nvSpPr>
            <p:spPr>
              <a:xfrm>
                <a:off x="225287" y="725174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0338ECE-02AA-4028-9121-1DE70FB88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87" y="725174"/>
                <a:ext cx="4515558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ítulo 1">
            <a:extLst>
              <a:ext uri="{FF2B5EF4-FFF2-40B4-BE49-F238E27FC236}">
                <a16:creationId xmlns:a16="http://schemas.microsoft.com/office/drawing/2014/main" id="{9DB347FF-5E13-4C25-87AC-5BEBA3DCAE8F}"/>
              </a:ext>
            </a:extLst>
          </p:cNvPr>
          <p:cNvSpPr txBox="1">
            <a:spLocks/>
          </p:cNvSpPr>
          <p:nvPr/>
        </p:nvSpPr>
        <p:spPr>
          <a:xfrm>
            <a:off x="-57573" y="47878"/>
            <a:ext cx="2935356" cy="4353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/>
              <a:t>Correção de </a:t>
            </a:r>
            <a:r>
              <a:rPr lang="pt-BR" sz="2400" b="1" dirty="0" err="1"/>
              <a:t>bouguer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824563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59FFC0B5-7D85-4F7D-9B45-36CD56D115F9}"/>
              </a:ext>
            </a:extLst>
          </p:cNvPr>
          <p:cNvSpPr txBox="1">
            <a:spLocks/>
          </p:cNvSpPr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Correção</a:t>
            </a: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bouguer</a:t>
            </a: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109FAC41-9C69-4B68-87AD-68CCB347D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96521"/>
            <a:ext cx="10515599" cy="357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626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59FFC0B5-7D85-4F7D-9B45-36CD56D115F9}"/>
              </a:ext>
            </a:extLst>
          </p:cNvPr>
          <p:cNvSpPr txBox="1">
            <a:spLocks/>
          </p:cNvSpPr>
          <p:nvPr/>
        </p:nvSpPr>
        <p:spPr>
          <a:xfrm>
            <a:off x="331305" y="2639678"/>
            <a:ext cx="2935356" cy="4353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/>
              <a:t>Correção de </a:t>
            </a:r>
            <a:r>
              <a:rPr lang="pt-BR" sz="2400" b="1" dirty="0" err="1"/>
              <a:t>bouguer</a:t>
            </a:r>
            <a:endParaRPr lang="pt-BR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F9EAACDD-216A-4396-A387-5E68E2AA73E6}"/>
                  </a:ext>
                </a:extLst>
              </p:cNvPr>
              <p:cNvSpPr txBox="1"/>
              <p:nvPr/>
            </p:nvSpPr>
            <p:spPr>
              <a:xfrm>
                <a:off x="581035" y="3075057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F9EAACDD-216A-4396-A387-5E68E2AA7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35" y="3075057"/>
                <a:ext cx="4515558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41C3614E-6375-4232-877C-3E1616F80F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4" t="7744" r="11740" b="15823"/>
          <a:stretch/>
        </p:blipFill>
        <p:spPr>
          <a:xfrm>
            <a:off x="5330567" y="96516"/>
            <a:ext cx="6530128" cy="676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661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1493577-CE83-4830-8B63-9DF6A3DF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27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09386A0-0A09-4ADB-8C70-EFC9F43B8876}"/>
              </a:ext>
            </a:extLst>
          </p:cNvPr>
          <p:cNvSpPr txBox="1">
            <a:spLocks/>
          </p:cNvSpPr>
          <p:nvPr/>
        </p:nvSpPr>
        <p:spPr>
          <a:xfrm>
            <a:off x="190500" y="3018252"/>
            <a:ext cx="11811000" cy="8214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b="1" dirty="0">
                <a:solidFill>
                  <a:schemeClr val="bg1"/>
                </a:solidFill>
              </a:rPr>
              <a:t>Modelagem do efeito gravitacional</a:t>
            </a:r>
          </a:p>
        </p:txBody>
      </p:sp>
    </p:spTree>
    <p:extLst>
      <p:ext uri="{BB962C8B-B14F-4D97-AF65-F5344CB8AC3E}">
        <p14:creationId xmlns:p14="http://schemas.microsoft.com/office/powerpoint/2010/main" val="4213954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/>
          <p:nvPr/>
        </p:nvCxnSpPr>
        <p:spPr>
          <a:xfrm>
            <a:off x="369109" y="2893656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369109" y="2893656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D135AA6-36EB-4205-8884-4A40A352753C}"/>
              </a:ext>
            </a:extLst>
          </p:cNvPr>
          <p:cNvCxnSpPr>
            <a:cxnSpLocks/>
          </p:cNvCxnSpPr>
          <p:nvPr/>
        </p:nvCxnSpPr>
        <p:spPr>
          <a:xfrm flipV="1">
            <a:off x="369108" y="1183869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E5F536-F853-4A6F-9BF2-C3B95D088F87}"/>
              </a:ext>
            </a:extLst>
          </p:cNvPr>
          <p:cNvSpPr txBox="1"/>
          <p:nvPr/>
        </p:nvSpPr>
        <p:spPr>
          <a:xfrm>
            <a:off x="1676852" y="875096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3270394" y="2893208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6257" y="5239154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45B35E83-B5D8-4521-86F6-8AF7C3BC4105}"/>
              </a:ext>
            </a:extLst>
          </p:cNvPr>
          <p:cNvSpPr/>
          <p:nvPr/>
        </p:nvSpPr>
        <p:spPr>
          <a:xfrm>
            <a:off x="763003" y="3681797"/>
            <a:ext cx="2507390" cy="1557357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201BCC9-36F8-4C7B-BD66-DB55C7D28A92}"/>
              </a:ext>
            </a:extLst>
          </p:cNvPr>
          <p:cNvSpPr/>
          <p:nvPr/>
        </p:nvSpPr>
        <p:spPr>
          <a:xfrm>
            <a:off x="1911719" y="209765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7108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Efeito gravitacional de uma distribuição de densidade</a:t>
            </a:r>
          </a:p>
        </p:txBody>
      </p:sp>
      <p:sp>
        <p:nvSpPr>
          <p:cNvPr id="34" name="Cubo 33">
            <a:extLst>
              <a:ext uri="{FF2B5EF4-FFF2-40B4-BE49-F238E27FC236}">
                <a16:creationId xmlns:a16="http://schemas.microsoft.com/office/drawing/2014/main" id="{A4B56E09-8B27-48F6-A123-11597482F192}"/>
              </a:ext>
            </a:extLst>
          </p:cNvPr>
          <p:cNvSpPr/>
          <p:nvPr/>
        </p:nvSpPr>
        <p:spPr>
          <a:xfrm>
            <a:off x="1332854" y="4071605"/>
            <a:ext cx="230691" cy="227345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E22C1C81-6114-4FE5-91C1-820C69A55B9F}"/>
              </a:ext>
            </a:extLst>
          </p:cNvPr>
          <p:cNvCxnSpPr>
            <a:stCxn id="34" idx="0"/>
            <a:endCxn id="12" idx="0"/>
          </p:cNvCxnSpPr>
          <p:nvPr/>
        </p:nvCxnSpPr>
        <p:spPr>
          <a:xfrm flipV="1">
            <a:off x="1476618" y="2097658"/>
            <a:ext cx="457961" cy="197394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/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blipFill>
                <a:blip r:embed="rId2"/>
                <a:stretch>
                  <a:fillRect l="-15789" t="-1961" r="-28947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/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dirty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𝑑</m:t>
                      </m:r>
                      <m:r>
                        <m:rPr>
                          <m:brk m:alnAt="24"/>
                        </m:rPr>
                        <a:rPr lang="el-GR" sz="20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𝜐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blipFill>
                <a:blip r:embed="rId3"/>
                <a:stretch>
                  <a:fillRect l="-17857" r="-8929" b="-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28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929D0C0D-BBA0-4020-8521-ED4608C851DC}"/>
                  </a:ext>
                </a:extLst>
              </p:cNvPr>
              <p:cNvSpPr/>
              <p:nvPr/>
            </p:nvSpPr>
            <p:spPr>
              <a:xfrm>
                <a:off x="1744559" y="4345397"/>
                <a:ext cx="3897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929D0C0D-BBA0-4020-8521-ED4608C851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559" y="4345397"/>
                <a:ext cx="389786" cy="400110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1972126" y="1875044"/>
                <a:ext cx="139916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126" y="1875044"/>
                <a:ext cx="1399166" cy="400110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246FAEB7-ADD9-4F4D-8D20-F870A85134CF}"/>
                  </a:ext>
                </a:extLst>
              </p:cNvPr>
              <p:cNvSpPr txBox="1"/>
              <p:nvPr/>
            </p:nvSpPr>
            <p:spPr>
              <a:xfrm>
                <a:off x="475048" y="5307679"/>
                <a:ext cx="4203202" cy="427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𝑌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𝑍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246FAEB7-ADD9-4F4D-8D20-F870A8513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48" y="5307679"/>
                <a:ext cx="4203202" cy="4277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7466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/>
          <p:nvPr/>
        </p:nvCxnSpPr>
        <p:spPr>
          <a:xfrm>
            <a:off x="369109" y="2893656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369109" y="2893656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D135AA6-36EB-4205-8884-4A40A352753C}"/>
              </a:ext>
            </a:extLst>
          </p:cNvPr>
          <p:cNvCxnSpPr>
            <a:cxnSpLocks/>
          </p:cNvCxnSpPr>
          <p:nvPr/>
        </p:nvCxnSpPr>
        <p:spPr>
          <a:xfrm flipV="1">
            <a:off x="369108" y="1183869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E5F536-F853-4A6F-9BF2-C3B95D088F87}"/>
              </a:ext>
            </a:extLst>
          </p:cNvPr>
          <p:cNvSpPr txBox="1"/>
          <p:nvPr/>
        </p:nvSpPr>
        <p:spPr>
          <a:xfrm>
            <a:off x="1676852" y="875096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3270394" y="2893208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6257" y="5239154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45B35E83-B5D8-4521-86F6-8AF7C3BC4105}"/>
              </a:ext>
            </a:extLst>
          </p:cNvPr>
          <p:cNvSpPr/>
          <p:nvPr/>
        </p:nvSpPr>
        <p:spPr>
          <a:xfrm>
            <a:off x="763003" y="3681797"/>
            <a:ext cx="2507390" cy="1557357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201BCC9-36F8-4C7B-BD66-DB55C7D28A92}"/>
              </a:ext>
            </a:extLst>
          </p:cNvPr>
          <p:cNvSpPr/>
          <p:nvPr/>
        </p:nvSpPr>
        <p:spPr>
          <a:xfrm>
            <a:off x="1911719" y="209765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7108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Efeito gravitacional de uma distribuição de densidade</a:t>
            </a:r>
          </a:p>
        </p:txBody>
      </p:sp>
      <p:sp>
        <p:nvSpPr>
          <p:cNvPr id="34" name="Cubo 33">
            <a:extLst>
              <a:ext uri="{FF2B5EF4-FFF2-40B4-BE49-F238E27FC236}">
                <a16:creationId xmlns:a16="http://schemas.microsoft.com/office/drawing/2014/main" id="{A4B56E09-8B27-48F6-A123-11597482F192}"/>
              </a:ext>
            </a:extLst>
          </p:cNvPr>
          <p:cNvSpPr/>
          <p:nvPr/>
        </p:nvSpPr>
        <p:spPr>
          <a:xfrm>
            <a:off x="1332854" y="4071605"/>
            <a:ext cx="230691" cy="227345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E22C1C81-6114-4FE5-91C1-820C69A55B9F}"/>
              </a:ext>
            </a:extLst>
          </p:cNvPr>
          <p:cNvCxnSpPr>
            <a:stCxn id="34" idx="0"/>
            <a:endCxn id="12" idx="0"/>
          </p:cNvCxnSpPr>
          <p:nvPr/>
        </p:nvCxnSpPr>
        <p:spPr>
          <a:xfrm flipV="1">
            <a:off x="1476618" y="2097658"/>
            <a:ext cx="457961" cy="197394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/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blipFill>
                <a:blip r:embed="rId2"/>
                <a:stretch>
                  <a:fillRect l="-15789" t="-1961" r="-28947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/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dirty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𝑑</m:t>
                      </m:r>
                      <m:r>
                        <m:rPr>
                          <m:brk m:alnAt="24"/>
                        </m:rPr>
                        <a:rPr lang="el-GR" sz="20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𝜐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blipFill>
                <a:blip r:embed="rId3"/>
                <a:stretch>
                  <a:fillRect l="-17857" r="-8929" b="-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29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929D0C0D-BBA0-4020-8521-ED4608C851DC}"/>
                  </a:ext>
                </a:extLst>
              </p:cNvPr>
              <p:cNvSpPr/>
              <p:nvPr/>
            </p:nvSpPr>
            <p:spPr>
              <a:xfrm>
                <a:off x="1744559" y="4345397"/>
                <a:ext cx="3897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929D0C0D-BBA0-4020-8521-ED4608C851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559" y="4345397"/>
                <a:ext cx="389786" cy="400110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1972126" y="1875044"/>
                <a:ext cx="139916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126" y="1875044"/>
                <a:ext cx="1399166" cy="400110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ítulo 1">
            <a:extLst>
              <a:ext uri="{FF2B5EF4-FFF2-40B4-BE49-F238E27FC236}">
                <a16:creationId xmlns:a16="http://schemas.microsoft.com/office/drawing/2014/main" id="{980FB624-26E3-4997-BD27-DA65308DD981}"/>
              </a:ext>
            </a:extLst>
          </p:cNvPr>
          <p:cNvSpPr txBox="1">
            <a:spLocks/>
          </p:cNvSpPr>
          <p:nvPr/>
        </p:nvSpPr>
        <p:spPr>
          <a:xfrm>
            <a:off x="5819504" y="600872"/>
            <a:ext cx="5957234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dirty="0"/>
              <a:t>O </a:t>
            </a:r>
            <a:r>
              <a:rPr lang="pt-BR" sz="2400" dirty="0">
                <a:solidFill>
                  <a:srgbClr val="0070C0"/>
                </a:solidFill>
              </a:rPr>
              <a:t>potencial gravitacional </a:t>
            </a:r>
            <a:r>
              <a:rPr lang="pt-BR" sz="2400" dirty="0"/>
              <a:t>que gera a componente gravitacional de uma </a:t>
            </a:r>
            <a:r>
              <a:rPr lang="pt-BR" sz="2400" dirty="0">
                <a:solidFill>
                  <a:srgbClr val="0070C0"/>
                </a:solidFill>
              </a:rPr>
              <a:t>distribuição de densidade</a:t>
            </a:r>
            <a:r>
              <a:rPr lang="pt-BR" sz="2400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246FAEB7-ADD9-4F4D-8D20-F870A85134CF}"/>
                  </a:ext>
                </a:extLst>
              </p:cNvPr>
              <p:cNvSpPr txBox="1"/>
              <p:nvPr/>
            </p:nvSpPr>
            <p:spPr>
              <a:xfrm>
                <a:off x="475048" y="5307679"/>
                <a:ext cx="4203202" cy="427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𝑌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𝑍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246FAEB7-ADD9-4F4D-8D20-F870A8513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48" y="5307679"/>
                <a:ext cx="4203202" cy="4277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F3C6D08F-9B88-4717-A5E1-A9834DA782FC}"/>
                  </a:ext>
                </a:extLst>
              </p:cNvPr>
              <p:cNvSpPr txBox="1"/>
              <p:nvPr/>
            </p:nvSpPr>
            <p:spPr>
              <a:xfrm>
                <a:off x="3976398" y="1727821"/>
                <a:ext cx="7800340" cy="1152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limLoc m:val="undOvr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𝑋</m:t>
                                              </m:r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pt-BR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𝑌</m:t>
                                              </m:r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pt-BR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𝑌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𝑍</m:t>
                                              </m:r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pt-BR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𝑍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F3C6D08F-9B88-4717-A5E1-A9834DA78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6398" y="1727821"/>
                <a:ext cx="7800340" cy="1152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5044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3</a:t>
            </a:fld>
            <a:endParaRPr lang="pt-BR"/>
          </a:p>
        </p:txBody>
      </p:sp>
      <p:pic>
        <p:nvPicPr>
          <p:cNvPr id="17" name="Imagem 16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4E502884-C8FD-4186-AC57-80753B30B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46" y="1179438"/>
            <a:ext cx="3148826" cy="3252571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43AA6852-8FF9-4356-9A70-D61F55ACE7D5}"/>
              </a:ext>
            </a:extLst>
          </p:cNvPr>
          <p:cNvSpPr txBox="1"/>
          <p:nvPr/>
        </p:nvSpPr>
        <p:spPr>
          <a:xfrm>
            <a:off x="57567" y="0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Gravimetria</a:t>
            </a:r>
            <a:endParaRPr lang="pt-BR" sz="2400" b="1" dirty="0">
              <a:solidFill>
                <a:srgbClr val="0070C0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59E5A75-C3AF-49FA-A09D-06BD7271D1A0}"/>
              </a:ext>
            </a:extLst>
          </p:cNvPr>
          <p:cNvSpPr txBox="1"/>
          <p:nvPr/>
        </p:nvSpPr>
        <p:spPr>
          <a:xfrm>
            <a:off x="3979472" y="437790"/>
            <a:ext cx="65336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Foi um dos primeiros métodos na busca de óleo e gás!</a:t>
            </a:r>
          </a:p>
        </p:txBody>
      </p:sp>
    </p:spTree>
    <p:extLst>
      <p:ext uri="{BB962C8B-B14F-4D97-AF65-F5344CB8AC3E}">
        <p14:creationId xmlns:p14="http://schemas.microsoft.com/office/powerpoint/2010/main" val="2283642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/>
          <p:nvPr/>
        </p:nvCxnSpPr>
        <p:spPr>
          <a:xfrm>
            <a:off x="369109" y="2893656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369109" y="2893656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D135AA6-36EB-4205-8884-4A40A352753C}"/>
              </a:ext>
            </a:extLst>
          </p:cNvPr>
          <p:cNvCxnSpPr>
            <a:cxnSpLocks/>
          </p:cNvCxnSpPr>
          <p:nvPr/>
        </p:nvCxnSpPr>
        <p:spPr>
          <a:xfrm flipV="1">
            <a:off x="369108" y="1183869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E5F536-F853-4A6F-9BF2-C3B95D088F87}"/>
              </a:ext>
            </a:extLst>
          </p:cNvPr>
          <p:cNvSpPr txBox="1"/>
          <p:nvPr/>
        </p:nvSpPr>
        <p:spPr>
          <a:xfrm>
            <a:off x="1676852" y="875096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3270394" y="2893208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6257" y="5239154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45B35E83-B5D8-4521-86F6-8AF7C3BC4105}"/>
              </a:ext>
            </a:extLst>
          </p:cNvPr>
          <p:cNvSpPr/>
          <p:nvPr/>
        </p:nvSpPr>
        <p:spPr>
          <a:xfrm>
            <a:off x="763003" y="3681797"/>
            <a:ext cx="2507390" cy="1557357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201BCC9-36F8-4C7B-BD66-DB55C7D28A92}"/>
              </a:ext>
            </a:extLst>
          </p:cNvPr>
          <p:cNvSpPr/>
          <p:nvPr/>
        </p:nvSpPr>
        <p:spPr>
          <a:xfrm>
            <a:off x="1911719" y="209765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7108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Efeito gravitacional de uma distribuição de densidade</a:t>
            </a:r>
          </a:p>
        </p:txBody>
      </p:sp>
      <p:sp>
        <p:nvSpPr>
          <p:cNvPr id="34" name="Cubo 33">
            <a:extLst>
              <a:ext uri="{FF2B5EF4-FFF2-40B4-BE49-F238E27FC236}">
                <a16:creationId xmlns:a16="http://schemas.microsoft.com/office/drawing/2014/main" id="{A4B56E09-8B27-48F6-A123-11597482F192}"/>
              </a:ext>
            </a:extLst>
          </p:cNvPr>
          <p:cNvSpPr/>
          <p:nvPr/>
        </p:nvSpPr>
        <p:spPr>
          <a:xfrm>
            <a:off x="1332854" y="4071605"/>
            <a:ext cx="230691" cy="227345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E22C1C81-6114-4FE5-91C1-820C69A55B9F}"/>
              </a:ext>
            </a:extLst>
          </p:cNvPr>
          <p:cNvCxnSpPr>
            <a:stCxn id="34" idx="0"/>
            <a:endCxn id="12" idx="0"/>
          </p:cNvCxnSpPr>
          <p:nvPr/>
        </p:nvCxnSpPr>
        <p:spPr>
          <a:xfrm flipV="1">
            <a:off x="1476618" y="2097658"/>
            <a:ext cx="457961" cy="197394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/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blipFill>
                <a:blip r:embed="rId2"/>
                <a:stretch>
                  <a:fillRect l="-15789" t="-1961" r="-28947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/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dirty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𝑑</m:t>
                      </m:r>
                      <m:r>
                        <m:rPr>
                          <m:brk m:alnAt="24"/>
                        </m:rPr>
                        <a:rPr lang="el-GR" sz="20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𝜐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blipFill>
                <a:blip r:embed="rId3"/>
                <a:stretch>
                  <a:fillRect l="-17857" r="-8929" b="-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30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929D0C0D-BBA0-4020-8521-ED4608C851DC}"/>
                  </a:ext>
                </a:extLst>
              </p:cNvPr>
              <p:cNvSpPr/>
              <p:nvPr/>
            </p:nvSpPr>
            <p:spPr>
              <a:xfrm>
                <a:off x="1744559" y="4345397"/>
                <a:ext cx="3897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929D0C0D-BBA0-4020-8521-ED4608C851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559" y="4345397"/>
                <a:ext cx="389786" cy="400110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1972126" y="1875044"/>
                <a:ext cx="139916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126" y="1875044"/>
                <a:ext cx="1399166" cy="400110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ítulo 1">
            <a:extLst>
              <a:ext uri="{FF2B5EF4-FFF2-40B4-BE49-F238E27FC236}">
                <a16:creationId xmlns:a16="http://schemas.microsoft.com/office/drawing/2014/main" id="{25D62001-3C8D-40C6-951D-3F6DC6058951}"/>
              </a:ext>
            </a:extLst>
          </p:cNvPr>
          <p:cNvSpPr txBox="1">
            <a:spLocks/>
          </p:cNvSpPr>
          <p:nvPr/>
        </p:nvSpPr>
        <p:spPr>
          <a:xfrm>
            <a:off x="8435739" y="4463166"/>
            <a:ext cx="3340999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dirty="0"/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980FB624-26E3-4997-BD27-DA65308DD981}"/>
              </a:ext>
            </a:extLst>
          </p:cNvPr>
          <p:cNvSpPr txBox="1">
            <a:spLocks/>
          </p:cNvSpPr>
          <p:nvPr/>
        </p:nvSpPr>
        <p:spPr>
          <a:xfrm>
            <a:off x="5819504" y="600872"/>
            <a:ext cx="5957234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dirty="0"/>
              <a:t>O </a:t>
            </a:r>
            <a:r>
              <a:rPr lang="pt-BR" sz="2400" dirty="0">
                <a:solidFill>
                  <a:srgbClr val="0070C0"/>
                </a:solidFill>
              </a:rPr>
              <a:t>potencial gravitacional </a:t>
            </a:r>
            <a:r>
              <a:rPr lang="pt-BR" sz="2400" dirty="0"/>
              <a:t>que gera a componente gravitacional de uma </a:t>
            </a:r>
            <a:r>
              <a:rPr lang="pt-BR" sz="2400" dirty="0">
                <a:solidFill>
                  <a:srgbClr val="0070C0"/>
                </a:solidFill>
              </a:rPr>
              <a:t>distribuição de densidade</a:t>
            </a:r>
            <a:r>
              <a:rPr lang="pt-BR" sz="2400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246FAEB7-ADD9-4F4D-8D20-F870A85134CF}"/>
                  </a:ext>
                </a:extLst>
              </p:cNvPr>
              <p:cNvSpPr txBox="1"/>
              <p:nvPr/>
            </p:nvSpPr>
            <p:spPr>
              <a:xfrm>
                <a:off x="475048" y="5307679"/>
                <a:ext cx="4203202" cy="427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𝑌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𝑍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246FAEB7-ADD9-4F4D-8D20-F870A8513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48" y="5307679"/>
                <a:ext cx="4203202" cy="4277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C51AEA60-2990-4E08-A41F-897A82F014CD}"/>
                  </a:ext>
                </a:extLst>
              </p:cNvPr>
              <p:cNvSpPr txBox="1"/>
              <p:nvPr/>
            </p:nvSpPr>
            <p:spPr>
              <a:xfrm>
                <a:off x="6492674" y="3782120"/>
                <a:ext cx="3886128" cy="751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− </m:t>
                          </m:r>
                          <m:f>
                            <m:f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  <m:sub/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C51AEA60-2990-4E08-A41F-897A82F01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674" y="3782120"/>
                <a:ext cx="3886128" cy="7515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F3C6D08F-9B88-4717-A5E1-A9834DA782FC}"/>
                  </a:ext>
                </a:extLst>
              </p:cNvPr>
              <p:cNvSpPr txBox="1"/>
              <p:nvPr/>
            </p:nvSpPr>
            <p:spPr>
              <a:xfrm>
                <a:off x="3976398" y="1727821"/>
                <a:ext cx="7800340" cy="1152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limLoc m:val="undOvr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𝑋</m:t>
                                              </m:r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pt-BR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𝑌</m:t>
                                              </m:r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pt-BR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𝑌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𝑍</m:t>
                                              </m:r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pt-BR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𝑍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F3C6D08F-9B88-4717-A5E1-A9834DA78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6398" y="1727821"/>
                <a:ext cx="7800340" cy="1152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ítulo 1">
            <a:extLst>
              <a:ext uri="{FF2B5EF4-FFF2-40B4-BE49-F238E27FC236}">
                <a16:creationId xmlns:a16="http://schemas.microsoft.com/office/drawing/2014/main" id="{9A67AE8E-4333-470B-8315-098ED03D8ACB}"/>
              </a:ext>
            </a:extLst>
          </p:cNvPr>
          <p:cNvSpPr txBox="1">
            <a:spLocks/>
          </p:cNvSpPr>
          <p:nvPr/>
        </p:nvSpPr>
        <p:spPr>
          <a:xfrm>
            <a:off x="5589493" y="4761519"/>
            <a:ext cx="5692491" cy="5125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dirty="0">
                <a:solidFill>
                  <a:srgbClr val="0070C0"/>
                </a:solidFill>
              </a:rPr>
              <a:t>Componente vertical do campo gravitacional</a:t>
            </a:r>
          </a:p>
        </p:txBody>
      </p:sp>
    </p:spTree>
    <p:extLst>
      <p:ext uri="{BB962C8B-B14F-4D97-AF65-F5344CB8AC3E}">
        <p14:creationId xmlns:p14="http://schemas.microsoft.com/office/powerpoint/2010/main" val="18245427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1493577-CE83-4830-8B63-9DF6A3DF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31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09386A0-0A09-4ADB-8C70-EFC9F43B8876}"/>
              </a:ext>
            </a:extLst>
          </p:cNvPr>
          <p:cNvSpPr txBox="1">
            <a:spLocks/>
          </p:cNvSpPr>
          <p:nvPr/>
        </p:nvSpPr>
        <p:spPr>
          <a:xfrm>
            <a:off x="190500" y="3018252"/>
            <a:ext cx="11811000" cy="8214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b="1" dirty="0">
                <a:solidFill>
                  <a:schemeClr val="bg1"/>
                </a:solidFill>
              </a:rPr>
              <a:t>Exemplos com geometrias simples</a:t>
            </a:r>
          </a:p>
        </p:txBody>
      </p:sp>
    </p:spTree>
    <p:extLst>
      <p:ext uri="{BB962C8B-B14F-4D97-AF65-F5344CB8AC3E}">
        <p14:creationId xmlns:p14="http://schemas.microsoft.com/office/powerpoint/2010/main" val="680962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1493577-CE83-4830-8B63-9DF6A3DF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32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09386A0-0A09-4ADB-8C70-EFC9F43B8876}"/>
              </a:ext>
            </a:extLst>
          </p:cNvPr>
          <p:cNvSpPr txBox="1">
            <a:spLocks/>
          </p:cNvSpPr>
          <p:nvPr/>
        </p:nvSpPr>
        <p:spPr>
          <a:xfrm>
            <a:off x="190500" y="3018252"/>
            <a:ext cx="11811000" cy="8214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b="1" dirty="0">
                <a:solidFill>
                  <a:schemeClr val="bg1"/>
                </a:solidFill>
              </a:rPr>
              <a:t>1. Modelagem 2D com polígonos</a:t>
            </a:r>
          </a:p>
        </p:txBody>
      </p:sp>
    </p:spTree>
    <p:extLst>
      <p:ext uri="{BB962C8B-B14F-4D97-AF65-F5344CB8AC3E}">
        <p14:creationId xmlns:p14="http://schemas.microsoft.com/office/powerpoint/2010/main" val="367659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/>
          <p:nvPr/>
        </p:nvCxnSpPr>
        <p:spPr>
          <a:xfrm>
            <a:off x="369109" y="2893656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369109" y="2893656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3270394" y="2893208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6257" y="5239154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45B35E83-B5D8-4521-86F6-8AF7C3BC4105}"/>
              </a:ext>
            </a:extLst>
          </p:cNvPr>
          <p:cNvSpPr/>
          <p:nvPr/>
        </p:nvSpPr>
        <p:spPr>
          <a:xfrm>
            <a:off x="763003" y="3681797"/>
            <a:ext cx="2507390" cy="1557357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201BCC9-36F8-4C7B-BD66-DB55C7D28A92}"/>
              </a:ext>
            </a:extLst>
          </p:cNvPr>
          <p:cNvSpPr/>
          <p:nvPr/>
        </p:nvSpPr>
        <p:spPr>
          <a:xfrm>
            <a:off x="1911719" y="209765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7108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Efeito gravitacional de uma distribuição de densidade</a:t>
            </a:r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E22C1C81-6114-4FE5-91C1-820C69A55B9F}"/>
              </a:ext>
            </a:extLst>
          </p:cNvPr>
          <p:cNvCxnSpPr>
            <a:cxnSpLocks/>
            <a:endCxn id="12" idx="0"/>
          </p:cNvCxnSpPr>
          <p:nvPr/>
        </p:nvCxnSpPr>
        <p:spPr>
          <a:xfrm flipV="1">
            <a:off x="1476618" y="2097658"/>
            <a:ext cx="457961" cy="197394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/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blipFill>
                <a:blip r:embed="rId2"/>
                <a:stretch>
                  <a:fillRect l="-15789" t="-1961" r="-28947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/>
              <p:nvPr/>
            </p:nvSpPr>
            <p:spPr>
              <a:xfrm>
                <a:off x="1608265" y="4031389"/>
                <a:ext cx="27103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000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𝑑</m:t>
                    </m:r>
                  </m:oMath>
                </a14:m>
                <a:r>
                  <a:rPr lang="pt-BR" sz="2000" b="1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S</a:t>
                </a:r>
              </a:p>
            </p:txBody>
          </p:sp>
        </mc:Choice>
        <mc:Fallback xmlns="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265" y="4031389"/>
                <a:ext cx="271036" cy="307777"/>
              </a:xfrm>
              <a:prstGeom prst="rect">
                <a:avLst/>
              </a:prstGeom>
              <a:blipFill>
                <a:blip r:embed="rId3"/>
                <a:stretch>
                  <a:fillRect l="-34091" t="-25490" r="-61364" b="-4902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33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929D0C0D-BBA0-4020-8521-ED4608C851DC}"/>
                  </a:ext>
                </a:extLst>
              </p:cNvPr>
              <p:cNvSpPr/>
              <p:nvPr/>
            </p:nvSpPr>
            <p:spPr>
              <a:xfrm>
                <a:off x="1775148" y="4321544"/>
                <a:ext cx="3897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929D0C0D-BBA0-4020-8521-ED4608C851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148" y="4321544"/>
                <a:ext cx="389786" cy="400110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1972126" y="1875044"/>
                <a:ext cx="139916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126" y="1875044"/>
                <a:ext cx="1399166" cy="400110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ítulo 1">
            <a:extLst>
              <a:ext uri="{FF2B5EF4-FFF2-40B4-BE49-F238E27FC236}">
                <a16:creationId xmlns:a16="http://schemas.microsoft.com/office/drawing/2014/main" id="{25D62001-3C8D-40C6-951D-3F6DC6058951}"/>
              </a:ext>
            </a:extLst>
          </p:cNvPr>
          <p:cNvSpPr txBox="1">
            <a:spLocks/>
          </p:cNvSpPr>
          <p:nvPr/>
        </p:nvSpPr>
        <p:spPr>
          <a:xfrm>
            <a:off x="8435739" y="4463166"/>
            <a:ext cx="3340999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AE29CFE-7E80-4BA4-BE16-A57F9DF4BF4C}"/>
              </a:ext>
            </a:extLst>
          </p:cNvPr>
          <p:cNvSpPr/>
          <p:nvPr/>
        </p:nvSpPr>
        <p:spPr>
          <a:xfrm>
            <a:off x="1308904" y="3963652"/>
            <a:ext cx="295274" cy="2159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56694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/>
          <p:nvPr/>
        </p:nvCxnSpPr>
        <p:spPr>
          <a:xfrm>
            <a:off x="369109" y="2893656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369109" y="2893656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3270394" y="2893208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6257" y="5239154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45B35E83-B5D8-4521-86F6-8AF7C3BC4105}"/>
              </a:ext>
            </a:extLst>
          </p:cNvPr>
          <p:cNvSpPr/>
          <p:nvPr/>
        </p:nvSpPr>
        <p:spPr>
          <a:xfrm>
            <a:off x="763003" y="3681797"/>
            <a:ext cx="2507390" cy="1557357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201BCC9-36F8-4C7B-BD66-DB55C7D28A92}"/>
              </a:ext>
            </a:extLst>
          </p:cNvPr>
          <p:cNvSpPr/>
          <p:nvPr/>
        </p:nvSpPr>
        <p:spPr>
          <a:xfrm>
            <a:off x="1911719" y="209765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7108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Efeito gravitacional de uma distribuição de densidade</a:t>
            </a:r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E22C1C81-6114-4FE5-91C1-820C69A55B9F}"/>
              </a:ext>
            </a:extLst>
          </p:cNvPr>
          <p:cNvCxnSpPr>
            <a:cxnSpLocks/>
            <a:endCxn id="12" idx="0"/>
          </p:cNvCxnSpPr>
          <p:nvPr/>
        </p:nvCxnSpPr>
        <p:spPr>
          <a:xfrm flipV="1">
            <a:off x="1476618" y="2097658"/>
            <a:ext cx="457961" cy="197394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/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blipFill>
                <a:blip r:embed="rId2"/>
                <a:stretch>
                  <a:fillRect l="-15789" t="-1961" r="-28947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/>
              <p:nvPr/>
            </p:nvSpPr>
            <p:spPr>
              <a:xfrm>
                <a:off x="1608265" y="4031389"/>
                <a:ext cx="27103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000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𝑑</m:t>
                    </m:r>
                  </m:oMath>
                </a14:m>
                <a:r>
                  <a:rPr lang="pt-BR" sz="2000" b="1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S</a:t>
                </a:r>
              </a:p>
            </p:txBody>
          </p:sp>
        </mc:Choice>
        <mc:Fallback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265" y="4031389"/>
                <a:ext cx="271036" cy="307777"/>
              </a:xfrm>
              <a:prstGeom prst="rect">
                <a:avLst/>
              </a:prstGeom>
              <a:blipFill>
                <a:blip r:embed="rId3"/>
                <a:stretch>
                  <a:fillRect l="-34091" t="-25490" r="-61364" b="-4902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34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929D0C0D-BBA0-4020-8521-ED4608C851DC}"/>
                  </a:ext>
                </a:extLst>
              </p:cNvPr>
              <p:cNvSpPr/>
              <p:nvPr/>
            </p:nvSpPr>
            <p:spPr>
              <a:xfrm>
                <a:off x="1775148" y="4321544"/>
                <a:ext cx="3897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929D0C0D-BBA0-4020-8521-ED4608C851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148" y="4321544"/>
                <a:ext cx="389786" cy="400110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1972126" y="1875044"/>
                <a:ext cx="139916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126" y="1875044"/>
                <a:ext cx="1399166" cy="400110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EC23017C-53A8-49C9-A8D1-32F24F361EF8}"/>
                  </a:ext>
                </a:extLst>
              </p:cNvPr>
              <p:cNvSpPr txBox="1"/>
              <p:nvPr/>
            </p:nvSpPr>
            <p:spPr>
              <a:xfrm>
                <a:off x="5908821" y="3171588"/>
                <a:ext cx="3920625" cy="539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sz="2400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𝑍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EC23017C-53A8-49C9-A8D1-32F24F361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821" y="3171588"/>
                <a:ext cx="3920625" cy="5395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143BBA34-6876-4847-8A31-7A6492A416F6}"/>
                  </a:ext>
                </a:extLst>
              </p:cNvPr>
              <p:cNvSpPr txBox="1"/>
              <p:nvPr/>
            </p:nvSpPr>
            <p:spPr>
              <a:xfrm>
                <a:off x="5418848" y="1830926"/>
                <a:ext cx="4900572" cy="960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limLoc m:val="undOvr"/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BR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000" i="1">
                                                  <a:latin typeface="Cambria Math"/>
                                                </a:rPr>
                                                <m:t>𝑋</m:t>
                                              </m:r>
                                              <m:r>
                                                <a:rPr lang="pt-BR" sz="20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pt-BR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2000" i="1">
                                                      <a:latin typeface="Cambria Math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sz="2000" i="1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sz="20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pt-BR" sz="2000" i="1">
                                          <a:latin typeface="Cambria Math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pt-B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BR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000" i="1">
                                                  <a:latin typeface="Cambria Math"/>
                                                </a:rPr>
                                                <m:t>𝑍</m:t>
                                              </m:r>
                                              <m:r>
                                                <a:rPr lang="pt-BR" sz="20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pt-BR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2000" i="1">
                                                      <a:latin typeface="Cambria Math"/>
                                                    </a:rPr>
                                                    <m:t>𝑍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sz="2000" i="1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sz="20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</m:e>
                      </m:nary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143BBA34-6876-4847-8A31-7A6492A41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848" y="1830926"/>
                <a:ext cx="4900572" cy="9603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ângulo 9">
            <a:extLst>
              <a:ext uri="{FF2B5EF4-FFF2-40B4-BE49-F238E27FC236}">
                <a16:creationId xmlns:a16="http://schemas.microsoft.com/office/drawing/2014/main" id="{3AE29CFE-7E80-4BA4-BE16-A57F9DF4BF4C}"/>
              </a:ext>
            </a:extLst>
          </p:cNvPr>
          <p:cNvSpPr/>
          <p:nvPr/>
        </p:nvSpPr>
        <p:spPr>
          <a:xfrm>
            <a:off x="1308904" y="3963652"/>
            <a:ext cx="295274" cy="2159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600388AF-05A3-4457-B837-3BF839B7A06E}"/>
              </a:ext>
            </a:extLst>
          </p:cNvPr>
          <p:cNvSpPr txBox="1">
            <a:spLocks/>
          </p:cNvSpPr>
          <p:nvPr/>
        </p:nvSpPr>
        <p:spPr>
          <a:xfrm>
            <a:off x="5819504" y="600872"/>
            <a:ext cx="5957234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dirty="0"/>
              <a:t>O </a:t>
            </a:r>
            <a:r>
              <a:rPr lang="pt-BR" sz="2400" dirty="0">
                <a:solidFill>
                  <a:srgbClr val="0070C0"/>
                </a:solidFill>
              </a:rPr>
              <a:t>potencial gravitacional </a:t>
            </a:r>
            <a:r>
              <a:rPr lang="pt-BR" sz="2400" dirty="0"/>
              <a:t>que gera a componente gravitacional de uma </a:t>
            </a:r>
            <a:r>
              <a:rPr lang="pt-BR" sz="2400" dirty="0">
                <a:solidFill>
                  <a:srgbClr val="0070C0"/>
                </a:solidFill>
              </a:rPr>
              <a:t>distribuição de densidade</a:t>
            </a:r>
            <a:r>
              <a:rPr lang="pt-BR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60012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/>
          <p:nvPr/>
        </p:nvCxnSpPr>
        <p:spPr>
          <a:xfrm>
            <a:off x="369109" y="2893656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369109" y="2893656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3270394" y="2893208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6257" y="5239154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45B35E83-B5D8-4521-86F6-8AF7C3BC4105}"/>
              </a:ext>
            </a:extLst>
          </p:cNvPr>
          <p:cNvSpPr/>
          <p:nvPr/>
        </p:nvSpPr>
        <p:spPr>
          <a:xfrm>
            <a:off x="763003" y="3681797"/>
            <a:ext cx="2507390" cy="1557357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201BCC9-36F8-4C7B-BD66-DB55C7D28A92}"/>
              </a:ext>
            </a:extLst>
          </p:cNvPr>
          <p:cNvSpPr/>
          <p:nvPr/>
        </p:nvSpPr>
        <p:spPr>
          <a:xfrm>
            <a:off x="1911719" y="209765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7108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Efeito gravitacional de uma distribuição de densidade</a:t>
            </a:r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E22C1C81-6114-4FE5-91C1-820C69A55B9F}"/>
              </a:ext>
            </a:extLst>
          </p:cNvPr>
          <p:cNvCxnSpPr>
            <a:cxnSpLocks/>
            <a:endCxn id="12" idx="0"/>
          </p:cNvCxnSpPr>
          <p:nvPr/>
        </p:nvCxnSpPr>
        <p:spPr>
          <a:xfrm flipV="1">
            <a:off x="1476618" y="2097658"/>
            <a:ext cx="457961" cy="197394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/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blipFill>
                <a:blip r:embed="rId2"/>
                <a:stretch>
                  <a:fillRect l="-15789" t="-1961" r="-28947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/>
              <p:nvPr/>
            </p:nvSpPr>
            <p:spPr>
              <a:xfrm>
                <a:off x="1608265" y="4031389"/>
                <a:ext cx="27103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000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𝑑</m:t>
                    </m:r>
                  </m:oMath>
                </a14:m>
                <a:r>
                  <a:rPr lang="pt-BR" sz="2000" b="1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S</a:t>
                </a:r>
              </a:p>
            </p:txBody>
          </p:sp>
        </mc:Choice>
        <mc:Fallback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265" y="4031389"/>
                <a:ext cx="271036" cy="307777"/>
              </a:xfrm>
              <a:prstGeom prst="rect">
                <a:avLst/>
              </a:prstGeom>
              <a:blipFill>
                <a:blip r:embed="rId3"/>
                <a:stretch>
                  <a:fillRect l="-34091" t="-25490" r="-61364" b="-4902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35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929D0C0D-BBA0-4020-8521-ED4608C851DC}"/>
                  </a:ext>
                </a:extLst>
              </p:cNvPr>
              <p:cNvSpPr/>
              <p:nvPr/>
            </p:nvSpPr>
            <p:spPr>
              <a:xfrm>
                <a:off x="1775148" y="4321544"/>
                <a:ext cx="3897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929D0C0D-BBA0-4020-8521-ED4608C851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148" y="4321544"/>
                <a:ext cx="389786" cy="400110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1972126" y="1875044"/>
                <a:ext cx="139916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126" y="1875044"/>
                <a:ext cx="1399166" cy="400110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ítulo 1">
            <a:extLst>
              <a:ext uri="{FF2B5EF4-FFF2-40B4-BE49-F238E27FC236}">
                <a16:creationId xmlns:a16="http://schemas.microsoft.com/office/drawing/2014/main" id="{25D62001-3C8D-40C6-951D-3F6DC6058951}"/>
              </a:ext>
            </a:extLst>
          </p:cNvPr>
          <p:cNvSpPr txBox="1">
            <a:spLocks/>
          </p:cNvSpPr>
          <p:nvPr/>
        </p:nvSpPr>
        <p:spPr>
          <a:xfrm>
            <a:off x="8435739" y="4463166"/>
            <a:ext cx="3340999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EC23017C-53A8-49C9-A8D1-32F24F361EF8}"/>
                  </a:ext>
                </a:extLst>
              </p:cNvPr>
              <p:cNvSpPr txBox="1"/>
              <p:nvPr/>
            </p:nvSpPr>
            <p:spPr>
              <a:xfrm>
                <a:off x="5908821" y="3171588"/>
                <a:ext cx="3920625" cy="539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sz="2400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𝑍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EC23017C-53A8-49C9-A8D1-32F24F361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821" y="3171588"/>
                <a:ext cx="3920625" cy="5395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323107B9-52F5-4447-92EF-8CED5ACB3CEF}"/>
                  </a:ext>
                </a:extLst>
              </p:cNvPr>
              <p:cNvSpPr txBox="1"/>
              <p:nvPr/>
            </p:nvSpPr>
            <p:spPr>
              <a:xfrm>
                <a:off x="741882" y="5714163"/>
                <a:ext cx="2823786" cy="6262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− </m:t>
                          </m:r>
                          <m:f>
                            <m:f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  <m:sub/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323107B9-52F5-4447-92EF-8CED5ACB3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82" y="5714163"/>
                <a:ext cx="2823786" cy="6262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143BBA34-6876-4847-8A31-7A6492A416F6}"/>
                  </a:ext>
                </a:extLst>
              </p:cNvPr>
              <p:cNvSpPr txBox="1"/>
              <p:nvPr/>
            </p:nvSpPr>
            <p:spPr>
              <a:xfrm>
                <a:off x="5418848" y="1830926"/>
                <a:ext cx="4900572" cy="960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limLoc m:val="undOvr"/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BR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000" i="1">
                                                  <a:latin typeface="Cambria Math"/>
                                                </a:rPr>
                                                <m:t>𝑋</m:t>
                                              </m:r>
                                              <m:r>
                                                <a:rPr lang="pt-BR" sz="20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pt-BR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2000" i="1">
                                                      <a:latin typeface="Cambria Math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sz="2000" i="1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sz="20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pt-BR" sz="2000" i="1">
                                          <a:latin typeface="Cambria Math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pt-B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BR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000" i="1">
                                                  <a:latin typeface="Cambria Math"/>
                                                </a:rPr>
                                                <m:t>𝑍</m:t>
                                              </m:r>
                                              <m:r>
                                                <a:rPr lang="pt-BR" sz="20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pt-BR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2000" i="1">
                                                      <a:latin typeface="Cambria Math"/>
                                                    </a:rPr>
                                                    <m:t>𝑍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sz="2000" i="1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sz="20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</m:e>
                      </m:nary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143BBA34-6876-4847-8A31-7A6492A41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848" y="1830926"/>
                <a:ext cx="4900572" cy="9603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ângulo 9">
            <a:extLst>
              <a:ext uri="{FF2B5EF4-FFF2-40B4-BE49-F238E27FC236}">
                <a16:creationId xmlns:a16="http://schemas.microsoft.com/office/drawing/2014/main" id="{3AE29CFE-7E80-4BA4-BE16-A57F9DF4BF4C}"/>
              </a:ext>
            </a:extLst>
          </p:cNvPr>
          <p:cNvSpPr/>
          <p:nvPr/>
        </p:nvSpPr>
        <p:spPr>
          <a:xfrm>
            <a:off x="1308904" y="3963652"/>
            <a:ext cx="295274" cy="2159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94654428-9530-48BB-93C9-C7181E56F266}"/>
              </a:ext>
            </a:extLst>
          </p:cNvPr>
          <p:cNvSpPr txBox="1">
            <a:spLocks/>
          </p:cNvSpPr>
          <p:nvPr/>
        </p:nvSpPr>
        <p:spPr>
          <a:xfrm>
            <a:off x="4864328" y="4135074"/>
            <a:ext cx="6009610" cy="4616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Resolver esta equação para um </a:t>
            </a:r>
            <a:r>
              <a:rPr lang="pt-BR" sz="2400" b="1" dirty="0">
                <a:solidFill>
                  <a:srgbClr val="0070C0"/>
                </a:solidFill>
              </a:rPr>
              <a:t>polígono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E3783B7-1E25-4F77-B97C-CB96225F9041}"/>
              </a:ext>
            </a:extLst>
          </p:cNvPr>
          <p:cNvSpPr txBox="1"/>
          <p:nvPr/>
        </p:nvSpPr>
        <p:spPr>
          <a:xfrm>
            <a:off x="4227297" y="5178787"/>
            <a:ext cx="74940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u="none" strike="noStrike" baseline="0" dirty="0">
                <a:latin typeface="+mj-lt"/>
              </a:rPr>
              <a:t>Rapid Gravity Computations for Two-Dimensional Bodies with Application to the Mendocino Submarine Fracture Zone. (</a:t>
            </a:r>
            <a:r>
              <a:rPr lang="en-US" i="0" u="none" strike="noStrike" baseline="0" dirty="0" err="1">
                <a:latin typeface="+mj-lt"/>
              </a:rPr>
              <a:t>Talwani</a:t>
            </a:r>
            <a:r>
              <a:rPr lang="en-US" i="0" u="none" strike="noStrike" baseline="0" dirty="0">
                <a:latin typeface="+mj-lt"/>
              </a:rPr>
              <a:t> et al., 1959)</a:t>
            </a:r>
            <a:endParaRPr lang="pt-BR" dirty="0">
              <a:latin typeface="+mj-lt"/>
            </a:endParaRP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600388AF-05A3-4457-B837-3BF839B7A06E}"/>
              </a:ext>
            </a:extLst>
          </p:cNvPr>
          <p:cNvSpPr txBox="1">
            <a:spLocks/>
          </p:cNvSpPr>
          <p:nvPr/>
        </p:nvSpPr>
        <p:spPr>
          <a:xfrm>
            <a:off x="5819504" y="600872"/>
            <a:ext cx="5957234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dirty="0"/>
              <a:t>O </a:t>
            </a:r>
            <a:r>
              <a:rPr lang="pt-BR" sz="2400" dirty="0">
                <a:solidFill>
                  <a:srgbClr val="0070C0"/>
                </a:solidFill>
              </a:rPr>
              <a:t>potencial gravitacional </a:t>
            </a:r>
            <a:r>
              <a:rPr lang="pt-BR" sz="2400" dirty="0"/>
              <a:t>que gera a componente gravitacional de uma </a:t>
            </a:r>
            <a:r>
              <a:rPr lang="pt-BR" sz="2400" dirty="0">
                <a:solidFill>
                  <a:srgbClr val="0070C0"/>
                </a:solidFill>
              </a:rPr>
              <a:t>distribuição de densidade</a:t>
            </a:r>
            <a:r>
              <a:rPr lang="pt-BR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46612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0A977634-D802-4595-BA2F-58B1EB508683}"/>
              </a:ext>
            </a:extLst>
          </p:cNvPr>
          <p:cNvSpPr/>
          <p:nvPr/>
        </p:nvSpPr>
        <p:spPr>
          <a:xfrm>
            <a:off x="2759806" y="3396323"/>
            <a:ext cx="5195744" cy="2931891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>
            <a:cxnSpLocks/>
          </p:cNvCxnSpPr>
          <p:nvPr/>
        </p:nvCxnSpPr>
        <p:spPr>
          <a:xfrm>
            <a:off x="2647261" y="3287551"/>
            <a:ext cx="0" cy="325136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2624133" y="3287103"/>
            <a:ext cx="544084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2188020" y="6075144"/>
            <a:ext cx="367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z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2249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Modelagem 2D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36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2371724" y="618960"/>
                <a:ext cx="5048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724" y="618960"/>
                <a:ext cx="504818" cy="400110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ítulo 1">
            <a:extLst>
              <a:ext uri="{FF2B5EF4-FFF2-40B4-BE49-F238E27FC236}">
                <a16:creationId xmlns:a16="http://schemas.microsoft.com/office/drawing/2014/main" id="{25D62001-3C8D-40C6-951D-3F6DC6058951}"/>
              </a:ext>
            </a:extLst>
          </p:cNvPr>
          <p:cNvSpPr txBox="1">
            <a:spLocks/>
          </p:cNvSpPr>
          <p:nvPr/>
        </p:nvSpPr>
        <p:spPr>
          <a:xfrm>
            <a:off x="8435739" y="4463166"/>
            <a:ext cx="3340999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dirty="0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45FD6FF5-D298-4F59-A72D-BFDC43F95656}"/>
              </a:ext>
            </a:extLst>
          </p:cNvPr>
          <p:cNvSpPr/>
          <p:nvPr/>
        </p:nvSpPr>
        <p:spPr>
          <a:xfrm>
            <a:off x="3882186" y="3840480"/>
            <a:ext cx="2180492" cy="1661473"/>
          </a:xfrm>
          <a:custGeom>
            <a:avLst/>
            <a:gdLst>
              <a:gd name="connsiteX0" fmla="*/ 717452 w 2630659"/>
              <a:gd name="connsiteY0" fmla="*/ 84406 h 1716258"/>
              <a:gd name="connsiteX1" fmla="*/ 112542 w 2630659"/>
              <a:gd name="connsiteY1" fmla="*/ 548640 h 1716258"/>
              <a:gd name="connsiteX2" fmla="*/ 0 w 2630659"/>
              <a:gd name="connsiteY2" fmla="*/ 1111348 h 1716258"/>
              <a:gd name="connsiteX3" fmla="*/ 309489 w 2630659"/>
              <a:gd name="connsiteY3" fmla="*/ 1716258 h 1716258"/>
              <a:gd name="connsiteX4" fmla="*/ 998806 w 2630659"/>
              <a:gd name="connsiteY4" fmla="*/ 1589649 h 1716258"/>
              <a:gd name="connsiteX5" fmla="*/ 1913206 w 2630659"/>
              <a:gd name="connsiteY5" fmla="*/ 1716258 h 1716258"/>
              <a:gd name="connsiteX6" fmla="*/ 2504049 w 2630659"/>
              <a:gd name="connsiteY6" fmla="*/ 1547446 h 1716258"/>
              <a:gd name="connsiteX7" fmla="*/ 2518117 w 2630659"/>
              <a:gd name="connsiteY7" fmla="*/ 1266092 h 1716258"/>
              <a:gd name="connsiteX8" fmla="*/ 2630659 w 2630659"/>
              <a:gd name="connsiteY8" fmla="*/ 745588 h 1716258"/>
              <a:gd name="connsiteX9" fmla="*/ 2208628 w 2630659"/>
              <a:gd name="connsiteY9" fmla="*/ 42203 h 1716258"/>
              <a:gd name="connsiteX10" fmla="*/ 1561514 w 2630659"/>
              <a:gd name="connsiteY10" fmla="*/ 0 h 1716258"/>
              <a:gd name="connsiteX11" fmla="*/ 1392702 w 2630659"/>
              <a:gd name="connsiteY11" fmla="*/ 182880 h 1716258"/>
              <a:gd name="connsiteX12" fmla="*/ 1167619 w 2630659"/>
              <a:gd name="connsiteY12" fmla="*/ 182880 h 1716258"/>
              <a:gd name="connsiteX13" fmla="*/ 1012874 w 2630659"/>
              <a:gd name="connsiteY13" fmla="*/ 56271 h 1716258"/>
              <a:gd name="connsiteX14" fmla="*/ 717452 w 2630659"/>
              <a:gd name="connsiteY14" fmla="*/ 84406 h 171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30659" h="1716258">
                <a:moveTo>
                  <a:pt x="717452" y="84406"/>
                </a:moveTo>
                <a:lnTo>
                  <a:pt x="112542" y="548640"/>
                </a:lnTo>
                <a:lnTo>
                  <a:pt x="0" y="1111348"/>
                </a:lnTo>
                <a:lnTo>
                  <a:pt x="309489" y="1716258"/>
                </a:lnTo>
                <a:lnTo>
                  <a:pt x="998806" y="1589649"/>
                </a:lnTo>
                <a:lnTo>
                  <a:pt x="1913206" y="1716258"/>
                </a:lnTo>
                <a:lnTo>
                  <a:pt x="2504049" y="1547446"/>
                </a:lnTo>
                <a:cubicBezTo>
                  <a:pt x="2519287" y="1303643"/>
                  <a:pt x="2518117" y="1397537"/>
                  <a:pt x="2518117" y="1266092"/>
                </a:cubicBezTo>
                <a:lnTo>
                  <a:pt x="2630659" y="745588"/>
                </a:lnTo>
                <a:lnTo>
                  <a:pt x="2208628" y="42203"/>
                </a:lnTo>
                <a:lnTo>
                  <a:pt x="1561514" y="0"/>
                </a:lnTo>
                <a:lnTo>
                  <a:pt x="1392702" y="182880"/>
                </a:lnTo>
                <a:lnTo>
                  <a:pt x="1167619" y="182880"/>
                </a:lnTo>
                <a:lnTo>
                  <a:pt x="1012874" y="56271"/>
                </a:lnTo>
                <a:lnTo>
                  <a:pt x="717452" y="84406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162D5536-C93A-4C5D-B434-2C193F712700}"/>
              </a:ext>
            </a:extLst>
          </p:cNvPr>
          <p:cNvCxnSpPr>
            <a:cxnSpLocks/>
          </p:cNvCxnSpPr>
          <p:nvPr/>
        </p:nvCxnSpPr>
        <p:spPr>
          <a:xfrm>
            <a:off x="2648221" y="1089409"/>
            <a:ext cx="0" cy="1730345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2E66DAC-FCD6-4A9F-B133-BA8BD97250CF}"/>
              </a:ext>
            </a:extLst>
          </p:cNvPr>
          <p:cNvCxnSpPr>
            <a:cxnSpLocks/>
          </p:cNvCxnSpPr>
          <p:nvPr/>
        </p:nvCxnSpPr>
        <p:spPr>
          <a:xfrm flipH="1">
            <a:off x="2647262" y="2819754"/>
            <a:ext cx="5266084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5774720B-92DC-4211-892D-6971847E523D}"/>
                  </a:ext>
                </a:extLst>
              </p:cNvPr>
              <p:cNvSpPr/>
              <p:nvPr/>
            </p:nvSpPr>
            <p:spPr>
              <a:xfrm>
                <a:off x="4694535" y="4336228"/>
                <a:ext cx="55579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5774720B-92DC-4211-892D-6971847E52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535" y="4336228"/>
                <a:ext cx="555793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ixaDeTexto 17">
            <a:extLst>
              <a:ext uri="{FF2B5EF4-FFF2-40B4-BE49-F238E27FC236}">
                <a16:creationId xmlns:a16="http://schemas.microsoft.com/office/drawing/2014/main" id="{20B26FAE-EEC0-4F40-9507-58E286F510FD}"/>
              </a:ext>
            </a:extLst>
          </p:cNvPr>
          <p:cNvSpPr txBox="1"/>
          <p:nvPr/>
        </p:nvSpPr>
        <p:spPr>
          <a:xfrm>
            <a:off x="7961922" y="3105834"/>
            <a:ext cx="385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x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C83EA1F-C939-43D5-952D-DF9D748CC9F1}"/>
              </a:ext>
            </a:extLst>
          </p:cNvPr>
          <p:cNvSpPr/>
          <p:nvPr/>
        </p:nvSpPr>
        <p:spPr>
          <a:xfrm>
            <a:off x="2192342" y="1598330"/>
            <a:ext cx="492443" cy="642163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pt-BR" sz="2000" dirty="0" err="1"/>
              <a:t>mGal</a:t>
            </a:r>
            <a:endParaRPr lang="pt-BR" sz="2000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257CC8B1-AB44-43B5-9258-68BB4001E6D6}"/>
              </a:ext>
            </a:extLst>
          </p:cNvPr>
          <p:cNvSpPr/>
          <p:nvPr/>
        </p:nvSpPr>
        <p:spPr>
          <a:xfrm>
            <a:off x="4748893" y="2767709"/>
            <a:ext cx="924612" cy="4001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pt-BR" sz="2000" dirty="0"/>
              <a:t>metros</a:t>
            </a: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E89A712C-ECE0-482B-A05E-16AFD7DB7D83}"/>
              </a:ext>
            </a:extLst>
          </p:cNvPr>
          <p:cNvSpPr txBox="1">
            <a:spLocks/>
          </p:cNvSpPr>
          <p:nvPr/>
        </p:nvSpPr>
        <p:spPr>
          <a:xfrm>
            <a:off x="6825629" y="361232"/>
            <a:ext cx="5692491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Imagine uma situação na qual queremos estudar um corpo em subsuperfície.</a:t>
            </a:r>
          </a:p>
        </p:txBody>
      </p:sp>
    </p:spTree>
    <p:extLst>
      <p:ext uri="{BB962C8B-B14F-4D97-AF65-F5344CB8AC3E}">
        <p14:creationId xmlns:p14="http://schemas.microsoft.com/office/powerpoint/2010/main" val="15772160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>
            <a:cxnSpLocks/>
          </p:cNvCxnSpPr>
          <p:nvPr/>
        </p:nvCxnSpPr>
        <p:spPr>
          <a:xfrm>
            <a:off x="2647261" y="3287551"/>
            <a:ext cx="0" cy="325136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2624133" y="3287103"/>
            <a:ext cx="544084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2188020" y="6075144"/>
            <a:ext cx="367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z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2249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Modelagem 2D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37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2371724" y="618960"/>
                <a:ext cx="5048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724" y="618960"/>
                <a:ext cx="504818" cy="400110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ítulo 1">
            <a:extLst>
              <a:ext uri="{FF2B5EF4-FFF2-40B4-BE49-F238E27FC236}">
                <a16:creationId xmlns:a16="http://schemas.microsoft.com/office/drawing/2014/main" id="{25D62001-3C8D-40C6-951D-3F6DC6058951}"/>
              </a:ext>
            </a:extLst>
          </p:cNvPr>
          <p:cNvSpPr txBox="1">
            <a:spLocks/>
          </p:cNvSpPr>
          <p:nvPr/>
        </p:nvSpPr>
        <p:spPr>
          <a:xfrm>
            <a:off x="8435739" y="4463166"/>
            <a:ext cx="3340999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dirty="0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45FD6FF5-D298-4F59-A72D-BFDC43F95656}"/>
              </a:ext>
            </a:extLst>
          </p:cNvPr>
          <p:cNvSpPr/>
          <p:nvPr/>
        </p:nvSpPr>
        <p:spPr>
          <a:xfrm>
            <a:off x="3882186" y="3840480"/>
            <a:ext cx="2180492" cy="1661473"/>
          </a:xfrm>
          <a:custGeom>
            <a:avLst/>
            <a:gdLst>
              <a:gd name="connsiteX0" fmla="*/ 717452 w 2630659"/>
              <a:gd name="connsiteY0" fmla="*/ 84406 h 1716258"/>
              <a:gd name="connsiteX1" fmla="*/ 112542 w 2630659"/>
              <a:gd name="connsiteY1" fmla="*/ 548640 h 1716258"/>
              <a:gd name="connsiteX2" fmla="*/ 0 w 2630659"/>
              <a:gd name="connsiteY2" fmla="*/ 1111348 h 1716258"/>
              <a:gd name="connsiteX3" fmla="*/ 309489 w 2630659"/>
              <a:gd name="connsiteY3" fmla="*/ 1716258 h 1716258"/>
              <a:gd name="connsiteX4" fmla="*/ 998806 w 2630659"/>
              <a:gd name="connsiteY4" fmla="*/ 1589649 h 1716258"/>
              <a:gd name="connsiteX5" fmla="*/ 1913206 w 2630659"/>
              <a:gd name="connsiteY5" fmla="*/ 1716258 h 1716258"/>
              <a:gd name="connsiteX6" fmla="*/ 2504049 w 2630659"/>
              <a:gd name="connsiteY6" fmla="*/ 1547446 h 1716258"/>
              <a:gd name="connsiteX7" fmla="*/ 2518117 w 2630659"/>
              <a:gd name="connsiteY7" fmla="*/ 1266092 h 1716258"/>
              <a:gd name="connsiteX8" fmla="*/ 2630659 w 2630659"/>
              <a:gd name="connsiteY8" fmla="*/ 745588 h 1716258"/>
              <a:gd name="connsiteX9" fmla="*/ 2208628 w 2630659"/>
              <a:gd name="connsiteY9" fmla="*/ 42203 h 1716258"/>
              <a:gd name="connsiteX10" fmla="*/ 1561514 w 2630659"/>
              <a:gd name="connsiteY10" fmla="*/ 0 h 1716258"/>
              <a:gd name="connsiteX11" fmla="*/ 1392702 w 2630659"/>
              <a:gd name="connsiteY11" fmla="*/ 182880 h 1716258"/>
              <a:gd name="connsiteX12" fmla="*/ 1167619 w 2630659"/>
              <a:gd name="connsiteY12" fmla="*/ 182880 h 1716258"/>
              <a:gd name="connsiteX13" fmla="*/ 1012874 w 2630659"/>
              <a:gd name="connsiteY13" fmla="*/ 56271 h 1716258"/>
              <a:gd name="connsiteX14" fmla="*/ 717452 w 2630659"/>
              <a:gd name="connsiteY14" fmla="*/ 84406 h 171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30659" h="1716258">
                <a:moveTo>
                  <a:pt x="717452" y="84406"/>
                </a:moveTo>
                <a:lnTo>
                  <a:pt x="112542" y="548640"/>
                </a:lnTo>
                <a:lnTo>
                  <a:pt x="0" y="1111348"/>
                </a:lnTo>
                <a:lnTo>
                  <a:pt x="309489" y="1716258"/>
                </a:lnTo>
                <a:lnTo>
                  <a:pt x="998806" y="1589649"/>
                </a:lnTo>
                <a:lnTo>
                  <a:pt x="1913206" y="1716258"/>
                </a:lnTo>
                <a:lnTo>
                  <a:pt x="2504049" y="1547446"/>
                </a:lnTo>
                <a:cubicBezTo>
                  <a:pt x="2519287" y="1303643"/>
                  <a:pt x="2518117" y="1397537"/>
                  <a:pt x="2518117" y="1266092"/>
                </a:cubicBezTo>
                <a:lnTo>
                  <a:pt x="2630659" y="745588"/>
                </a:lnTo>
                <a:lnTo>
                  <a:pt x="2208628" y="42203"/>
                </a:lnTo>
                <a:lnTo>
                  <a:pt x="1561514" y="0"/>
                </a:lnTo>
                <a:lnTo>
                  <a:pt x="1392702" y="182880"/>
                </a:lnTo>
                <a:lnTo>
                  <a:pt x="1167619" y="182880"/>
                </a:lnTo>
                <a:lnTo>
                  <a:pt x="1012874" y="56271"/>
                </a:lnTo>
                <a:lnTo>
                  <a:pt x="717452" y="84406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162D5536-C93A-4C5D-B434-2C193F712700}"/>
              </a:ext>
            </a:extLst>
          </p:cNvPr>
          <p:cNvCxnSpPr>
            <a:cxnSpLocks/>
          </p:cNvCxnSpPr>
          <p:nvPr/>
        </p:nvCxnSpPr>
        <p:spPr>
          <a:xfrm>
            <a:off x="2648221" y="1089409"/>
            <a:ext cx="0" cy="1730345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2E66DAC-FCD6-4A9F-B133-BA8BD97250CF}"/>
              </a:ext>
            </a:extLst>
          </p:cNvPr>
          <p:cNvCxnSpPr>
            <a:cxnSpLocks/>
          </p:cNvCxnSpPr>
          <p:nvPr/>
        </p:nvCxnSpPr>
        <p:spPr>
          <a:xfrm flipH="1">
            <a:off x="2647262" y="2819754"/>
            <a:ext cx="5266084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5774720B-92DC-4211-892D-6971847E523D}"/>
                  </a:ext>
                </a:extLst>
              </p:cNvPr>
              <p:cNvSpPr/>
              <p:nvPr/>
            </p:nvSpPr>
            <p:spPr>
              <a:xfrm>
                <a:off x="4556677" y="4336228"/>
                <a:ext cx="83151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pt-BR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5774720B-92DC-4211-892D-6971847E52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677" y="4336228"/>
                <a:ext cx="831510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>
            <a:extLst>
              <a:ext uri="{FF2B5EF4-FFF2-40B4-BE49-F238E27FC236}">
                <a16:creationId xmlns:a16="http://schemas.microsoft.com/office/drawing/2014/main" id="{2A95EAD2-AD03-4C81-BCE5-F03DEAC57EB2}"/>
              </a:ext>
            </a:extLst>
          </p:cNvPr>
          <p:cNvSpPr txBox="1"/>
          <p:nvPr/>
        </p:nvSpPr>
        <p:spPr>
          <a:xfrm>
            <a:off x="7961922" y="3105834"/>
            <a:ext cx="385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x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74B3E15-6AA8-4905-B0A3-84368DFCB934}"/>
              </a:ext>
            </a:extLst>
          </p:cNvPr>
          <p:cNvSpPr/>
          <p:nvPr/>
        </p:nvSpPr>
        <p:spPr>
          <a:xfrm>
            <a:off x="2192342" y="1598330"/>
            <a:ext cx="492443" cy="642163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pt-BR" sz="2000" dirty="0" err="1"/>
              <a:t>mGal</a:t>
            </a:r>
            <a:endParaRPr lang="pt-BR" sz="2000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64907117-A122-4DF7-8531-C2E2BF59BF4C}"/>
              </a:ext>
            </a:extLst>
          </p:cNvPr>
          <p:cNvSpPr/>
          <p:nvPr/>
        </p:nvSpPr>
        <p:spPr>
          <a:xfrm>
            <a:off x="4748893" y="2767709"/>
            <a:ext cx="924612" cy="4001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pt-BR" sz="2000" dirty="0"/>
              <a:t>metros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CA349715-174E-4F17-B985-295540D2E29E}"/>
              </a:ext>
            </a:extLst>
          </p:cNvPr>
          <p:cNvSpPr txBox="1">
            <a:spLocks/>
          </p:cNvSpPr>
          <p:nvPr/>
        </p:nvSpPr>
        <p:spPr>
          <a:xfrm>
            <a:off x="6695001" y="586546"/>
            <a:ext cx="5244420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Uma vez que a gente consiga isolar o efeito deste corpo</a:t>
            </a:r>
          </a:p>
        </p:txBody>
      </p:sp>
    </p:spTree>
    <p:extLst>
      <p:ext uri="{BB962C8B-B14F-4D97-AF65-F5344CB8AC3E}">
        <p14:creationId xmlns:p14="http://schemas.microsoft.com/office/powerpoint/2010/main" val="15845737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>
            <a:cxnSpLocks/>
          </p:cNvCxnSpPr>
          <p:nvPr/>
        </p:nvCxnSpPr>
        <p:spPr>
          <a:xfrm>
            <a:off x="2647261" y="3287551"/>
            <a:ext cx="0" cy="325136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2624133" y="3287103"/>
            <a:ext cx="544084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2188020" y="6075144"/>
            <a:ext cx="367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z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2249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Modelagem 2D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38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2371724" y="618960"/>
                <a:ext cx="5048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724" y="618960"/>
                <a:ext cx="504818" cy="400110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ítulo 1">
            <a:extLst>
              <a:ext uri="{FF2B5EF4-FFF2-40B4-BE49-F238E27FC236}">
                <a16:creationId xmlns:a16="http://schemas.microsoft.com/office/drawing/2014/main" id="{25D62001-3C8D-40C6-951D-3F6DC6058951}"/>
              </a:ext>
            </a:extLst>
          </p:cNvPr>
          <p:cNvSpPr txBox="1">
            <a:spLocks/>
          </p:cNvSpPr>
          <p:nvPr/>
        </p:nvSpPr>
        <p:spPr>
          <a:xfrm>
            <a:off x="8435739" y="4463166"/>
            <a:ext cx="3340999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dirty="0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45FD6FF5-D298-4F59-A72D-BFDC43F95656}"/>
              </a:ext>
            </a:extLst>
          </p:cNvPr>
          <p:cNvSpPr/>
          <p:nvPr/>
        </p:nvSpPr>
        <p:spPr>
          <a:xfrm>
            <a:off x="3882186" y="3840480"/>
            <a:ext cx="2180492" cy="1661473"/>
          </a:xfrm>
          <a:custGeom>
            <a:avLst/>
            <a:gdLst>
              <a:gd name="connsiteX0" fmla="*/ 717452 w 2630659"/>
              <a:gd name="connsiteY0" fmla="*/ 84406 h 1716258"/>
              <a:gd name="connsiteX1" fmla="*/ 112542 w 2630659"/>
              <a:gd name="connsiteY1" fmla="*/ 548640 h 1716258"/>
              <a:gd name="connsiteX2" fmla="*/ 0 w 2630659"/>
              <a:gd name="connsiteY2" fmla="*/ 1111348 h 1716258"/>
              <a:gd name="connsiteX3" fmla="*/ 309489 w 2630659"/>
              <a:gd name="connsiteY3" fmla="*/ 1716258 h 1716258"/>
              <a:gd name="connsiteX4" fmla="*/ 998806 w 2630659"/>
              <a:gd name="connsiteY4" fmla="*/ 1589649 h 1716258"/>
              <a:gd name="connsiteX5" fmla="*/ 1913206 w 2630659"/>
              <a:gd name="connsiteY5" fmla="*/ 1716258 h 1716258"/>
              <a:gd name="connsiteX6" fmla="*/ 2504049 w 2630659"/>
              <a:gd name="connsiteY6" fmla="*/ 1547446 h 1716258"/>
              <a:gd name="connsiteX7" fmla="*/ 2518117 w 2630659"/>
              <a:gd name="connsiteY7" fmla="*/ 1266092 h 1716258"/>
              <a:gd name="connsiteX8" fmla="*/ 2630659 w 2630659"/>
              <a:gd name="connsiteY8" fmla="*/ 745588 h 1716258"/>
              <a:gd name="connsiteX9" fmla="*/ 2208628 w 2630659"/>
              <a:gd name="connsiteY9" fmla="*/ 42203 h 1716258"/>
              <a:gd name="connsiteX10" fmla="*/ 1561514 w 2630659"/>
              <a:gd name="connsiteY10" fmla="*/ 0 h 1716258"/>
              <a:gd name="connsiteX11" fmla="*/ 1392702 w 2630659"/>
              <a:gd name="connsiteY11" fmla="*/ 182880 h 1716258"/>
              <a:gd name="connsiteX12" fmla="*/ 1167619 w 2630659"/>
              <a:gd name="connsiteY12" fmla="*/ 182880 h 1716258"/>
              <a:gd name="connsiteX13" fmla="*/ 1012874 w 2630659"/>
              <a:gd name="connsiteY13" fmla="*/ 56271 h 1716258"/>
              <a:gd name="connsiteX14" fmla="*/ 717452 w 2630659"/>
              <a:gd name="connsiteY14" fmla="*/ 84406 h 171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30659" h="1716258">
                <a:moveTo>
                  <a:pt x="717452" y="84406"/>
                </a:moveTo>
                <a:lnTo>
                  <a:pt x="112542" y="548640"/>
                </a:lnTo>
                <a:lnTo>
                  <a:pt x="0" y="1111348"/>
                </a:lnTo>
                <a:lnTo>
                  <a:pt x="309489" y="1716258"/>
                </a:lnTo>
                <a:lnTo>
                  <a:pt x="998806" y="1589649"/>
                </a:lnTo>
                <a:lnTo>
                  <a:pt x="1913206" y="1716258"/>
                </a:lnTo>
                <a:lnTo>
                  <a:pt x="2504049" y="1547446"/>
                </a:lnTo>
                <a:cubicBezTo>
                  <a:pt x="2519287" y="1303643"/>
                  <a:pt x="2518117" y="1397537"/>
                  <a:pt x="2518117" y="1266092"/>
                </a:cubicBezTo>
                <a:lnTo>
                  <a:pt x="2630659" y="745588"/>
                </a:lnTo>
                <a:lnTo>
                  <a:pt x="2208628" y="42203"/>
                </a:lnTo>
                <a:lnTo>
                  <a:pt x="1561514" y="0"/>
                </a:lnTo>
                <a:lnTo>
                  <a:pt x="1392702" y="182880"/>
                </a:lnTo>
                <a:lnTo>
                  <a:pt x="1167619" y="182880"/>
                </a:lnTo>
                <a:lnTo>
                  <a:pt x="1012874" y="56271"/>
                </a:lnTo>
                <a:lnTo>
                  <a:pt x="717452" y="84406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162D5536-C93A-4C5D-B434-2C193F712700}"/>
              </a:ext>
            </a:extLst>
          </p:cNvPr>
          <p:cNvCxnSpPr>
            <a:cxnSpLocks/>
          </p:cNvCxnSpPr>
          <p:nvPr/>
        </p:nvCxnSpPr>
        <p:spPr>
          <a:xfrm>
            <a:off x="2648221" y="1089409"/>
            <a:ext cx="0" cy="1730345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2E66DAC-FCD6-4A9F-B133-BA8BD97250CF}"/>
              </a:ext>
            </a:extLst>
          </p:cNvPr>
          <p:cNvCxnSpPr>
            <a:cxnSpLocks/>
          </p:cNvCxnSpPr>
          <p:nvPr/>
        </p:nvCxnSpPr>
        <p:spPr>
          <a:xfrm flipH="1">
            <a:off x="2647262" y="2819754"/>
            <a:ext cx="5266084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5774720B-92DC-4211-892D-6971847E523D}"/>
                  </a:ext>
                </a:extLst>
              </p:cNvPr>
              <p:cNvSpPr/>
              <p:nvPr/>
            </p:nvSpPr>
            <p:spPr>
              <a:xfrm>
                <a:off x="4556677" y="4336228"/>
                <a:ext cx="83151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pt-BR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5774720B-92DC-4211-892D-6971847E52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677" y="4336228"/>
                <a:ext cx="831510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>
            <a:extLst>
              <a:ext uri="{FF2B5EF4-FFF2-40B4-BE49-F238E27FC236}">
                <a16:creationId xmlns:a16="http://schemas.microsoft.com/office/drawing/2014/main" id="{2A95EAD2-AD03-4C81-BCE5-F03DEAC57EB2}"/>
              </a:ext>
            </a:extLst>
          </p:cNvPr>
          <p:cNvSpPr txBox="1"/>
          <p:nvPr/>
        </p:nvSpPr>
        <p:spPr>
          <a:xfrm>
            <a:off x="7961922" y="3105834"/>
            <a:ext cx="385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x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74B3E15-6AA8-4905-B0A3-84368DFCB934}"/>
              </a:ext>
            </a:extLst>
          </p:cNvPr>
          <p:cNvSpPr/>
          <p:nvPr/>
        </p:nvSpPr>
        <p:spPr>
          <a:xfrm>
            <a:off x="2192342" y="1598330"/>
            <a:ext cx="492443" cy="642163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pt-BR" sz="2000" dirty="0" err="1"/>
              <a:t>mGal</a:t>
            </a:r>
            <a:endParaRPr lang="pt-BR" sz="2000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64907117-A122-4DF7-8531-C2E2BF59BF4C}"/>
              </a:ext>
            </a:extLst>
          </p:cNvPr>
          <p:cNvSpPr/>
          <p:nvPr/>
        </p:nvSpPr>
        <p:spPr>
          <a:xfrm>
            <a:off x="4748893" y="2767709"/>
            <a:ext cx="924612" cy="4001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pt-BR" sz="2000" dirty="0"/>
              <a:t>metros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CA349715-174E-4F17-B985-295540D2E29E}"/>
              </a:ext>
            </a:extLst>
          </p:cNvPr>
          <p:cNvSpPr txBox="1">
            <a:spLocks/>
          </p:cNvSpPr>
          <p:nvPr/>
        </p:nvSpPr>
        <p:spPr>
          <a:xfrm>
            <a:off x="6695001" y="586546"/>
            <a:ext cx="5244420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Uma vez que a gente consiga isolar o efeito deste corpo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E9E08CBD-D9C0-4E98-8CAD-98A33B985EA1}"/>
              </a:ext>
            </a:extLst>
          </p:cNvPr>
          <p:cNvSpPr txBox="1">
            <a:spLocks/>
          </p:cNvSpPr>
          <p:nvPr/>
        </p:nvSpPr>
        <p:spPr>
          <a:xfrm>
            <a:off x="6965033" y="4424958"/>
            <a:ext cx="5244420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Possui um certo </a:t>
            </a:r>
            <a:r>
              <a:rPr lang="pt-BR" sz="3600" dirty="0" err="1"/>
              <a:t>constraste</a:t>
            </a:r>
            <a:r>
              <a:rPr lang="pt-BR" sz="3600" dirty="0"/>
              <a:t> de densidade.... </a:t>
            </a:r>
          </a:p>
        </p:txBody>
      </p:sp>
    </p:spTree>
    <p:extLst>
      <p:ext uri="{BB962C8B-B14F-4D97-AF65-F5344CB8AC3E}">
        <p14:creationId xmlns:p14="http://schemas.microsoft.com/office/powerpoint/2010/main" val="6528272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>
            <a:cxnSpLocks/>
          </p:cNvCxnSpPr>
          <p:nvPr/>
        </p:nvCxnSpPr>
        <p:spPr>
          <a:xfrm>
            <a:off x="2647261" y="3287551"/>
            <a:ext cx="0" cy="325136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2624133" y="3287103"/>
            <a:ext cx="544084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2188020" y="6075144"/>
            <a:ext cx="367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z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2249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Modelagem 2D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39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2371724" y="618960"/>
                <a:ext cx="5048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724" y="618960"/>
                <a:ext cx="504818" cy="400110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ítulo 1">
            <a:extLst>
              <a:ext uri="{FF2B5EF4-FFF2-40B4-BE49-F238E27FC236}">
                <a16:creationId xmlns:a16="http://schemas.microsoft.com/office/drawing/2014/main" id="{25D62001-3C8D-40C6-951D-3F6DC6058951}"/>
              </a:ext>
            </a:extLst>
          </p:cNvPr>
          <p:cNvSpPr txBox="1">
            <a:spLocks/>
          </p:cNvSpPr>
          <p:nvPr/>
        </p:nvSpPr>
        <p:spPr>
          <a:xfrm>
            <a:off x="8435739" y="4463166"/>
            <a:ext cx="3340999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dirty="0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45FD6FF5-D298-4F59-A72D-BFDC43F95656}"/>
              </a:ext>
            </a:extLst>
          </p:cNvPr>
          <p:cNvSpPr/>
          <p:nvPr/>
        </p:nvSpPr>
        <p:spPr>
          <a:xfrm>
            <a:off x="3882186" y="3840480"/>
            <a:ext cx="2180492" cy="1661473"/>
          </a:xfrm>
          <a:custGeom>
            <a:avLst/>
            <a:gdLst>
              <a:gd name="connsiteX0" fmla="*/ 717452 w 2630659"/>
              <a:gd name="connsiteY0" fmla="*/ 84406 h 1716258"/>
              <a:gd name="connsiteX1" fmla="*/ 112542 w 2630659"/>
              <a:gd name="connsiteY1" fmla="*/ 548640 h 1716258"/>
              <a:gd name="connsiteX2" fmla="*/ 0 w 2630659"/>
              <a:gd name="connsiteY2" fmla="*/ 1111348 h 1716258"/>
              <a:gd name="connsiteX3" fmla="*/ 309489 w 2630659"/>
              <a:gd name="connsiteY3" fmla="*/ 1716258 h 1716258"/>
              <a:gd name="connsiteX4" fmla="*/ 998806 w 2630659"/>
              <a:gd name="connsiteY4" fmla="*/ 1589649 h 1716258"/>
              <a:gd name="connsiteX5" fmla="*/ 1913206 w 2630659"/>
              <a:gd name="connsiteY5" fmla="*/ 1716258 h 1716258"/>
              <a:gd name="connsiteX6" fmla="*/ 2504049 w 2630659"/>
              <a:gd name="connsiteY6" fmla="*/ 1547446 h 1716258"/>
              <a:gd name="connsiteX7" fmla="*/ 2518117 w 2630659"/>
              <a:gd name="connsiteY7" fmla="*/ 1266092 h 1716258"/>
              <a:gd name="connsiteX8" fmla="*/ 2630659 w 2630659"/>
              <a:gd name="connsiteY8" fmla="*/ 745588 h 1716258"/>
              <a:gd name="connsiteX9" fmla="*/ 2208628 w 2630659"/>
              <a:gd name="connsiteY9" fmla="*/ 42203 h 1716258"/>
              <a:gd name="connsiteX10" fmla="*/ 1561514 w 2630659"/>
              <a:gd name="connsiteY10" fmla="*/ 0 h 1716258"/>
              <a:gd name="connsiteX11" fmla="*/ 1392702 w 2630659"/>
              <a:gd name="connsiteY11" fmla="*/ 182880 h 1716258"/>
              <a:gd name="connsiteX12" fmla="*/ 1167619 w 2630659"/>
              <a:gd name="connsiteY12" fmla="*/ 182880 h 1716258"/>
              <a:gd name="connsiteX13" fmla="*/ 1012874 w 2630659"/>
              <a:gd name="connsiteY13" fmla="*/ 56271 h 1716258"/>
              <a:gd name="connsiteX14" fmla="*/ 717452 w 2630659"/>
              <a:gd name="connsiteY14" fmla="*/ 84406 h 171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30659" h="1716258">
                <a:moveTo>
                  <a:pt x="717452" y="84406"/>
                </a:moveTo>
                <a:lnTo>
                  <a:pt x="112542" y="548640"/>
                </a:lnTo>
                <a:lnTo>
                  <a:pt x="0" y="1111348"/>
                </a:lnTo>
                <a:lnTo>
                  <a:pt x="309489" y="1716258"/>
                </a:lnTo>
                <a:lnTo>
                  <a:pt x="998806" y="1589649"/>
                </a:lnTo>
                <a:lnTo>
                  <a:pt x="1913206" y="1716258"/>
                </a:lnTo>
                <a:lnTo>
                  <a:pt x="2504049" y="1547446"/>
                </a:lnTo>
                <a:cubicBezTo>
                  <a:pt x="2519287" y="1303643"/>
                  <a:pt x="2518117" y="1397537"/>
                  <a:pt x="2518117" y="1266092"/>
                </a:cubicBezTo>
                <a:lnTo>
                  <a:pt x="2630659" y="745588"/>
                </a:lnTo>
                <a:lnTo>
                  <a:pt x="2208628" y="42203"/>
                </a:lnTo>
                <a:lnTo>
                  <a:pt x="1561514" y="0"/>
                </a:lnTo>
                <a:lnTo>
                  <a:pt x="1392702" y="182880"/>
                </a:lnTo>
                <a:lnTo>
                  <a:pt x="1167619" y="182880"/>
                </a:lnTo>
                <a:lnTo>
                  <a:pt x="1012874" y="56271"/>
                </a:lnTo>
                <a:lnTo>
                  <a:pt x="717452" y="84406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162D5536-C93A-4C5D-B434-2C193F712700}"/>
              </a:ext>
            </a:extLst>
          </p:cNvPr>
          <p:cNvCxnSpPr>
            <a:cxnSpLocks/>
          </p:cNvCxnSpPr>
          <p:nvPr/>
        </p:nvCxnSpPr>
        <p:spPr>
          <a:xfrm>
            <a:off x="2648221" y="1089409"/>
            <a:ext cx="0" cy="1730345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2E66DAC-FCD6-4A9F-B133-BA8BD97250CF}"/>
              </a:ext>
            </a:extLst>
          </p:cNvPr>
          <p:cNvCxnSpPr>
            <a:cxnSpLocks/>
          </p:cNvCxnSpPr>
          <p:nvPr/>
        </p:nvCxnSpPr>
        <p:spPr>
          <a:xfrm flipH="1">
            <a:off x="2647262" y="2819754"/>
            <a:ext cx="5266084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5774720B-92DC-4211-892D-6971847E523D}"/>
                  </a:ext>
                </a:extLst>
              </p:cNvPr>
              <p:cNvSpPr/>
              <p:nvPr/>
            </p:nvSpPr>
            <p:spPr>
              <a:xfrm>
                <a:off x="4556677" y="4336228"/>
                <a:ext cx="83151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pt-BR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5774720B-92DC-4211-892D-6971847E52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677" y="4336228"/>
                <a:ext cx="831510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7C74DE88-E8E3-4876-A7FA-9E0A7738E899}"/>
              </a:ext>
            </a:extLst>
          </p:cNvPr>
          <p:cNvSpPr/>
          <p:nvPr/>
        </p:nvSpPr>
        <p:spPr>
          <a:xfrm>
            <a:off x="2647261" y="1086328"/>
            <a:ext cx="4937760" cy="1730326"/>
          </a:xfrm>
          <a:custGeom>
            <a:avLst/>
            <a:gdLst>
              <a:gd name="connsiteX0" fmla="*/ 0 w 4937760"/>
              <a:gd name="connsiteY0" fmla="*/ 1730326 h 1730326"/>
              <a:gd name="connsiteX1" fmla="*/ 112542 w 4937760"/>
              <a:gd name="connsiteY1" fmla="*/ 1561513 h 1730326"/>
              <a:gd name="connsiteX2" fmla="*/ 281354 w 4937760"/>
              <a:gd name="connsiteY2" fmla="*/ 1505243 h 1730326"/>
              <a:gd name="connsiteX3" fmla="*/ 365760 w 4937760"/>
              <a:gd name="connsiteY3" fmla="*/ 1448972 h 1730326"/>
              <a:gd name="connsiteX4" fmla="*/ 436099 w 4937760"/>
              <a:gd name="connsiteY4" fmla="*/ 1406769 h 1730326"/>
              <a:gd name="connsiteX5" fmla="*/ 492369 w 4937760"/>
              <a:gd name="connsiteY5" fmla="*/ 1350498 h 1730326"/>
              <a:gd name="connsiteX6" fmla="*/ 562708 w 4937760"/>
              <a:gd name="connsiteY6" fmla="*/ 1252024 h 1730326"/>
              <a:gd name="connsiteX7" fmla="*/ 633046 w 4937760"/>
              <a:gd name="connsiteY7" fmla="*/ 1209821 h 1730326"/>
              <a:gd name="connsiteX8" fmla="*/ 703385 w 4937760"/>
              <a:gd name="connsiteY8" fmla="*/ 1139483 h 1730326"/>
              <a:gd name="connsiteX9" fmla="*/ 872197 w 4937760"/>
              <a:gd name="connsiteY9" fmla="*/ 1055077 h 1730326"/>
              <a:gd name="connsiteX10" fmla="*/ 984739 w 4937760"/>
              <a:gd name="connsiteY10" fmla="*/ 956603 h 1730326"/>
              <a:gd name="connsiteX11" fmla="*/ 1055077 w 4937760"/>
              <a:gd name="connsiteY11" fmla="*/ 858129 h 1730326"/>
              <a:gd name="connsiteX12" fmla="*/ 1097280 w 4937760"/>
              <a:gd name="connsiteY12" fmla="*/ 661181 h 1730326"/>
              <a:gd name="connsiteX13" fmla="*/ 1125416 w 4937760"/>
              <a:gd name="connsiteY13" fmla="*/ 590843 h 1730326"/>
              <a:gd name="connsiteX14" fmla="*/ 1252025 w 4937760"/>
              <a:gd name="connsiteY14" fmla="*/ 478301 h 1730326"/>
              <a:gd name="connsiteX15" fmla="*/ 1294228 w 4937760"/>
              <a:gd name="connsiteY15" fmla="*/ 450166 h 1730326"/>
              <a:gd name="connsiteX16" fmla="*/ 1364566 w 4937760"/>
              <a:gd name="connsiteY16" fmla="*/ 365760 h 1730326"/>
              <a:gd name="connsiteX17" fmla="*/ 1463040 w 4937760"/>
              <a:gd name="connsiteY17" fmla="*/ 239150 h 1730326"/>
              <a:gd name="connsiteX18" fmla="*/ 1505243 w 4937760"/>
              <a:gd name="connsiteY18" fmla="*/ 211015 h 1730326"/>
              <a:gd name="connsiteX19" fmla="*/ 2067951 w 4937760"/>
              <a:gd name="connsiteY19" fmla="*/ 154744 h 1730326"/>
              <a:gd name="connsiteX20" fmla="*/ 2138289 w 4937760"/>
              <a:gd name="connsiteY20" fmla="*/ 112541 h 1730326"/>
              <a:gd name="connsiteX21" fmla="*/ 2180493 w 4937760"/>
              <a:gd name="connsiteY21" fmla="*/ 98473 h 1730326"/>
              <a:gd name="connsiteX22" fmla="*/ 2222696 w 4937760"/>
              <a:gd name="connsiteY22" fmla="*/ 56270 h 1730326"/>
              <a:gd name="connsiteX23" fmla="*/ 2307102 w 4937760"/>
              <a:gd name="connsiteY23" fmla="*/ 0 h 1730326"/>
              <a:gd name="connsiteX24" fmla="*/ 2757268 w 4937760"/>
              <a:gd name="connsiteY24" fmla="*/ 14067 h 1730326"/>
              <a:gd name="connsiteX25" fmla="*/ 2897945 w 4937760"/>
              <a:gd name="connsiteY25" fmla="*/ 112541 h 1730326"/>
              <a:gd name="connsiteX26" fmla="*/ 2926080 w 4937760"/>
              <a:gd name="connsiteY26" fmla="*/ 140677 h 1730326"/>
              <a:gd name="connsiteX27" fmla="*/ 3052689 w 4937760"/>
              <a:gd name="connsiteY27" fmla="*/ 323557 h 1730326"/>
              <a:gd name="connsiteX28" fmla="*/ 3080825 w 4937760"/>
              <a:gd name="connsiteY28" fmla="*/ 407963 h 1730326"/>
              <a:gd name="connsiteX29" fmla="*/ 3108960 w 4937760"/>
              <a:gd name="connsiteY29" fmla="*/ 478301 h 1730326"/>
              <a:gd name="connsiteX30" fmla="*/ 3123028 w 4937760"/>
              <a:gd name="connsiteY30" fmla="*/ 534572 h 1730326"/>
              <a:gd name="connsiteX31" fmla="*/ 3165231 w 4937760"/>
              <a:gd name="connsiteY31" fmla="*/ 604910 h 1730326"/>
              <a:gd name="connsiteX32" fmla="*/ 3193366 w 4937760"/>
              <a:gd name="connsiteY32" fmla="*/ 689317 h 1730326"/>
              <a:gd name="connsiteX33" fmla="*/ 3221502 w 4937760"/>
              <a:gd name="connsiteY33" fmla="*/ 745587 h 1730326"/>
              <a:gd name="connsiteX34" fmla="*/ 3319976 w 4937760"/>
              <a:gd name="connsiteY34" fmla="*/ 872197 h 1730326"/>
              <a:gd name="connsiteX35" fmla="*/ 3502856 w 4937760"/>
              <a:gd name="connsiteY35" fmla="*/ 900332 h 1730326"/>
              <a:gd name="connsiteX36" fmla="*/ 3643533 w 4937760"/>
              <a:gd name="connsiteY36" fmla="*/ 1041009 h 1730326"/>
              <a:gd name="connsiteX37" fmla="*/ 3756074 w 4937760"/>
              <a:gd name="connsiteY37" fmla="*/ 1125415 h 1730326"/>
              <a:gd name="connsiteX38" fmla="*/ 3882683 w 4937760"/>
              <a:gd name="connsiteY38" fmla="*/ 1266092 h 1730326"/>
              <a:gd name="connsiteX39" fmla="*/ 3953022 w 4937760"/>
              <a:gd name="connsiteY39" fmla="*/ 1294227 h 1730326"/>
              <a:gd name="connsiteX40" fmla="*/ 4079631 w 4937760"/>
              <a:gd name="connsiteY40" fmla="*/ 1406769 h 1730326"/>
              <a:gd name="connsiteX41" fmla="*/ 4121834 w 4937760"/>
              <a:gd name="connsiteY41" fmla="*/ 1420837 h 1730326"/>
              <a:gd name="connsiteX42" fmla="*/ 4276579 w 4937760"/>
              <a:gd name="connsiteY42" fmla="*/ 1434904 h 1730326"/>
              <a:gd name="connsiteX43" fmla="*/ 4473526 w 4937760"/>
              <a:gd name="connsiteY43" fmla="*/ 1561513 h 1730326"/>
              <a:gd name="connsiteX44" fmla="*/ 4698609 w 4937760"/>
              <a:gd name="connsiteY44" fmla="*/ 1575581 h 1730326"/>
              <a:gd name="connsiteX45" fmla="*/ 4867422 w 4937760"/>
              <a:gd name="connsiteY45" fmla="*/ 1617784 h 1730326"/>
              <a:gd name="connsiteX46" fmla="*/ 4895557 w 4937760"/>
              <a:gd name="connsiteY46" fmla="*/ 1659987 h 1730326"/>
              <a:gd name="connsiteX47" fmla="*/ 4909625 w 4937760"/>
              <a:gd name="connsiteY47" fmla="*/ 1702190 h 1730326"/>
              <a:gd name="connsiteX48" fmla="*/ 4937760 w 4937760"/>
              <a:gd name="connsiteY48" fmla="*/ 1730326 h 173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937760" h="1730326">
                <a:moveTo>
                  <a:pt x="0" y="1730326"/>
                </a:moveTo>
                <a:cubicBezTo>
                  <a:pt x="19297" y="1672436"/>
                  <a:pt x="35906" y="1580672"/>
                  <a:pt x="112542" y="1561513"/>
                </a:cubicBezTo>
                <a:cubicBezTo>
                  <a:pt x="197558" y="1540259"/>
                  <a:pt x="216458" y="1544180"/>
                  <a:pt x="281354" y="1505243"/>
                </a:cubicBezTo>
                <a:cubicBezTo>
                  <a:pt x="310350" y="1487846"/>
                  <a:pt x="337232" y="1467126"/>
                  <a:pt x="365760" y="1448972"/>
                </a:cubicBezTo>
                <a:cubicBezTo>
                  <a:pt x="388828" y="1434292"/>
                  <a:pt x="414516" y="1423556"/>
                  <a:pt x="436099" y="1406769"/>
                </a:cubicBezTo>
                <a:cubicBezTo>
                  <a:pt x="457037" y="1390483"/>
                  <a:pt x="475106" y="1370638"/>
                  <a:pt x="492369" y="1350498"/>
                </a:cubicBezTo>
                <a:cubicBezTo>
                  <a:pt x="521205" y="1316856"/>
                  <a:pt x="527425" y="1282897"/>
                  <a:pt x="562708" y="1252024"/>
                </a:cubicBezTo>
                <a:cubicBezTo>
                  <a:pt x="583285" y="1234019"/>
                  <a:pt x="611695" y="1226902"/>
                  <a:pt x="633046" y="1209821"/>
                </a:cubicBezTo>
                <a:cubicBezTo>
                  <a:pt x="658938" y="1189107"/>
                  <a:pt x="675547" y="1157496"/>
                  <a:pt x="703385" y="1139483"/>
                </a:cubicBezTo>
                <a:cubicBezTo>
                  <a:pt x="756205" y="1105306"/>
                  <a:pt x="872197" y="1055077"/>
                  <a:pt x="872197" y="1055077"/>
                </a:cubicBezTo>
                <a:cubicBezTo>
                  <a:pt x="977338" y="914888"/>
                  <a:pt x="840029" y="1083224"/>
                  <a:pt x="984739" y="956603"/>
                </a:cubicBezTo>
                <a:cubicBezTo>
                  <a:pt x="998699" y="944388"/>
                  <a:pt x="1041618" y="878318"/>
                  <a:pt x="1055077" y="858129"/>
                </a:cubicBezTo>
                <a:cubicBezTo>
                  <a:pt x="1070389" y="735632"/>
                  <a:pt x="1059099" y="766177"/>
                  <a:pt x="1097280" y="661181"/>
                </a:cubicBezTo>
                <a:cubicBezTo>
                  <a:pt x="1105910" y="637449"/>
                  <a:pt x="1111409" y="611854"/>
                  <a:pt x="1125416" y="590843"/>
                </a:cubicBezTo>
                <a:cubicBezTo>
                  <a:pt x="1145889" y="560133"/>
                  <a:pt x="1225525" y="498176"/>
                  <a:pt x="1252025" y="478301"/>
                </a:cubicBezTo>
                <a:cubicBezTo>
                  <a:pt x="1265551" y="468157"/>
                  <a:pt x="1282273" y="462121"/>
                  <a:pt x="1294228" y="450166"/>
                </a:cubicBezTo>
                <a:cubicBezTo>
                  <a:pt x="1320125" y="424269"/>
                  <a:pt x="1342081" y="394669"/>
                  <a:pt x="1364566" y="365760"/>
                </a:cubicBezTo>
                <a:cubicBezTo>
                  <a:pt x="1423123" y="290473"/>
                  <a:pt x="1359989" y="342202"/>
                  <a:pt x="1463040" y="239150"/>
                </a:cubicBezTo>
                <a:cubicBezTo>
                  <a:pt x="1474995" y="227195"/>
                  <a:pt x="1488498" y="213351"/>
                  <a:pt x="1505243" y="211015"/>
                </a:cubicBezTo>
                <a:cubicBezTo>
                  <a:pt x="1691939" y="184964"/>
                  <a:pt x="2067951" y="154744"/>
                  <a:pt x="2067951" y="154744"/>
                </a:cubicBezTo>
                <a:cubicBezTo>
                  <a:pt x="2091397" y="140676"/>
                  <a:pt x="2113833" y="124769"/>
                  <a:pt x="2138289" y="112541"/>
                </a:cubicBezTo>
                <a:cubicBezTo>
                  <a:pt x="2151552" y="105909"/>
                  <a:pt x="2168155" y="106699"/>
                  <a:pt x="2180493" y="98473"/>
                </a:cubicBezTo>
                <a:cubicBezTo>
                  <a:pt x="2197046" y="87437"/>
                  <a:pt x="2206992" y="68484"/>
                  <a:pt x="2222696" y="56270"/>
                </a:cubicBezTo>
                <a:cubicBezTo>
                  <a:pt x="2249387" y="35510"/>
                  <a:pt x="2278967" y="18757"/>
                  <a:pt x="2307102" y="0"/>
                </a:cubicBezTo>
                <a:cubicBezTo>
                  <a:pt x="2457157" y="4689"/>
                  <a:pt x="2608422" y="-5518"/>
                  <a:pt x="2757268" y="14067"/>
                </a:cubicBezTo>
                <a:cubicBezTo>
                  <a:pt x="2767676" y="15436"/>
                  <a:pt x="2879458" y="97135"/>
                  <a:pt x="2897945" y="112541"/>
                </a:cubicBezTo>
                <a:cubicBezTo>
                  <a:pt x="2908134" y="121032"/>
                  <a:pt x="2917681" y="130412"/>
                  <a:pt x="2926080" y="140677"/>
                </a:cubicBezTo>
                <a:cubicBezTo>
                  <a:pt x="2979979" y="206554"/>
                  <a:pt x="3023178" y="249779"/>
                  <a:pt x="3052689" y="323557"/>
                </a:cubicBezTo>
                <a:cubicBezTo>
                  <a:pt x="3063703" y="351093"/>
                  <a:pt x="3070690" y="380091"/>
                  <a:pt x="3080825" y="407963"/>
                </a:cubicBezTo>
                <a:cubicBezTo>
                  <a:pt x="3089455" y="431695"/>
                  <a:pt x="3100975" y="454345"/>
                  <a:pt x="3108960" y="478301"/>
                </a:cubicBezTo>
                <a:cubicBezTo>
                  <a:pt x="3115074" y="496643"/>
                  <a:pt x="3115176" y="516904"/>
                  <a:pt x="3123028" y="534572"/>
                </a:cubicBezTo>
                <a:cubicBezTo>
                  <a:pt x="3134133" y="559558"/>
                  <a:pt x="3153917" y="580018"/>
                  <a:pt x="3165231" y="604910"/>
                </a:cubicBezTo>
                <a:cubicBezTo>
                  <a:pt x="3177503" y="631909"/>
                  <a:pt x="3182351" y="661781"/>
                  <a:pt x="3193366" y="689317"/>
                </a:cubicBezTo>
                <a:cubicBezTo>
                  <a:pt x="3201154" y="708788"/>
                  <a:pt x="3213241" y="726312"/>
                  <a:pt x="3221502" y="745587"/>
                </a:cubicBezTo>
                <a:cubicBezTo>
                  <a:pt x="3242575" y="794757"/>
                  <a:pt x="3240046" y="859900"/>
                  <a:pt x="3319976" y="872197"/>
                </a:cubicBezTo>
                <a:lnTo>
                  <a:pt x="3502856" y="900332"/>
                </a:lnTo>
                <a:cubicBezTo>
                  <a:pt x="3549748" y="947224"/>
                  <a:pt x="3588355" y="1004224"/>
                  <a:pt x="3643533" y="1041009"/>
                </a:cubicBezTo>
                <a:cubicBezTo>
                  <a:pt x="3682496" y="1066984"/>
                  <a:pt x="3722655" y="1091996"/>
                  <a:pt x="3756074" y="1125415"/>
                </a:cubicBezTo>
                <a:cubicBezTo>
                  <a:pt x="3814286" y="1183627"/>
                  <a:pt x="3811845" y="1216505"/>
                  <a:pt x="3882683" y="1266092"/>
                </a:cubicBezTo>
                <a:cubicBezTo>
                  <a:pt x="3903371" y="1280573"/>
                  <a:pt x="3929576" y="1284849"/>
                  <a:pt x="3953022" y="1294227"/>
                </a:cubicBezTo>
                <a:cubicBezTo>
                  <a:pt x="3991153" y="1332359"/>
                  <a:pt x="4031330" y="1379169"/>
                  <a:pt x="4079631" y="1406769"/>
                </a:cubicBezTo>
                <a:cubicBezTo>
                  <a:pt x="4092506" y="1414126"/>
                  <a:pt x="4107154" y="1418740"/>
                  <a:pt x="4121834" y="1420837"/>
                </a:cubicBezTo>
                <a:cubicBezTo>
                  <a:pt x="4173108" y="1428162"/>
                  <a:pt x="4224997" y="1430215"/>
                  <a:pt x="4276579" y="1434904"/>
                </a:cubicBezTo>
                <a:cubicBezTo>
                  <a:pt x="4399192" y="1557517"/>
                  <a:pt x="4330418" y="1520625"/>
                  <a:pt x="4473526" y="1561513"/>
                </a:cubicBezTo>
                <a:cubicBezTo>
                  <a:pt x="4555008" y="1642995"/>
                  <a:pt x="4454654" y="1556815"/>
                  <a:pt x="4698609" y="1575581"/>
                </a:cubicBezTo>
                <a:cubicBezTo>
                  <a:pt x="4756441" y="1580030"/>
                  <a:pt x="4811151" y="1603716"/>
                  <a:pt x="4867422" y="1617784"/>
                </a:cubicBezTo>
                <a:cubicBezTo>
                  <a:pt x="4876800" y="1631852"/>
                  <a:pt x="4887996" y="1644865"/>
                  <a:pt x="4895557" y="1659987"/>
                </a:cubicBezTo>
                <a:cubicBezTo>
                  <a:pt x="4902189" y="1673250"/>
                  <a:pt x="4901996" y="1689474"/>
                  <a:pt x="4909625" y="1702190"/>
                </a:cubicBezTo>
                <a:cubicBezTo>
                  <a:pt x="4916449" y="1713563"/>
                  <a:pt x="4937760" y="1730326"/>
                  <a:pt x="4937760" y="1730326"/>
                </a:cubicBezTo>
              </a:path>
            </a:pathLst>
          </a:custGeom>
          <a:ln w="349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A95EAD2-AD03-4C81-BCE5-F03DEAC57EB2}"/>
              </a:ext>
            </a:extLst>
          </p:cNvPr>
          <p:cNvSpPr txBox="1"/>
          <p:nvPr/>
        </p:nvSpPr>
        <p:spPr>
          <a:xfrm>
            <a:off x="7961922" y="3105834"/>
            <a:ext cx="385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x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74B3E15-6AA8-4905-B0A3-84368DFCB934}"/>
              </a:ext>
            </a:extLst>
          </p:cNvPr>
          <p:cNvSpPr/>
          <p:nvPr/>
        </p:nvSpPr>
        <p:spPr>
          <a:xfrm>
            <a:off x="2192342" y="1598330"/>
            <a:ext cx="492443" cy="642163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pt-BR" sz="2000" dirty="0" err="1"/>
              <a:t>mGal</a:t>
            </a:r>
            <a:endParaRPr lang="pt-BR" sz="2000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64907117-A122-4DF7-8531-C2E2BF59BF4C}"/>
              </a:ext>
            </a:extLst>
          </p:cNvPr>
          <p:cNvSpPr/>
          <p:nvPr/>
        </p:nvSpPr>
        <p:spPr>
          <a:xfrm>
            <a:off x="4748893" y="2767709"/>
            <a:ext cx="924612" cy="4001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pt-BR" sz="2000" dirty="0"/>
              <a:t>metros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CA349715-174E-4F17-B985-295540D2E29E}"/>
              </a:ext>
            </a:extLst>
          </p:cNvPr>
          <p:cNvSpPr txBox="1">
            <a:spLocks/>
          </p:cNvSpPr>
          <p:nvPr/>
        </p:nvSpPr>
        <p:spPr>
          <a:xfrm>
            <a:off x="6695001" y="586546"/>
            <a:ext cx="5244420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Uma vez que a gente consiga isolar o efeito deste corpo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E9E08CBD-D9C0-4E98-8CAD-98A33B985EA1}"/>
              </a:ext>
            </a:extLst>
          </p:cNvPr>
          <p:cNvSpPr txBox="1">
            <a:spLocks/>
          </p:cNvSpPr>
          <p:nvPr/>
        </p:nvSpPr>
        <p:spPr>
          <a:xfrm>
            <a:off x="6965033" y="4424958"/>
            <a:ext cx="5244420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Possui um certo </a:t>
            </a:r>
            <a:r>
              <a:rPr lang="pt-BR" sz="3600" dirty="0" err="1"/>
              <a:t>constraste</a:t>
            </a:r>
            <a:r>
              <a:rPr lang="pt-BR" sz="3600" dirty="0"/>
              <a:t> de densidade.... </a:t>
            </a:r>
          </a:p>
        </p:txBody>
      </p:sp>
    </p:spTree>
    <p:extLst>
      <p:ext uri="{BB962C8B-B14F-4D97-AF65-F5344CB8AC3E}">
        <p14:creationId xmlns:p14="http://schemas.microsoft.com/office/powerpoint/2010/main" val="2461618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4</a:t>
            </a:fld>
            <a:endParaRPr lang="pt-BR"/>
          </a:p>
        </p:txBody>
      </p:sp>
      <p:pic>
        <p:nvPicPr>
          <p:cNvPr id="17" name="Imagem 16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4E502884-C8FD-4186-AC57-80753B30B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46" y="1179438"/>
            <a:ext cx="3148826" cy="3252571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43AA6852-8FF9-4356-9A70-D61F55ACE7D5}"/>
              </a:ext>
            </a:extLst>
          </p:cNvPr>
          <p:cNvSpPr txBox="1"/>
          <p:nvPr/>
        </p:nvSpPr>
        <p:spPr>
          <a:xfrm>
            <a:off x="57567" y="0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Gravimetria</a:t>
            </a:r>
            <a:endParaRPr lang="pt-BR" sz="2400" b="1" dirty="0">
              <a:solidFill>
                <a:srgbClr val="0070C0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59E5A75-C3AF-49FA-A09D-06BD7271D1A0}"/>
              </a:ext>
            </a:extLst>
          </p:cNvPr>
          <p:cNvSpPr txBox="1"/>
          <p:nvPr/>
        </p:nvSpPr>
        <p:spPr>
          <a:xfrm>
            <a:off x="3979472" y="437790"/>
            <a:ext cx="65336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Foi um dos primeiros métodos na busca de óleo e gás!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17E1D43-6F62-428B-9E0B-D7C387649F26}"/>
              </a:ext>
            </a:extLst>
          </p:cNvPr>
          <p:cNvSpPr txBox="1"/>
          <p:nvPr/>
        </p:nvSpPr>
        <p:spPr>
          <a:xfrm>
            <a:off x="4625375" y="1891075"/>
            <a:ext cx="71409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A instrumentação, navegação e das plataformas possibilitou a cobertura de grandes áreas</a:t>
            </a:r>
          </a:p>
        </p:txBody>
      </p:sp>
    </p:spTree>
    <p:extLst>
      <p:ext uri="{BB962C8B-B14F-4D97-AF65-F5344CB8AC3E}">
        <p14:creationId xmlns:p14="http://schemas.microsoft.com/office/powerpoint/2010/main" val="23156438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>
            <a:cxnSpLocks/>
          </p:cNvCxnSpPr>
          <p:nvPr/>
        </p:nvCxnSpPr>
        <p:spPr>
          <a:xfrm>
            <a:off x="2647261" y="3287551"/>
            <a:ext cx="0" cy="325136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2624133" y="3287103"/>
            <a:ext cx="544084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7961922" y="3105834"/>
            <a:ext cx="385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x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2188020" y="6075144"/>
            <a:ext cx="367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z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2249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Modelagem 2D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40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2371724" y="618960"/>
                <a:ext cx="5048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724" y="618960"/>
                <a:ext cx="504818" cy="400110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ítulo 1">
            <a:extLst>
              <a:ext uri="{FF2B5EF4-FFF2-40B4-BE49-F238E27FC236}">
                <a16:creationId xmlns:a16="http://schemas.microsoft.com/office/drawing/2014/main" id="{25D62001-3C8D-40C6-951D-3F6DC6058951}"/>
              </a:ext>
            </a:extLst>
          </p:cNvPr>
          <p:cNvSpPr txBox="1">
            <a:spLocks/>
          </p:cNvSpPr>
          <p:nvPr/>
        </p:nvSpPr>
        <p:spPr>
          <a:xfrm>
            <a:off x="8435739" y="4463166"/>
            <a:ext cx="3340999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dirty="0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162D5536-C93A-4C5D-B434-2C193F712700}"/>
              </a:ext>
            </a:extLst>
          </p:cNvPr>
          <p:cNvCxnSpPr>
            <a:cxnSpLocks/>
          </p:cNvCxnSpPr>
          <p:nvPr/>
        </p:nvCxnSpPr>
        <p:spPr>
          <a:xfrm>
            <a:off x="2648221" y="1089409"/>
            <a:ext cx="0" cy="1730345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2E66DAC-FCD6-4A9F-B133-BA8BD97250CF}"/>
              </a:ext>
            </a:extLst>
          </p:cNvPr>
          <p:cNvCxnSpPr>
            <a:cxnSpLocks/>
          </p:cNvCxnSpPr>
          <p:nvPr/>
        </p:nvCxnSpPr>
        <p:spPr>
          <a:xfrm flipH="1">
            <a:off x="2647262" y="2819754"/>
            <a:ext cx="5266084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7C74DE88-E8E3-4876-A7FA-9E0A7738E899}"/>
              </a:ext>
            </a:extLst>
          </p:cNvPr>
          <p:cNvSpPr/>
          <p:nvPr/>
        </p:nvSpPr>
        <p:spPr>
          <a:xfrm>
            <a:off x="2647261" y="1086328"/>
            <a:ext cx="4937760" cy="1730326"/>
          </a:xfrm>
          <a:custGeom>
            <a:avLst/>
            <a:gdLst>
              <a:gd name="connsiteX0" fmla="*/ 0 w 4937760"/>
              <a:gd name="connsiteY0" fmla="*/ 1730326 h 1730326"/>
              <a:gd name="connsiteX1" fmla="*/ 112542 w 4937760"/>
              <a:gd name="connsiteY1" fmla="*/ 1561513 h 1730326"/>
              <a:gd name="connsiteX2" fmla="*/ 281354 w 4937760"/>
              <a:gd name="connsiteY2" fmla="*/ 1505243 h 1730326"/>
              <a:gd name="connsiteX3" fmla="*/ 365760 w 4937760"/>
              <a:gd name="connsiteY3" fmla="*/ 1448972 h 1730326"/>
              <a:gd name="connsiteX4" fmla="*/ 436099 w 4937760"/>
              <a:gd name="connsiteY4" fmla="*/ 1406769 h 1730326"/>
              <a:gd name="connsiteX5" fmla="*/ 492369 w 4937760"/>
              <a:gd name="connsiteY5" fmla="*/ 1350498 h 1730326"/>
              <a:gd name="connsiteX6" fmla="*/ 562708 w 4937760"/>
              <a:gd name="connsiteY6" fmla="*/ 1252024 h 1730326"/>
              <a:gd name="connsiteX7" fmla="*/ 633046 w 4937760"/>
              <a:gd name="connsiteY7" fmla="*/ 1209821 h 1730326"/>
              <a:gd name="connsiteX8" fmla="*/ 703385 w 4937760"/>
              <a:gd name="connsiteY8" fmla="*/ 1139483 h 1730326"/>
              <a:gd name="connsiteX9" fmla="*/ 872197 w 4937760"/>
              <a:gd name="connsiteY9" fmla="*/ 1055077 h 1730326"/>
              <a:gd name="connsiteX10" fmla="*/ 984739 w 4937760"/>
              <a:gd name="connsiteY10" fmla="*/ 956603 h 1730326"/>
              <a:gd name="connsiteX11" fmla="*/ 1055077 w 4937760"/>
              <a:gd name="connsiteY11" fmla="*/ 858129 h 1730326"/>
              <a:gd name="connsiteX12" fmla="*/ 1097280 w 4937760"/>
              <a:gd name="connsiteY12" fmla="*/ 661181 h 1730326"/>
              <a:gd name="connsiteX13" fmla="*/ 1125416 w 4937760"/>
              <a:gd name="connsiteY13" fmla="*/ 590843 h 1730326"/>
              <a:gd name="connsiteX14" fmla="*/ 1252025 w 4937760"/>
              <a:gd name="connsiteY14" fmla="*/ 478301 h 1730326"/>
              <a:gd name="connsiteX15" fmla="*/ 1294228 w 4937760"/>
              <a:gd name="connsiteY15" fmla="*/ 450166 h 1730326"/>
              <a:gd name="connsiteX16" fmla="*/ 1364566 w 4937760"/>
              <a:gd name="connsiteY16" fmla="*/ 365760 h 1730326"/>
              <a:gd name="connsiteX17" fmla="*/ 1463040 w 4937760"/>
              <a:gd name="connsiteY17" fmla="*/ 239150 h 1730326"/>
              <a:gd name="connsiteX18" fmla="*/ 1505243 w 4937760"/>
              <a:gd name="connsiteY18" fmla="*/ 211015 h 1730326"/>
              <a:gd name="connsiteX19" fmla="*/ 2067951 w 4937760"/>
              <a:gd name="connsiteY19" fmla="*/ 154744 h 1730326"/>
              <a:gd name="connsiteX20" fmla="*/ 2138289 w 4937760"/>
              <a:gd name="connsiteY20" fmla="*/ 112541 h 1730326"/>
              <a:gd name="connsiteX21" fmla="*/ 2180493 w 4937760"/>
              <a:gd name="connsiteY21" fmla="*/ 98473 h 1730326"/>
              <a:gd name="connsiteX22" fmla="*/ 2222696 w 4937760"/>
              <a:gd name="connsiteY22" fmla="*/ 56270 h 1730326"/>
              <a:gd name="connsiteX23" fmla="*/ 2307102 w 4937760"/>
              <a:gd name="connsiteY23" fmla="*/ 0 h 1730326"/>
              <a:gd name="connsiteX24" fmla="*/ 2757268 w 4937760"/>
              <a:gd name="connsiteY24" fmla="*/ 14067 h 1730326"/>
              <a:gd name="connsiteX25" fmla="*/ 2897945 w 4937760"/>
              <a:gd name="connsiteY25" fmla="*/ 112541 h 1730326"/>
              <a:gd name="connsiteX26" fmla="*/ 2926080 w 4937760"/>
              <a:gd name="connsiteY26" fmla="*/ 140677 h 1730326"/>
              <a:gd name="connsiteX27" fmla="*/ 3052689 w 4937760"/>
              <a:gd name="connsiteY27" fmla="*/ 323557 h 1730326"/>
              <a:gd name="connsiteX28" fmla="*/ 3080825 w 4937760"/>
              <a:gd name="connsiteY28" fmla="*/ 407963 h 1730326"/>
              <a:gd name="connsiteX29" fmla="*/ 3108960 w 4937760"/>
              <a:gd name="connsiteY29" fmla="*/ 478301 h 1730326"/>
              <a:gd name="connsiteX30" fmla="*/ 3123028 w 4937760"/>
              <a:gd name="connsiteY30" fmla="*/ 534572 h 1730326"/>
              <a:gd name="connsiteX31" fmla="*/ 3165231 w 4937760"/>
              <a:gd name="connsiteY31" fmla="*/ 604910 h 1730326"/>
              <a:gd name="connsiteX32" fmla="*/ 3193366 w 4937760"/>
              <a:gd name="connsiteY32" fmla="*/ 689317 h 1730326"/>
              <a:gd name="connsiteX33" fmla="*/ 3221502 w 4937760"/>
              <a:gd name="connsiteY33" fmla="*/ 745587 h 1730326"/>
              <a:gd name="connsiteX34" fmla="*/ 3319976 w 4937760"/>
              <a:gd name="connsiteY34" fmla="*/ 872197 h 1730326"/>
              <a:gd name="connsiteX35" fmla="*/ 3502856 w 4937760"/>
              <a:gd name="connsiteY35" fmla="*/ 900332 h 1730326"/>
              <a:gd name="connsiteX36" fmla="*/ 3643533 w 4937760"/>
              <a:gd name="connsiteY36" fmla="*/ 1041009 h 1730326"/>
              <a:gd name="connsiteX37" fmla="*/ 3756074 w 4937760"/>
              <a:gd name="connsiteY37" fmla="*/ 1125415 h 1730326"/>
              <a:gd name="connsiteX38" fmla="*/ 3882683 w 4937760"/>
              <a:gd name="connsiteY38" fmla="*/ 1266092 h 1730326"/>
              <a:gd name="connsiteX39" fmla="*/ 3953022 w 4937760"/>
              <a:gd name="connsiteY39" fmla="*/ 1294227 h 1730326"/>
              <a:gd name="connsiteX40" fmla="*/ 4079631 w 4937760"/>
              <a:gd name="connsiteY40" fmla="*/ 1406769 h 1730326"/>
              <a:gd name="connsiteX41" fmla="*/ 4121834 w 4937760"/>
              <a:gd name="connsiteY41" fmla="*/ 1420837 h 1730326"/>
              <a:gd name="connsiteX42" fmla="*/ 4276579 w 4937760"/>
              <a:gd name="connsiteY42" fmla="*/ 1434904 h 1730326"/>
              <a:gd name="connsiteX43" fmla="*/ 4473526 w 4937760"/>
              <a:gd name="connsiteY43" fmla="*/ 1561513 h 1730326"/>
              <a:gd name="connsiteX44" fmla="*/ 4698609 w 4937760"/>
              <a:gd name="connsiteY44" fmla="*/ 1575581 h 1730326"/>
              <a:gd name="connsiteX45" fmla="*/ 4867422 w 4937760"/>
              <a:gd name="connsiteY45" fmla="*/ 1617784 h 1730326"/>
              <a:gd name="connsiteX46" fmla="*/ 4895557 w 4937760"/>
              <a:gd name="connsiteY46" fmla="*/ 1659987 h 1730326"/>
              <a:gd name="connsiteX47" fmla="*/ 4909625 w 4937760"/>
              <a:gd name="connsiteY47" fmla="*/ 1702190 h 1730326"/>
              <a:gd name="connsiteX48" fmla="*/ 4937760 w 4937760"/>
              <a:gd name="connsiteY48" fmla="*/ 1730326 h 173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937760" h="1730326">
                <a:moveTo>
                  <a:pt x="0" y="1730326"/>
                </a:moveTo>
                <a:cubicBezTo>
                  <a:pt x="19297" y="1672436"/>
                  <a:pt x="35906" y="1580672"/>
                  <a:pt x="112542" y="1561513"/>
                </a:cubicBezTo>
                <a:cubicBezTo>
                  <a:pt x="197558" y="1540259"/>
                  <a:pt x="216458" y="1544180"/>
                  <a:pt x="281354" y="1505243"/>
                </a:cubicBezTo>
                <a:cubicBezTo>
                  <a:pt x="310350" y="1487846"/>
                  <a:pt x="337232" y="1467126"/>
                  <a:pt x="365760" y="1448972"/>
                </a:cubicBezTo>
                <a:cubicBezTo>
                  <a:pt x="388828" y="1434292"/>
                  <a:pt x="414516" y="1423556"/>
                  <a:pt x="436099" y="1406769"/>
                </a:cubicBezTo>
                <a:cubicBezTo>
                  <a:pt x="457037" y="1390483"/>
                  <a:pt x="475106" y="1370638"/>
                  <a:pt x="492369" y="1350498"/>
                </a:cubicBezTo>
                <a:cubicBezTo>
                  <a:pt x="521205" y="1316856"/>
                  <a:pt x="527425" y="1282897"/>
                  <a:pt x="562708" y="1252024"/>
                </a:cubicBezTo>
                <a:cubicBezTo>
                  <a:pt x="583285" y="1234019"/>
                  <a:pt x="611695" y="1226902"/>
                  <a:pt x="633046" y="1209821"/>
                </a:cubicBezTo>
                <a:cubicBezTo>
                  <a:pt x="658938" y="1189107"/>
                  <a:pt x="675547" y="1157496"/>
                  <a:pt x="703385" y="1139483"/>
                </a:cubicBezTo>
                <a:cubicBezTo>
                  <a:pt x="756205" y="1105306"/>
                  <a:pt x="872197" y="1055077"/>
                  <a:pt x="872197" y="1055077"/>
                </a:cubicBezTo>
                <a:cubicBezTo>
                  <a:pt x="977338" y="914888"/>
                  <a:pt x="840029" y="1083224"/>
                  <a:pt x="984739" y="956603"/>
                </a:cubicBezTo>
                <a:cubicBezTo>
                  <a:pt x="998699" y="944388"/>
                  <a:pt x="1041618" y="878318"/>
                  <a:pt x="1055077" y="858129"/>
                </a:cubicBezTo>
                <a:cubicBezTo>
                  <a:pt x="1070389" y="735632"/>
                  <a:pt x="1059099" y="766177"/>
                  <a:pt x="1097280" y="661181"/>
                </a:cubicBezTo>
                <a:cubicBezTo>
                  <a:pt x="1105910" y="637449"/>
                  <a:pt x="1111409" y="611854"/>
                  <a:pt x="1125416" y="590843"/>
                </a:cubicBezTo>
                <a:cubicBezTo>
                  <a:pt x="1145889" y="560133"/>
                  <a:pt x="1225525" y="498176"/>
                  <a:pt x="1252025" y="478301"/>
                </a:cubicBezTo>
                <a:cubicBezTo>
                  <a:pt x="1265551" y="468157"/>
                  <a:pt x="1282273" y="462121"/>
                  <a:pt x="1294228" y="450166"/>
                </a:cubicBezTo>
                <a:cubicBezTo>
                  <a:pt x="1320125" y="424269"/>
                  <a:pt x="1342081" y="394669"/>
                  <a:pt x="1364566" y="365760"/>
                </a:cubicBezTo>
                <a:cubicBezTo>
                  <a:pt x="1423123" y="290473"/>
                  <a:pt x="1359989" y="342202"/>
                  <a:pt x="1463040" y="239150"/>
                </a:cubicBezTo>
                <a:cubicBezTo>
                  <a:pt x="1474995" y="227195"/>
                  <a:pt x="1488498" y="213351"/>
                  <a:pt x="1505243" y="211015"/>
                </a:cubicBezTo>
                <a:cubicBezTo>
                  <a:pt x="1691939" y="184964"/>
                  <a:pt x="2067951" y="154744"/>
                  <a:pt x="2067951" y="154744"/>
                </a:cubicBezTo>
                <a:cubicBezTo>
                  <a:pt x="2091397" y="140676"/>
                  <a:pt x="2113833" y="124769"/>
                  <a:pt x="2138289" y="112541"/>
                </a:cubicBezTo>
                <a:cubicBezTo>
                  <a:pt x="2151552" y="105909"/>
                  <a:pt x="2168155" y="106699"/>
                  <a:pt x="2180493" y="98473"/>
                </a:cubicBezTo>
                <a:cubicBezTo>
                  <a:pt x="2197046" y="87437"/>
                  <a:pt x="2206992" y="68484"/>
                  <a:pt x="2222696" y="56270"/>
                </a:cubicBezTo>
                <a:cubicBezTo>
                  <a:pt x="2249387" y="35510"/>
                  <a:pt x="2278967" y="18757"/>
                  <a:pt x="2307102" y="0"/>
                </a:cubicBezTo>
                <a:cubicBezTo>
                  <a:pt x="2457157" y="4689"/>
                  <a:pt x="2608422" y="-5518"/>
                  <a:pt x="2757268" y="14067"/>
                </a:cubicBezTo>
                <a:cubicBezTo>
                  <a:pt x="2767676" y="15436"/>
                  <a:pt x="2879458" y="97135"/>
                  <a:pt x="2897945" y="112541"/>
                </a:cubicBezTo>
                <a:cubicBezTo>
                  <a:pt x="2908134" y="121032"/>
                  <a:pt x="2917681" y="130412"/>
                  <a:pt x="2926080" y="140677"/>
                </a:cubicBezTo>
                <a:cubicBezTo>
                  <a:pt x="2979979" y="206554"/>
                  <a:pt x="3023178" y="249779"/>
                  <a:pt x="3052689" y="323557"/>
                </a:cubicBezTo>
                <a:cubicBezTo>
                  <a:pt x="3063703" y="351093"/>
                  <a:pt x="3070690" y="380091"/>
                  <a:pt x="3080825" y="407963"/>
                </a:cubicBezTo>
                <a:cubicBezTo>
                  <a:pt x="3089455" y="431695"/>
                  <a:pt x="3100975" y="454345"/>
                  <a:pt x="3108960" y="478301"/>
                </a:cubicBezTo>
                <a:cubicBezTo>
                  <a:pt x="3115074" y="496643"/>
                  <a:pt x="3115176" y="516904"/>
                  <a:pt x="3123028" y="534572"/>
                </a:cubicBezTo>
                <a:cubicBezTo>
                  <a:pt x="3134133" y="559558"/>
                  <a:pt x="3153917" y="580018"/>
                  <a:pt x="3165231" y="604910"/>
                </a:cubicBezTo>
                <a:cubicBezTo>
                  <a:pt x="3177503" y="631909"/>
                  <a:pt x="3182351" y="661781"/>
                  <a:pt x="3193366" y="689317"/>
                </a:cubicBezTo>
                <a:cubicBezTo>
                  <a:pt x="3201154" y="708788"/>
                  <a:pt x="3213241" y="726312"/>
                  <a:pt x="3221502" y="745587"/>
                </a:cubicBezTo>
                <a:cubicBezTo>
                  <a:pt x="3242575" y="794757"/>
                  <a:pt x="3240046" y="859900"/>
                  <a:pt x="3319976" y="872197"/>
                </a:cubicBezTo>
                <a:lnTo>
                  <a:pt x="3502856" y="900332"/>
                </a:lnTo>
                <a:cubicBezTo>
                  <a:pt x="3549748" y="947224"/>
                  <a:pt x="3588355" y="1004224"/>
                  <a:pt x="3643533" y="1041009"/>
                </a:cubicBezTo>
                <a:cubicBezTo>
                  <a:pt x="3682496" y="1066984"/>
                  <a:pt x="3722655" y="1091996"/>
                  <a:pt x="3756074" y="1125415"/>
                </a:cubicBezTo>
                <a:cubicBezTo>
                  <a:pt x="3814286" y="1183627"/>
                  <a:pt x="3811845" y="1216505"/>
                  <a:pt x="3882683" y="1266092"/>
                </a:cubicBezTo>
                <a:cubicBezTo>
                  <a:pt x="3903371" y="1280573"/>
                  <a:pt x="3929576" y="1284849"/>
                  <a:pt x="3953022" y="1294227"/>
                </a:cubicBezTo>
                <a:cubicBezTo>
                  <a:pt x="3991153" y="1332359"/>
                  <a:pt x="4031330" y="1379169"/>
                  <a:pt x="4079631" y="1406769"/>
                </a:cubicBezTo>
                <a:cubicBezTo>
                  <a:pt x="4092506" y="1414126"/>
                  <a:pt x="4107154" y="1418740"/>
                  <a:pt x="4121834" y="1420837"/>
                </a:cubicBezTo>
                <a:cubicBezTo>
                  <a:pt x="4173108" y="1428162"/>
                  <a:pt x="4224997" y="1430215"/>
                  <a:pt x="4276579" y="1434904"/>
                </a:cubicBezTo>
                <a:cubicBezTo>
                  <a:pt x="4399192" y="1557517"/>
                  <a:pt x="4330418" y="1520625"/>
                  <a:pt x="4473526" y="1561513"/>
                </a:cubicBezTo>
                <a:cubicBezTo>
                  <a:pt x="4555008" y="1642995"/>
                  <a:pt x="4454654" y="1556815"/>
                  <a:pt x="4698609" y="1575581"/>
                </a:cubicBezTo>
                <a:cubicBezTo>
                  <a:pt x="4756441" y="1580030"/>
                  <a:pt x="4811151" y="1603716"/>
                  <a:pt x="4867422" y="1617784"/>
                </a:cubicBezTo>
                <a:cubicBezTo>
                  <a:pt x="4876800" y="1631852"/>
                  <a:pt x="4887996" y="1644865"/>
                  <a:pt x="4895557" y="1659987"/>
                </a:cubicBezTo>
                <a:cubicBezTo>
                  <a:pt x="4902189" y="1673250"/>
                  <a:pt x="4901996" y="1689474"/>
                  <a:pt x="4909625" y="1702190"/>
                </a:cubicBezTo>
                <a:cubicBezTo>
                  <a:pt x="4916449" y="1713563"/>
                  <a:pt x="4937760" y="1730326"/>
                  <a:pt x="4937760" y="1730326"/>
                </a:cubicBezTo>
              </a:path>
            </a:pathLst>
          </a:custGeom>
          <a:ln w="349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620E16A7-5FBE-4DB3-A928-09F0E962EEF0}"/>
              </a:ext>
            </a:extLst>
          </p:cNvPr>
          <p:cNvSpPr/>
          <p:nvPr/>
        </p:nvSpPr>
        <p:spPr>
          <a:xfrm>
            <a:off x="2192342" y="1598330"/>
            <a:ext cx="492443" cy="642163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pt-BR" sz="2000" dirty="0" err="1"/>
              <a:t>mGal</a:t>
            </a:r>
            <a:endParaRPr lang="pt-BR" sz="2000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EE12AEBB-F5F0-493B-805C-8717311D552E}"/>
              </a:ext>
            </a:extLst>
          </p:cNvPr>
          <p:cNvSpPr/>
          <p:nvPr/>
        </p:nvSpPr>
        <p:spPr>
          <a:xfrm>
            <a:off x="4748893" y="2767709"/>
            <a:ext cx="924612" cy="4001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pt-BR" sz="2000" dirty="0"/>
              <a:t>metros</a:t>
            </a: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97570AFA-90D0-470D-ABDD-AF9616D06A07}"/>
              </a:ext>
            </a:extLst>
          </p:cNvPr>
          <p:cNvSpPr txBox="1">
            <a:spLocks/>
          </p:cNvSpPr>
          <p:nvPr/>
        </p:nvSpPr>
        <p:spPr>
          <a:xfrm>
            <a:off x="6875234" y="4484053"/>
            <a:ext cx="5244420" cy="15303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...podemos aproximar este corpo por uma geometria que seja de nosso controle.</a:t>
            </a:r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4ADF6D2B-1EF5-4FF1-B6BC-9CA35297B2C4}"/>
              </a:ext>
            </a:extLst>
          </p:cNvPr>
          <p:cNvSpPr/>
          <p:nvPr/>
        </p:nvSpPr>
        <p:spPr>
          <a:xfrm>
            <a:off x="3882186" y="3840480"/>
            <a:ext cx="2180492" cy="1661473"/>
          </a:xfrm>
          <a:custGeom>
            <a:avLst/>
            <a:gdLst>
              <a:gd name="connsiteX0" fmla="*/ 717452 w 2630659"/>
              <a:gd name="connsiteY0" fmla="*/ 84406 h 1716258"/>
              <a:gd name="connsiteX1" fmla="*/ 112542 w 2630659"/>
              <a:gd name="connsiteY1" fmla="*/ 548640 h 1716258"/>
              <a:gd name="connsiteX2" fmla="*/ 0 w 2630659"/>
              <a:gd name="connsiteY2" fmla="*/ 1111348 h 1716258"/>
              <a:gd name="connsiteX3" fmla="*/ 309489 w 2630659"/>
              <a:gd name="connsiteY3" fmla="*/ 1716258 h 1716258"/>
              <a:gd name="connsiteX4" fmla="*/ 998806 w 2630659"/>
              <a:gd name="connsiteY4" fmla="*/ 1589649 h 1716258"/>
              <a:gd name="connsiteX5" fmla="*/ 1913206 w 2630659"/>
              <a:gd name="connsiteY5" fmla="*/ 1716258 h 1716258"/>
              <a:gd name="connsiteX6" fmla="*/ 2504049 w 2630659"/>
              <a:gd name="connsiteY6" fmla="*/ 1547446 h 1716258"/>
              <a:gd name="connsiteX7" fmla="*/ 2518117 w 2630659"/>
              <a:gd name="connsiteY7" fmla="*/ 1266092 h 1716258"/>
              <a:gd name="connsiteX8" fmla="*/ 2630659 w 2630659"/>
              <a:gd name="connsiteY8" fmla="*/ 745588 h 1716258"/>
              <a:gd name="connsiteX9" fmla="*/ 2208628 w 2630659"/>
              <a:gd name="connsiteY9" fmla="*/ 42203 h 1716258"/>
              <a:gd name="connsiteX10" fmla="*/ 1561514 w 2630659"/>
              <a:gd name="connsiteY10" fmla="*/ 0 h 1716258"/>
              <a:gd name="connsiteX11" fmla="*/ 1392702 w 2630659"/>
              <a:gd name="connsiteY11" fmla="*/ 182880 h 1716258"/>
              <a:gd name="connsiteX12" fmla="*/ 1167619 w 2630659"/>
              <a:gd name="connsiteY12" fmla="*/ 182880 h 1716258"/>
              <a:gd name="connsiteX13" fmla="*/ 1012874 w 2630659"/>
              <a:gd name="connsiteY13" fmla="*/ 56271 h 1716258"/>
              <a:gd name="connsiteX14" fmla="*/ 717452 w 2630659"/>
              <a:gd name="connsiteY14" fmla="*/ 84406 h 171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30659" h="1716258">
                <a:moveTo>
                  <a:pt x="717452" y="84406"/>
                </a:moveTo>
                <a:lnTo>
                  <a:pt x="112542" y="548640"/>
                </a:lnTo>
                <a:lnTo>
                  <a:pt x="0" y="1111348"/>
                </a:lnTo>
                <a:lnTo>
                  <a:pt x="309489" y="1716258"/>
                </a:lnTo>
                <a:lnTo>
                  <a:pt x="998806" y="1589649"/>
                </a:lnTo>
                <a:lnTo>
                  <a:pt x="1913206" y="1716258"/>
                </a:lnTo>
                <a:lnTo>
                  <a:pt x="2504049" y="1547446"/>
                </a:lnTo>
                <a:cubicBezTo>
                  <a:pt x="2519287" y="1303643"/>
                  <a:pt x="2518117" y="1397537"/>
                  <a:pt x="2518117" y="1266092"/>
                </a:cubicBezTo>
                <a:lnTo>
                  <a:pt x="2630659" y="745588"/>
                </a:lnTo>
                <a:lnTo>
                  <a:pt x="2208628" y="42203"/>
                </a:lnTo>
                <a:lnTo>
                  <a:pt x="1561514" y="0"/>
                </a:lnTo>
                <a:lnTo>
                  <a:pt x="1392702" y="182880"/>
                </a:lnTo>
                <a:lnTo>
                  <a:pt x="1167619" y="182880"/>
                </a:lnTo>
                <a:lnTo>
                  <a:pt x="1012874" y="56271"/>
                </a:lnTo>
                <a:lnTo>
                  <a:pt x="717452" y="84406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50A64237-2F6D-4820-ADE2-AE2510C883E3}"/>
              </a:ext>
            </a:extLst>
          </p:cNvPr>
          <p:cNvSpPr/>
          <p:nvPr/>
        </p:nvSpPr>
        <p:spPr>
          <a:xfrm rot="20273631">
            <a:off x="3847664" y="3951068"/>
            <a:ext cx="2345320" cy="166309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92339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>
            <a:cxnSpLocks/>
          </p:cNvCxnSpPr>
          <p:nvPr/>
        </p:nvCxnSpPr>
        <p:spPr>
          <a:xfrm>
            <a:off x="2647261" y="3287551"/>
            <a:ext cx="0" cy="325136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2624133" y="3287103"/>
            <a:ext cx="544084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7961922" y="3105834"/>
            <a:ext cx="385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x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2188020" y="6075144"/>
            <a:ext cx="367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z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2249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Modelagem 2D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41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2371724" y="618960"/>
                <a:ext cx="5048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724" y="618960"/>
                <a:ext cx="504818" cy="400110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ítulo 1">
            <a:extLst>
              <a:ext uri="{FF2B5EF4-FFF2-40B4-BE49-F238E27FC236}">
                <a16:creationId xmlns:a16="http://schemas.microsoft.com/office/drawing/2014/main" id="{25D62001-3C8D-40C6-951D-3F6DC6058951}"/>
              </a:ext>
            </a:extLst>
          </p:cNvPr>
          <p:cNvSpPr txBox="1">
            <a:spLocks/>
          </p:cNvSpPr>
          <p:nvPr/>
        </p:nvSpPr>
        <p:spPr>
          <a:xfrm>
            <a:off x="8435739" y="4463166"/>
            <a:ext cx="3340999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dirty="0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162D5536-C93A-4C5D-B434-2C193F712700}"/>
              </a:ext>
            </a:extLst>
          </p:cNvPr>
          <p:cNvCxnSpPr>
            <a:cxnSpLocks/>
          </p:cNvCxnSpPr>
          <p:nvPr/>
        </p:nvCxnSpPr>
        <p:spPr>
          <a:xfrm>
            <a:off x="2648221" y="1089409"/>
            <a:ext cx="0" cy="1730345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2E66DAC-FCD6-4A9F-B133-BA8BD97250CF}"/>
              </a:ext>
            </a:extLst>
          </p:cNvPr>
          <p:cNvCxnSpPr>
            <a:cxnSpLocks/>
          </p:cNvCxnSpPr>
          <p:nvPr/>
        </p:nvCxnSpPr>
        <p:spPr>
          <a:xfrm flipH="1">
            <a:off x="2647262" y="2819754"/>
            <a:ext cx="5266084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7C74DE88-E8E3-4876-A7FA-9E0A7738E899}"/>
              </a:ext>
            </a:extLst>
          </p:cNvPr>
          <p:cNvSpPr/>
          <p:nvPr/>
        </p:nvSpPr>
        <p:spPr>
          <a:xfrm>
            <a:off x="2647261" y="1086328"/>
            <a:ext cx="4937760" cy="1730326"/>
          </a:xfrm>
          <a:custGeom>
            <a:avLst/>
            <a:gdLst>
              <a:gd name="connsiteX0" fmla="*/ 0 w 4937760"/>
              <a:gd name="connsiteY0" fmla="*/ 1730326 h 1730326"/>
              <a:gd name="connsiteX1" fmla="*/ 112542 w 4937760"/>
              <a:gd name="connsiteY1" fmla="*/ 1561513 h 1730326"/>
              <a:gd name="connsiteX2" fmla="*/ 281354 w 4937760"/>
              <a:gd name="connsiteY2" fmla="*/ 1505243 h 1730326"/>
              <a:gd name="connsiteX3" fmla="*/ 365760 w 4937760"/>
              <a:gd name="connsiteY3" fmla="*/ 1448972 h 1730326"/>
              <a:gd name="connsiteX4" fmla="*/ 436099 w 4937760"/>
              <a:gd name="connsiteY4" fmla="*/ 1406769 h 1730326"/>
              <a:gd name="connsiteX5" fmla="*/ 492369 w 4937760"/>
              <a:gd name="connsiteY5" fmla="*/ 1350498 h 1730326"/>
              <a:gd name="connsiteX6" fmla="*/ 562708 w 4937760"/>
              <a:gd name="connsiteY6" fmla="*/ 1252024 h 1730326"/>
              <a:gd name="connsiteX7" fmla="*/ 633046 w 4937760"/>
              <a:gd name="connsiteY7" fmla="*/ 1209821 h 1730326"/>
              <a:gd name="connsiteX8" fmla="*/ 703385 w 4937760"/>
              <a:gd name="connsiteY8" fmla="*/ 1139483 h 1730326"/>
              <a:gd name="connsiteX9" fmla="*/ 872197 w 4937760"/>
              <a:gd name="connsiteY9" fmla="*/ 1055077 h 1730326"/>
              <a:gd name="connsiteX10" fmla="*/ 984739 w 4937760"/>
              <a:gd name="connsiteY10" fmla="*/ 956603 h 1730326"/>
              <a:gd name="connsiteX11" fmla="*/ 1055077 w 4937760"/>
              <a:gd name="connsiteY11" fmla="*/ 858129 h 1730326"/>
              <a:gd name="connsiteX12" fmla="*/ 1097280 w 4937760"/>
              <a:gd name="connsiteY12" fmla="*/ 661181 h 1730326"/>
              <a:gd name="connsiteX13" fmla="*/ 1125416 w 4937760"/>
              <a:gd name="connsiteY13" fmla="*/ 590843 h 1730326"/>
              <a:gd name="connsiteX14" fmla="*/ 1252025 w 4937760"/>
              <a:gd name="connsiteY14" fmla="*/ 478301 h 1730326"/>
              <a:gd name="connsiteX15" fmla="*/ 1294228 w 4937760"/>
              <a:gd name="connsiteY15" fmla="*/ 450166 h 1730326"/>
              <a:gd name="connsiteX16" fmla="*/ 1364566 w 4937760"/>
              <a:gd name="connsiteY16" fmla="*/ 365760 h 1730326"/>
              <a:gd name="connsiteX17" fmla="*/ 1463040 w 4937760"/>
              <a:gd name="connsiteY17" fmla="*/ 239150 h 1730326"/>
              <a:gd name="connsiteX18" fmla="*/ 1505243 w 4937760"/>
              <a:gd name="connsiteY18" fmla="*/ 211015 h 1730326"/>
              <a:gd name="connsiteX19" fmla="*/ 2067951 w 4937760"/>
              <a:gd name="connsiteY19" fmla="*/ 154744 h 1730326"/>
              <a:gd name="connsiteX20" fmla="*/ 2138289 w 4937760"/>
              <a:gd name="connsiteY20" fmla="*/ 112541 h 1730326"/>
              <a:gd name="connsiteX21" fmla="*/ 2180493 w 4937760"/>
              <a:gd name="connsiteY21" fmla="*/ 98473 h 1730326"/>
              <a:gd name="connsiteX22" fmla="*/ 2222696 w 4937760"/>
              <a:gd name="connsiteY22" fmla="*/ 56270 h 1730326"/>
              <a:gd name="connsiteX23" fmla="*/ 2307102 w 4937760"/>
              <a:gd name="connsiteY23" fmla="*/ 0 h 1730326"/>
              <a:gd name="connsiteX24" fmla="*/ 2757268 w 4937760"/>
              <a:gd name="connsiteY24" fmla="*/ 14067 h 1730326"/>
              <a:gd name="connsiteX25" fmla="*/ 2897945 w 4937760"/>
              <a:gd name="connsiteY25" fmla="*/ 112541 h 1730326"/>
              <a:gd name="connsiteX26" fmla="*/ 2926080 w 4937760"/>
              <a:gd name="connsiteY26" fmla="*/ 140677 h 1730326"/>
              <a:gd name="connsiteX27" fmla="*/ 3052689 w 4937760"/>
              <a:gd name="connsiteY27" fmla="*/ 323557 h 1730326"/>
              <a:gd name="connsiteX28" fmla="*/ 3080825 w 4937760"/>
              <a:gd name="connsiteY28" fmla="*/ 407963 h 1730326"/>
              <a:gd name="connsiteX29" fmla="*/ 3108960 w 4937760"/>
              <a:gd name="connsiteY29" fmla="*/ 478301 h 1730326"/>
              <a:gd name="connsiteX30" fmla="*/ 3123028 w 4937760"/>
              <a:gd name="connsiteY30" fmla="*/ 534572 h 1730326"/>
              <a:gd name="connsiteX31" fmla="*/ 3165231 w 4937760"/>
              <a:gd name="connsiteY31" fmla="*/ 604910 h 1730326"/>
              <a:gd name="connsiteX32" fmla="*/ 3193366 w 4937760"/>
              <a:gd name="connsiteY32" fmla="*/ 689317 h 1730326"/>
              <a:gd name="connsiteX33" fmla="*/ 3221502 w 4937760"/>
              <a:gd name="connsiteY33" fmla="*/ 745587 h 1730326"/>
              <a:gd name="connsiteX34" fmla="*/ 3319976 w 4937760"/>
              <a:gd name="connsiteY34" fmla="*/ 872197 h 1730326"/>
              <a:gd name="connsiteX35" fmla="*/ 3502856 w 4937760"/>
              <a:gd name="connsiteY35" fmla="*/ 900332 h 1730326"/>
              <a:gd name="connsiteX36" fmla="*/ 3643533 w 4937760"/>
              <a:gd name="connsiteY36" fmla="*/ 1041009 h 1730326"/>
              <a:gd name="connsiteX37" fmla="*/ 3756074 w 4937760"/>
              <a:gd name="connsiteY37" fmla="*/ 1125415 h 1730326"/>
              <a:gd name="connsiteX38" fmla="*/ 3882683 w 4937760"/>
              <a:gd name="connsiteY38" fmla="*/ 1266092 h 1730326"/>
              <a:gd name="connsiteX39" fmla="*/ 3953022 w 4937760"/>
              <a:gd name="connsiteY39" fmla="*/ 1294227 h 1730326"/>
              <a:gd name="connsiteX40" fmla="*/ 4079631 w 4937760"/>
              <a:gd name="connsiteY40" fmla="*/ 1406769 h 1730326"/>
              <a:gd name="connsiteX41" fmla="*/ 4121834 w 4937760"/>
              <a:gd name="connsiteY41" fmla="*/ 1420837 h 1730326"/>
              <a:gd name="connsiteX42" fmla="*/ 4276579 w 4937760"/>
              <a:gd name="connsiteY42" fmla="*/ 1434904 h 1730326"/>
              <a:gd name="connsiteX43" fmla="*/ 4473526 w 4937760"/>
              <a:gd name="connsiteY43" fmla="*/ 1561513 h 1730326"/>
              <a:gd name="connsiteX44" fmla="*/ 4698609 w 4937760"/>
              <a:gd name="connsiteY44" fmla="*/ 1575581 h 1730326"/>
              <a:gd name="connsiteX45" fmla="*/ 4867422 w 4937760"/>
              <a:gd name="connsiteY45" fmla="*/ 1617784 h 1730326"/>
              <a:gd name="connsiteX46" fmla="*/ 4895557 w 4937760"/>
              <a:gd name="connsiteY46" fmla="*/ 1659987 h 1730326"/>
              <a:gd name="connsiteX47" fmla="*/ 4909625 w 4937760"/>
              <a:gd name="connsiteY47" fmla="*/ 1702190 h 1730326"/>
              <a:gd name="connsiteX48" fmla="*/ 4937760 w 4937760"/>
              <a:gd name="connsiteY48" fmla="*/ 1730326 h 173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937760" h="1730326">
                <a:moveTo>
                  <a:pt x="0" y="1730326"/>
                </a:moveTo>
                <a:cubicBezTo>
                  <a:pt x="19297" y="1672436"/>
                  <a:pt x="35906" y="1580672"/>
                  <a:pt x="112542" y="1561513"/>
                </a:cubicBezTo>
                <a:cubicBezTo>
                  <a:pt x="197558" y="1540259"/>
                  <a:pt x="216458" y="1544180"/>
                  <a:pt x="281354" y="1505243"/>
                </a:cubicBezTo>
                <a:cubicBezTo>
                  <a:pt x="310350" y="1487846"/>
                  <a:pt x="337232" y="1467126"/>
                  <a:pt x="365760" y="1448972"/>
                </a:cubicBezTo>
                <a:cubicBezTo>
                  <a:pt x="388828" y="1434292"/>
                  <a:pt x="414516" y="1423556"/>
                  <a:pt x="436099" y="1406769"/>
                </a:cubicBezTo>
                <a:cubicBezTo>
                  <a:pt x="457037" y="1390483"/>
                  <a:pt x="475106" y="1370638"/>
                  <a:pt x="492369" y="1350498"/>
                </a:cubicBezTo>
                <a:cubicBezTo>
                  <a:pt x="521205" y="1316856"/>
                  <a:pt x="527425" y="1282897"/>
                  <a:pt x="562708" y="1252024"/>
                </a:cubicBezTo>
                <a:cubicBezTo>
                  <a:pt x="583285" y="1234019"/>
                  <a:pt x="611695" y="1226902"/>
                  <a:pt x="633046" y="1209821"/>
                </a:cubicBezTo>
                <a:cubicBezTo>
                  <a:pt x="658938" y="1189107"/>
                  <a:pt x="675547" y="1157496"/>
                  <a:pt x="703385" y="1139483"/>
                </a:cubicBezTo>
                <a:cubicBezTo>
                  <a:pt x="756205" y="1105306"/>
                  <a:pt x="872197" y="1055077"/>
                  <a:pt x="872197" y="1055077"/>
                </a:cubicBezTo>
                <a:cubicBezTo>
                  <a:pt x="977338" y="914888"/>
                  <a:pt x="840029" y="1083224"/>
                  <a:pt x="984739" y="956603"/>
                </a:cubicBezTo>
                <a:cubicBezTo>
                  <a:pt x="998699" y="944388"/>
                  <a:pt x="1041618" y="878318"/>
                  <a:pt x="1055077" y="858129"/>
                </a:cubicBezTo>
                <a:cubicBezTo>
                  <a:pt x="1070389" y="735632"/>
                  <a:pt x="1059099" y="766177"/>
                  <a:pt x="1097280" y="661181"/>
                </a:cubicBezTo>
                <a:cubicBezTo>
                  <a:pt x="1105910" y="637449"/>
                  <a:pt x="1111409" y="611854"/>
                  <a:pt x="1125416" y="590843"/>
                </a:cubicBezTo>
                <a:cubicBezTo>
                  <a:pt x="1145889" y="560133"/>
                  <a:pt x="1225525" y="498176"/>
                  <a:pt x="1252025" y="478301"/>
                </a:cubicBezTo>
                <a:cubicBezTo>
                  <a:pt x="1265551" y="468157"/>
                  <a:pt x="1282273" y="462121"/>
                  <a:pt x="1294228" y="450166"/>
                </a:cubicBezTo>
                <a:cubicBezTo>
                  <a:pt x="1320125" y="424269"/>
                  <a:pt x="1342081" y="394669"/>
                  <a:pt x="1364566" y="365760"/>
                </a:cubicBezTo>
                <a:cubicBezTo>
                  <a:pt x="1423123" y="290473"/>
                  <a:pt x="1359989" y="342202"/>
                  <a:pt x="1463040" y="239150"/>
                </a:cubicBezTo>
                <a:cubicBezTo>
                  <a:pt x="1474995" y="227195"/>
                  <a:pt x="1488498" y="213351"/>
                  <a:pt x="1505243" y="211015"/>
                </a:cubicBezTo>
                <a:cubicBezTo>
                  <a:pt x="1691939" y="184964"/>
                  <a:pt x="2067951" y="154744"/>
                  <a:pt x="2067951" y="154744"/>
                </a:cubicBezTo>
                <a:cubicBezTo>
                  <a:pt x="2091397" y="140676"/>
                  <a:pt x="2113833" y="124769"/>
                  <a:pt x="2138289" y="112541"/>
                </a:cubicBezTo>
                <a:cubicBezTo>
                  <a:pt x="2151552" y="105909"/>
                  <a:pt x="2168155" y="106699"/>
                  <a:pt x="2180493" y="98473"/>
                </a:cubicBezTo>
                <a:cubicBezTo>
                  <a:pt x="2197046" y="87437"/>
                  <a:pt x="2206992" y="68484"/>
                  <a:pt x="2222696" y="56270"/>
                </a:cubicBezTo>
                <a:cubicBezTo>
                  <a:pt x="2249387" y="35510"/>
                  <a:pt x="2278967" y="18757"/>
                  <a:pt x="2307102" y="0"/>
                </a:cubicBezTo>
                <a:cubicBezTo>
                  <a:pt x="2457157" y="4689"/>
                  <a:pt x="2608422" y="-5518"/>
                  <a:pt x="2757268" y="14067"/>
                </a:cubicBezTo>
                <a:cubicBezTo>
                  <a:pt x="2767676" y="15436"/>
                  <a:pt x="2879458" y="97135"/>
                  <a:pt x="2897945" y="112541"/>
                </a:cubicBezTo>
                <a:cubicBezTo>
                  <a:pt x="2908134" y="121032"/>
                  <a:pt x="2917681" y="130412"/>
                  <a:pt x="2926080" y="140677"/>
                </a:cubicBezTo>
                <a:cubicBezTo>
                  <a:pt x="2979979" y="206554"/>
                  <a:pt x="3023178" y="249779"/>
                  <a:pt x="3052689" y="323557"/>
                </a:cubicBezTo>
                <a:cubicBezTo>
                  <a:pt x="3063703" y="351093"/>
                  <a:pt x="3070690" y="380091"/>
                  <a:pt x="3080825" y="407963"/>
                </a:cubicBezTo>
                <a:cubicBezTo>
                  <a:pt x="3089455" y="431695"/>
                  <a:pt x="3100975" y="454345"/>
                  <a:pt x="3108960" y="478301"/>
                </a:cubicBezTo>
                <a:cubicBezTo>
                  <a:pt x="3115074" y="496643"/>
                  <a:pt x="3115176" y="516904"/>
                  <a:pt x="3123028" y="534572"/>
                </a:cubicBezTo>
                <a:cubicBezTo>
                  <a:pt x="3134133" y="559558"/>
                  <a:pt x="3153917" y="580018"/>
                  <a:pt x="3165231" y="604910"/>
                </a:cubicBezTo>
                <a:cubicBezTo>
                  <a:pt x="3177503" y="631909"/>
                  <a:pt x="3182351" y="661781"/>
                  <a:pt x="3193366" y="689317"/>
                </a:cubicBezTo>
                <a:cubicBezTo>
                  <a:pt x="3201154" y="708788"/>
                  <a:pt x="3213241" y="726312"/>
                  <a:pt x="3221502" y="745587"/>
                </a:cubicBezTo>
                <a:cubicBezTo>
                  <a:pt x="3242575" y="794757"/>
                  <a:pt x="3240046" y="859900"/>
                  <a:pt x="3319976" y="872197"/>
                </a:cubicBezTo>
                <a:lnTo>
                  <a:pt x="3502856" y="900332"/>
                </a:lnTo>
                <a:cubicBezTo>
                  <a:pt x="3549748" y="947224"/>
                  <a:pt x="3588355" y="1004224"/>
                  <a:pt x="3643533" y="1041009"/>
                </a:cubicBezTo>
                <a:cubicBezTo>
                  <a:pt x="3682496" y="1066984"/>
                  <a:pt x="3722655" y="1091996"/>
                  <a:pt x="3756074" y="1125415"/>
                </a:cubicBezTo>
                <a:cubicBezTo>
                  <a:pt x="3814286" y="1183627"/>
                  <a:pt x="3811845" y="1216505"/>
                  <a:pt x="3882683" y="1266092"/>
                </a:cubicBezTo>
                <a:cubicBezTo>
                  <a:pt x="3903371" y="1280573"/>
                  <a:pt x="3929576" y="1284849"/>
                  <a:pt x="3953022" y="1294227"/>
                </a:cubicBezTo>
                <a:cubicBezTo>
                  <a:pt x="3991153" y="1332359"/>
                  <a:pt x="4031330" y="1379169"/>
                  <a:pt x="4079631" y="1406769"/>
                </a:cubicBezTo>
                <a:cubicBezTo>
                  <a:pt x="4092506" y="1414126"/>
                  <a:pt x="4107154" y="1418740"/>
                  <a:pt x="4121834" y="1420837"/>
                </a:cubicBezTo>
                <a:cubicBezTo>
                  <a:pt x="4173108" y="1428162"/>
                  <a:pt x="4224997" y="1430215"/>
                  <a:pt x="4276579" y="1434904"/>
                </a:cubicBezTo>
                <a:cubicBezTo>
                  <a:pt x="4399192" y="1557517"/>
                  <a:pt x="4330418" y="1520625"/>
                  <a:pt x="4473526" y="1561513"/>
                </a:cubicBezTo>
                <a:cubicBezTo>
                  <a:pt x="4555008" y="1642995"/>
                  <a:pt x="4454654" y="1556815"/>
                  <a:pt x="4698609" y="1575581"/>
                </a:cubicBezTo>
                <a:cubicBezTo>
                  <a:pt x="4756441" y="1580030"/>
                  <a:pt x="4811151" y="1603716"/>
                  <a:pt x="4867422" y="1617784"/>
                </a:cubicBezTo>
                <a:cubicBezTo>
                  <a:pt x="4876800" y="1631852"/>
                  <a:pt x="4887996" y="1644865"/>
                  <a:pt x="4895557" y="1659987"/>
                </a:cubicBezTo>
                <a:cubicBezTo>
                  <a:pt x="4902189" y="1673250"/>
                  <a:pt x="4901996" y="1689474"/>
                  <a:pt x="4909625" y="1702190"/>
                </a:cubicBezTo>
                <a:cubicBezTo>
                  <a:pt x="4916449" y="1713563"/>
                  <a:pt x="4937760" y="1730326"/>
                  <a:pt x="4937760" y="1730326"/>
                </a:cubicBezTo>
              </a:path>
            </a:pathLst>
          </a:custGeom>
          <a:ln w="349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50A64237-2F6D-4820-ADE2-AE2510C883E3}"/>
              </a:ext>
            </a:extLst>
          </p:cNvPr>
          <p:cNvSpPr/>
          <p:nvPr/>
        </p:nvSpPr>
        <p:spPr>
          <a:xfrm rot="20273631">
            <a:off x="3799772" y="3848545"/>
            <a:ext cx="2345320" cy="166309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620E16A7-5FBE-4DB3-A928-09F0E962EEF0}"/>
              </a:ext>
            </a:extLst>
          </p:cNvPr>
          <p:cNvSpPr/>
          <p:nvPr/>
        </p:nvSpPr>
        <p:spPr>
          <a:xfrm>
            <a:off x="2192342" y="1598330"/>
            <a:ext cx="492443" cy="642163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pt-BR" sz="2000" dirty="0" err="1"/>
              <a:t>mGal</a:t>
            </a:r>
            <a:endParaRPr lang="pt-BR" sz="2000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EE12AEBB-F5F0-493B-805C-8717311D552E}"/>
              </a:ext>
            </a:extLst>
          </p:cNvPr>
          <p:cNvSpPr/>
          <p:nvPr/>
        </p:nvSpPr>
        <p:spPr>
          <a:xfrm>
            <a:off x="4748893" y="2767709"/>
            <a:ext cx="924612" cy="4001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pt-BR" sz="2000" dirty="0"/>
              <a:t>metros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AB229B1E-B031-4C82-BF9B-28A8667FA8B0}"/>
                  </a:ext>
                </a:extLst>
              </p:cNvPr>
              <p:cNvSpPr/>
              <p:nvPr/>
            </p:nvSpPr>
            <p:spPr>
              <a:xfrm>
                <a:off x="4556677" y="4336228"/>
                <a:ext cx="83151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pt-BR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pt-BR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AB229B1E-B031-4C82-BF9B-28A8667FA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677" y="4336228"/>
                <a:ext cx="831510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ítulo 1">
            <a:extLst>
              <a:ext uri="{FF2B5EF4-FFF2-40B4-BE49-F238E27FC236}">
                <a16:creationId xmlns:a16="http://schemas.microsoft.com/office/drawing/2014/main" id="{97570AFA-90D0-470D-ABDD-AF9616D06A07}"/>
              </a:ext>
            </a:extLst>
          </p:cNvPr>
          <p:cNvSpPr txBox="1">
            <a:spLocks/>
          </p:cNvSpPr>
          <p:nvPr/>
        </p:nvSpPr>
        <p:spPr>
          <a:xfrm>
            <a:off x="6875234" y="4484053"/>
            <a:ext cx="5244420" cy="15303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...podemos aproximar este corpo por uma geometria que seja de nosso controle.</a:t>
            </a:r>
          </a:p>
        </p:txBody>
      </p:sp>
    </p:spTree>
    <p:extLst>
      <p:ext uri="{BB962C8B-B14F-4D97-AF65-F5344CB8AC3E}">
        <p14:creationId xmlns:p14="http://schemas.microsoft.com/office/powerpoint/2010/main" val="35157572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>
            <a:cxnSpLocks/>
          </p:cNvCxnSpPr>
          <p:nvPr/>
        </p:nvCxnSpPr>
        <p:spPr>
          <a:xfrm>
            <a:off x="2647261" y="3287551"/>
            <a:ext cx="0" cy="325136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2624133" y="3287103"/>
            <a:ext cx="544084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7961922" y="3105834"/>
            <a:ext cx="385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x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2188020" y="6075144"/>
            <a:ext cx="367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z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2249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Modelagem 2D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42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2371724" y="618960"/>
                <a:ext cx="5048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724" y="618960"/>
                <a:ext cx="504818" cy="400110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ítulo 1">
            <a:extLst>
              <a:ext uri="{FF2B5EF4-FFF2-40B4-BE49-F238E27FC236}">
                <a16:creationId xmlns:a16="http://schemas.microsoft.com/office/drawing/2014/main" id="{25D62001-3C8D-40C6-951D-3F6DC6058951}"/>
              </a:ext>
            </a:extLst>
          </p:cNvPr>
          <p:cNvSpPr txBox="1">
            <a:spLocks/>
          </p:cNvSpPr>
          <p:nvPr/>
        </p:nvSpPr>
        <p:spPr>
          <a:xfrm>
            <a:off x="8435739" y="4463166"/>
            <a:ext cx="3340999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dirty="0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162D5536-C93A-4C5D-B434-2C193F712700}"/>
              </a:ext>
            </a:extLst>
          </p:cNvPr>
          <p:cNvCxnSpPr>
            <a:cxnSpLocks/>
          </p:cNvCxnSpPr>
          <p:nvPr/>
        </p:nvCxnSpPr>
        <p:spPr>
          <a:xfrm>
            <a:off x="2648221" y="1089409"/>
            <a:ext cx="0" cy="1730345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2E66DAC-FCD6-4A9F-B133-BA8BD97250CF}"/>
              </a:ext>
            </a:extLst>
          </p:cNvPr>
          <p:cNvCxnSpPr>
            <a:cxnSpLocks/>
          </p:cNvCxnSpPr>
          <p:nvPr/>
        </p:nvCxnSpPr>
        <p:spPr>
          <a:xfrm flipH="1">
            <a:off x="2647262" y="2819754"/>
            <a:ext cx="5266084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7C74DE88-E8E3-4876-A7FA-9E0A7738E899}"/>
              </a:ext>
            </a:extLst>
          </p:cNvPr>
          <p:cNvSpPr/>
          <p:nvPr/>
        </p:nvSpPr>
        <p:spPr>
          <a:xfrm>
            <a:off x="2647261" y="1086328"/>
            <a:ext cx="4937760" cy="1730326"/>
          </a:xfrm>
          <a:custGeom>
            <a:avLst/>
            <a:gdLst>
              <a:gd name="connsiteX0" fmla="*/ 0 w 4937760"/>
              <a:gd name="connsiteY0" fmla="*/ 1730326 h 1730326"/>
              <a:gd name="connsiteX1" fmla="*/ 112542 w 4937760"/>
              <a:gd name="connsiteY1" fmla="*/ 1561513 h 1730326"/>
              <a:gd name="connsiteX2" fmla="*/ 281354 w 4937760"/>
              <a:gd name="connsiteY2" fmla="*/ 1505243 h 1730326"/>
              <a:gd name="connsiteX3" fmla="*/ 365760 w 4937760"/>
              <a:gd name="connsiteY3" fmla="*/ 1448972 h 1730326"/>
              <a:gd name="connsiteX4" fmla="*/ 436099 w 4937760"/>
              <a:gd name="connsiteY4" fmla="*/ 1406769 h 1730326"/>
              <a:gd name="connsiteX5" fmla="*/ 492369 w 4937760"/>
              <a:gd name="connsiteY5" fmla="*/ 1350498 h 1730326"/>
              <a:gd name="connsiteX6" fmla="*/ 562708 w 4937760"/>
              <a:gd name="connsiteY6" fmla="*/ 1252024 h 1730326"/>
              <a:gd name="connsiteX7" fmla="*/ 633046 w 4937760"/>
              <a:gd name="connsiteY7" fmla="*/ 1209821 h 1730326"/>
              <a:gd name="connsiteX8" fmla="*/ 703385 w 4937760"/>
              <a:gd name="connsiteY8" fmla="*/ 1139483 h 1730326"/>
              <a:gd name="connsiteX9" fmla="*/ 872197 w 4937760"/>
              <a:gd name="connsiteY9" fmla="*/ 1055077 h 1730326"/>
              <a:gd name="connsiteX10" fmla="*/ 984739 w 4937760"/>
              <a:gd name="connsiteY10" fmla="*/ 956603 h 1730326"/>
              <a:gd name="connsiteX11" fmla="*/ 1055077 w 4937760"/>
              <a:gd name="connsiteY11" fmla="*/ 858129 h 1730326"/>
              <a:gd name="connsiteX12" fmla="*/ 1097280 w 4937760"/>
              <a:gd name="connsiteY12" fmla="*/ 661181 h 1730326"/>
              <a:gd name="connsiteX13" fmla="*/ 1125416 w 4937760"/>
              <a:gd name="connsiteY13" fmla="*/ 590843 h 1730326"/>
              <a:gd name="connsiteX14" fmla="*/ 1252025 w 4937760"/>
              <a:gd name="connsiteY14" fmla="*/ 478301 h 1730326"/>
              <a:gd name="connsiteX15" fmla="*/ 1294228 w 4937760"/>
              <a:gd name="connsiteY15" fmla="*/ 450166 h 1730326"/>
              <a:gd name="connsiteX16" fmla="*/ 1364566 w 4937760"/>
              <a:gd name="connsiteY16" fmla="*/ 365760 h 1730326"/>
              <a:gd name="connsiteX17" fmla="*/ 1463040 w 4937760"/>
              <a:gd name="connsiteY17" fmla="*/ 239150 h 1730326"/>
              <a:gd name="connsiteX18" fmla="*/ 1505243 w 4937760"/>
              <a:gd name="connsiteY18" fmla="*/ 211015 h 1730326"/>
              <a:gd name="connsiteX19" fmla="*/ 2067951 w 4937760"/>
              <a:gd name="connsiteY19" fmla="*/ 154744 h 1730326"/>
              <a:gd name="connsiteX20" fmla="*/ 2138289 w 4937760"/>
              <a:gd name="connsiteY20" fmla="*/ 112541 h 1730326"/>
              <a:gd name="connsiteX21" fmla="*/ 2180493 w 4937760"/>
              <a:gd name="connsiteY21" fmla="*/ 98473 h 1730326"/>
              <a:gd name="connsiteX22" fmla="*/ 2222696 w 4937760"/>
              <a:gd name="connsiteY22" fmla="*/ 56270 h 1730326"/>
              <a:gd name="connsiteX23" fmla="*/ 2307102 w 4937760"/>
              <a:gd name="connsiteY23" fmla="*/ 0 h 1730326"/>
              <a:gd name="connsiteX24" fmla="*/ 2757268 w 4937760"/>
              <a:gd name="connsiteY24" fmla="*/ 14067 h 1730326"/>
              <a:gd name="connsiteX25" fmla="*/ 2897945 w 4937760"/>
              <a:gd name="connsiteY25" fmla="*/ 112541 h 1730326"/>
              <a:gd name="connsiteX26" fmla="*/ 2926080 w 4937760"/>
              <a:gd name="connsiteY26" fmla="*/ 140677 h 1730326"/>
              <a:gd name="connsiteX27" fmla="*/ 3052689 w 4937760"/>
              <a:gd name="connsiteY27" fmla="*/ 323557 h 1730326"/>
              <a:gd name="connsiteX28" fmla="*/ 3080825 w 4937760"/>
              <a:gd name="connsiteY28" fmla="*/ 407963 h 1730326"/>
              <a:gd name="connsiteX29" fmla="*/ 3108960 w 4937760"/>
              <a:gd name="connsiteY29" fmla="*/ 478301 h 1730326"/>
              <a:gd name="connsiteX30" fmla="*/ 3123028 w 4937760"/>
              <a:gd name="connsiteY30" fmla="*/ 534572 h 1730326"/>
              <a:gd name="connsiteX31" fmla="*/ 3165231 w 4937760"/>
              <a:gd name="connsiteY31" fmla="*/ 604910 h 1730326"/>
              <a:gd name="connsiteX32" fmla="*/ 3193366 w 4937760"/>
              <a:gd name="connsiteY32" fmla="*/ 689317 h 1730326"/>
              <a:gd name="connsiteX33" fmla="*/ 3221502 w 4937760"/>
              <a:gd name="connsiteY33" fmla="*/ 745587 h 1730326"/>
              <a:gd name="connsiteX34" fmla="*/ 3319976 w 4937760"/>
              <a:gd name="connsiteY34" fmla="*/ 872197 h 1730326"/>
              <a:gd name="connsiteX35" fmla="*/ 3502856 w 4937760"/>
              <a:gd name="connsiteY35" fmla="*/ 900332 h 1730326"/>
              <a:gd name="connsiteX36" fmla="*/ 3643533 w 4937760"/>
              <a:gd name="connsiteY36" fmla="*/ 1041009 h 1730326"/>
              <a:gd name="connsiteX37" fmla="*/ 3756074 w 4937760"/>
              <a:gd name="connsiteY37" fmla="*/ 1125415 h 1730326"/>
              <a:gd name="connsiteX38" fmla="*/ 3882683 w 4937760"/>
              <a:gd name="connsiteY38" fmla="*/ 1266092 h 1730326"/>
              <a:gd name="connsiteX39" fmla="*/ 3953022 w 4937760"/>
              <a:gd name="connsiteY39" fmla="*/ 1294227 h 1730326"/>
              <a:gd name="connsiteX40" fmla="*/ 4079631 w 4937760"/>
              <a:gd name="connsiteY40" fmla="*/ 1406769 h 1730326"/>
              <a:gd name="connsiteX41" fmla="*/ 4121834 w 4937760"/>
              <a:gd name="connsiteY41" fmla="*/ 1420837 h 1730326"/>
              <a:gd name="connsiteX42" fmla="*/ 4276579 w 4937760"/>
              <a:gd name="connsiteY42" fmla="*/ 1434904 h 1730326"/>
              <a:gd name="connsiteX43" fmla="*/ 4473526 w 4937760"/>
              <a:gd name="connsiteY43" fmla="*/ 1561513 h 1730326"/>
              <a:gd name="connsiteX44" fmla="*/ 4698609 w 4937760"/>
              <a:gd name="connsiteY44" fmla="*/ 1575581 h 1730326"/>
              <a:gd name="connsiteX45" fmla="*/ 4867422 w 4937760"/>
              <a:gd name="connsiteY45" fmla="*/ 1617784 h 1730326"/>
              <a:gd name="connsiteX46" fmla="*/ 4895557 w 4937760"/>
              <a:gd name="connsiteY46" fmla="*/ 1659987 h 1730326"/>
              <a:gd name="connsiteX47" fmla="*/ 4909625 w 4937760"/>
              <a:gd name="connsiteY47" fmla="*/ 1702190 h 1730326"/>
              <a:gd name="connsiteX48" fmla="*/ 4937760 w 4937760"/>
              <a:gd name="connsiteY48" fmla="*/ 1730326 h 173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937760" h="1730326">
                <a:moveTo>
                  <a:pt x="0" y="1730326"/>
                </a:moveTo>
                <a:cubicBezTo>
                  <a:pt x="19297" y="1672436"/>
                  <a:pt x="35906" y="1580672"/>
                  <a:pt x="112542" y="1561513"/>
                </a:cubicBezTo>
                <a:cubicBezTo>
                  <a:pt x="197558" y="1540259"/>
                  <a:pt x="216458" y="1544180"/>
                  <a:pt x="281354" y="1505243"/>
                </a:cubicBezTo>
                <a:cubicBezTo>
                  <a:pt x="310350" y="1487846"/>
                  <a:pt x="337232" y="1467126"/>
                  <a:pt x="365760" y="1448972"/>
                </a:cubicBezTo>
                <a:cubicBezTo>
                  <a:pt x="388828" y="1434292"/>
                  <a:pt x="414516" y="1423556"/>
                  <a:pt x="436099" y="1406769"/>
                </a:cubicBezTo>
                <a:cubicBezTo>
                  <a:pt x="457037" y="1390483"/>
                  <a:pt x="475106" y="1370638"/>
                  <a:pt x="492369" y="1350498"/>
                </a:cubicBezTo>
                <a:cubicBezTo>
                  <a:pt x="521205" y="1316856"/>
                  <a:pt x="527425" y="1282897"/>
                  <a:pt x="562708" y="1252024"/>
                </a:cubicBezTo>
                <a:cubicBezTo>
                  <a:pt x="583285" y="1234019"/>
                  <a:pt x="611695" y="1226902"/>
                  <a:pt x="633046" y="1209821"/>
                </a:cubicBezTo>
                <a:cubicBezTo>
                  <a:pt x="658938" y="1189107"/>
                  <a:pt x="675547" y="1157496"/>
                  <a:pt x="703385" y="1139483"/>
                </a:cubicBezTo>
                <a:cubicBezTo>
                  <a:pt x="756205" y="1105306"/>
                  <a:pt x="872197" y="1055077"/>
                  <a:pt x="872197" y="1055077"/>
                </a:cubicBezTo>
                <a:cubicBezTo>
                  <a:pt x="977338" y="914888"/>
                  <a:pt x="840029" y="1083224"/>
                  <a:pt x="984739" y="956603"/>
                </a:cubicBezTo>
                <a:cubicBezTo>
                  <a:pt x="998699" y="944388"/>
                  <a:pt x="1041618" y="878318"/>
                  <a:pt x="1055077" y="858129"/>
                </a:cubicBezTo>
                <a:cubicBezTo>
                  <a:pt x="1070389" y="735632"/>
                  <a:pt x="1059099" y="766177"/>
                  <a:pt x="1097280" y="661181"/>
                </a:cubicBezTo>
                <a:cubicBezTo>
                  <a:pt x="1105910" y="637449"/>
                  <a:pt x="1111409" y="611854"/>
                  <a:pt x="1125416" y="590843"/>
                </a:cubicBezTo>
                <a:cubicBezTo>
                  <a:pt x="1145889" y="560133"/>
                  <a:pt x="1225525" y="498176"/>
                  <a:pt x="1252025" y="478301"/>
                </a:cubicBezTo>
                <a:cubicBezTo>
                  <a:pt x="1265551" y="468157"/>
                  <a:pt x="1282273" y="462121"/>
                  <a:pt x="1294228" y="450166"/>
                </a:cubicBezTo>
                <a:cubicBezTo>
                  <a:pt x="1320125" y="424269"/>
                  <a:pt x="1342081" y="394669"/>
                  <a:pt x="1364566" y="365760"/>
                </a:cubicBezTo>
                <a:cubicBezTo>
                  <a:pt x="1423123" y="290473"/>
                  <a:pt x="1359989" y="342202"/>
                  <a:pt x="1463040" y="239150"/>
                </a:cubicBezTo>
                <a:cubicBezTo>
                  <a:pt x="1474995" y="227195"/>
                  <a:pt x="1488498" y="213351"/>
                  <a:pt x="1505243" y="211015"/>
                </a:cubicBezTo>
                <a:cubicBezTo>
                  <a:pt x="1691939" y="184964"/>
                  <a:pt x="2067951" y="154744"/>
                  <a:pt x="2067951" y="154744"/>
                </a:cubicBezTo>
                <a:cubicBezTo>
                  <a:pt x="2091397" y="140676"/>
                  <a:pt x="2113833" y="124769"/>
                  <a:pt x="2138289" y="112541"/>
                </a:cubicBezTo>
                <a:cubicBezTo>
                  <a:pt x="2151552" y="105909"/>
                  <a:pt x="2168155" y="106699"/>
                  <a:pt x="2180493" y="98473"/>
                </a:cubicBezTo>
                <a:cubicBezTo>
                  <a:pt x="2197046" y="87437"/>
                  <a:pt x="2206992" y="68484"/>
                  <a:pt x="2222696" y="56270"/>
                </a:cubicBezTo>
                <a:cubicBezTo>
                  <a:pt x="2249387" y="35510"/>
                  <a:pt x="2278967" y="18757"/>
                  <a:pt x="2307102" y="0"/>
                </a:cubicBezTo>
                <a:cubicBezTo>
                  <a:pt x="2457157" y="4689"/>
                  <a:pt x="2608422" y="-5518"/>
                  <a:pt x="2757268" y="14067"/>
                </a:cubicBezTo>
                <a:cubicBezTo>
                  <a:pt x="2767676" y="15436"/>
                  <a:pt x="2879458" y="97135"/>
                  <a:pt x="2897945" y="112541"/>
                </a:cubicBezTo>
                <a:cubicBezTo>
                  <a:pt x="2908134" y="121032"/>
                  <a:pt x="2917681" y="130412"/>
                  <a:pt x="2926080" y="140677"/>
                </a:cubicBezTo>
                <a:cubicBezTo>
                  <a:pt x="2979979" y="206554"/>
                  <a:pt x="3023178" y="249779"/>
                  <a:pt x="3052689" y="323557"/>
                </a:cubicBezTo>
                <a:cubicBezTo>
                  <a:pt x="3063703" y="351093"/>
                  <a:pt x="3070690" y="380091"/>
                  <a:pt x="3080825" y="407963"/>
                </a:cubicBezTo>
                <a:cubicBezTo>
                  <a:pt x="3089455" y="431695"/>
                  <a:pt x="3100975" y="454345"/>
                  <a:pt x="3108960" y="478301"/>
                </a:cubicBezTo>
                <a:cubicBezTo>
                  <a:pt x="3115074" y="496643"/>
                  <a:pt x="3115176" y="516904"/>
                  <a:pt x="3123028" y="534572"/>
                </a:cubicBezTo>
                <a:cubicBezTo>
                  <a:pt x="3134133" y="559558"/>
                  <a:pt x="3153917" y="580018"/>
                  <a:pt x="3165231" y="604910"/>
                </a:cubicBezTo>
                <a:cubicBezTo>
                  <a:pt x="3177503" y="631909"/>
                  <a:pt x="3182351" y="661781"/>
                  <a:pt x="3193366" y="689317"/>
                </a:cubicBezTo>
                <a:cubicBezTo>
                  <a:pt x="3201154" y="708788"/>
                  <a:pt x="3213241" y="726312"/>
                  <a:pt x="3221502" y="745587"/>
                </a:cubicBezTo>
                <a:cubicBezTo>
                  <a:pt x="3242575" y="794757"/>
                  <a:pt x="3240046" y="859900"/>
                  <a:pt x="3319976" y="872197"/>
                </a:cubicBezTo>
                <a:lnTo>
                  <a:pt x="3502856" y="900332"/>
                </a:lnTo>
                <a:cubicBezTo>
                  <a:pt x="3549748" y="947224"/>
                  <a:pt x="3588355" y="1004224"/>
                  <a:pt x="3643533" y="1041009"/>
                </a:cubicBezTo>
                <a:cubicBezTo>
                  <a:pt x="3682496" y="1066984"/>
                  <a:pt x="3722655" y="1091996"/>
                  <a:pt x="3756074" y="1125415"/>
                </a:cubicBezTo>
                <a:cubicBezTo>
                  <a:pt x="3814286" y="1183627"/>
                  <a:pt x="3811845" y="1216505"/>
                  <a:pt x="3882683" y="1266092"/>
                </a:cubicBezTo>
                <a:cubicBezTo>
                  <a:pt x="3903371" y="1280573"/>
                  <a:pt x="3929576" y="1284849"/>
                  <a:pt x="3953022" y="1294227"/>
                </a:cubicBezTo>
                <a:cubicBezTo>
                  <a:pt x="3991153" y="1332359"/>
                  <a:pt x="4031330" y="1379169"/>
                  <a:pt x="4079631" y="1406769"/>
                </a:cubicBezTo>
                <a:cubicBezTo>
                  <a:pt x="4092506" y="1414126"/>
                  <a:pt x="4107154" y="1418740"/>
                  <a:pt x="4121834" y="1420837"/>
                </a:cubicBezTo>
                <a:cubicBezTo>
                  <a:pt x="4173108" y="1428162"/>
                  <a:pt x="4224997" y="1430215"/>
                  <a:pt x="4276579" y="1434904"/>
                </a:cubicBezTo>
                <a:cubicBezTo>
                  <a:pt x="4399192" y="1557517"/>
                  <a:pt x="4330418" y="1520625"/>
                  <a:pt x="4473526" y="1561513"/>
                </a:cubicBezTo>
                <a:cubicBezTo>
                  <a:pt x="4555008" y="1642995"/>
                  <a:pt x="4454654" y="1556815"/>
                  <a:pt x="4698609" y="1575581"/>
                </a:cubicBezTo>
                <a:cubicBezTo>
                  <a:pt x="4756441" y="1580030"/>
                  <a:pt x="4811151" y="1603716"/>
                  <a:pt x="4867422" y="1617784"/>
                </a:cubicBezTo>
                <a:cubicBezTo>
                  <a:pt x="4876800" y="1631852"/>
                  <a:pt x="4887996" y="1644865"/>
                  <a:pt x="4895557" y="1659987"/>
                </a:cubicBezTo>
                <a:cubicBezTo>
                  <a:pt x="4902189" y="1673250"/>
                  <a:pt x="4901996" y="1689474"/>
                  <a:pt x="4909625" y="1702190"/>
                </a:cubicBezTo>
                <a:cubicBezTo>
                  <a:pt x="4916449" y="1713563"/>
                  <a:pt x="4937760" y="1730326"/>
                  <a:pt x="4937760" y="1730326"/>
                </a:cubicBezTo>
              </a:path>
            </a:pathLst>
          </a:custGeom>
          <a:ln w="349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50A64237-2F6D-4820-ADE2-AE2510C883E3}"/>
              </a:ext>
            </a:extLst>
          </p:cNvPr>
          <p:cNvSpPr/>
          <p:nvPr/>
        </p:nvSpPr>
        <p:spPr>
          <a:xfrm rot="20273631">
            <a:off x="3799772" y="3848545"/>
            <a:ext cx="2345320" cy="166309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B8B4D0A5-0DBB-4063-9810-BF4872C49191}"/>
              </a:ext>
            </a:extLst>
          </p:cNvPr>
          <p:cNvSpPr/>
          <p:nvPr/>
        </p:nvSpPr>
        <p:spPr>
          <a:xfrm>
            <a:off x="2641600" y="1044201"/>
            <a:ext cx="4902200" cy="1800599"/>
          </a:xfrm>
          <a:custGeom>
            <a:avLst/>
            <a:gdLst>
              <a:gd name="connsiteX0" fmla="*/ 0 w 4902200"/>
              <a:gd name="connsiteY0" fmla="*/ 1800599 h 1800599"/>
              <a:gd name="connsiteX1" fmla="*/ 1003300 w 4902200"/>
              <a:gd name="connsiteY1" fmla="*/ 1076699 h 1800599"/>
              <a:gd name="connsiteX2" fmla="*/ 1320800 w 4902200"/>
              <a:gd name="connsiteY2" fmla="*/ 428999 h 1800599"/>
              <a:gd name="connsiteX3" fmla="*/ 2197100 w 4902200"/>
              <a:gd name="connsiteY3" fmla="*/ 111499 h 1800599"/>
              <a:gd name="connsiteX4" fmla="*/ 2794000 w 4902200"/>
              <a:gd name="connsiteY4" fmla="*/ 60699 h 1800599"/>
              <a:gd name="connsiteX5" fmla="*/ 3352800 w 4902200"/>
              <a:gd name="connsiteY5" fmla="*/ 924299 h 1800599"/>
              <a:gd name="connsiteX6" fmla="*/ 4902200 w 4902200"/>
              <a:gd name="connsiteY6" fmla="*/ 1749799 h 1800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2200" h="1800599">
                <a:moveTo>
                  <a:pt x="0" y="1800599"/>
                </a:moveTo>
                <a:cubicBezTo>
                  <a:pt x="391583" y="1552949"/>
                  <a:pt x="783167" y="1305299"/>
                  <a:pt x="1003300" y="1076699"/>
                </a:cubicBezTo>
                <a:cubicBezTo>
                  <a:pt x="1223433" y="848099"/>
                  <a:pt x="1121833" y="589866"/>
                  <a:pt x="1320800" y="428999"/>
                </a:cubicBezTo>
                <a:cubicBezTo>
                  <a:pt x="1519767" y="268132"/>
                  <a:pt x="1951567" y="172882"/>
                  <a:pt x="2197100" y="111499"/>
                </a:cubicBezTo>
                <a:cubicBezTo>
                  <a:pt x="2442633" y="50116"/>
                  <a:pt x="2601383" y="-74768"/>
                  <a:pt x="2794000" y="60699"/>
                </a:cubicBezTo>
                <a:cubicBezTo>
                  <a:pt x="2986617" y="196166"/>
                  <a:pt x="3001433" y="642782"/>
                  <a:pt x="3352800" y="924299"/>
                </a:cubicBezTo>
                <a:cubicBezTo>
                  <a:pt x="3704167" y="1205816"/>
                  <a:pt x="4303183" y="1477807"/>
                  <a:pt x="4902200" y="174979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620E16A7-5FBE-4DB3-A928-09F0E962EEF0}"/>
              </a:ext>
            </a:extLst>
          </p:cNvPr>
          <p:cNvSpPr/>
          <p:nvPr/>
        </p:nvSpPr>
        <p:spPr>
          <a:xfrm>
            <a:off x="2192342" y="1598330"/>
            <a:ext cx="492443" cy="642163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pt-BR" sz="2000" dirty="0" err="1"/>
              <a:t>mGal</a:t>
            </a:r>
            <a:endParaRPr lang="pt-BR" sz="2000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EE12AEBB-F5F0-493B-805C-8717311D552E}"/>
              </a:ext>
            </a:extLst>
          </p:cNvPr>
          <p:cNvSpPr/>
          <p:nvPr/>
        </p:nvSpPr>
        <p:spPr>
          <a:xfrm>
            <a:off x="4748893" y="2767709"/>
            <a:ext cx="924612" cy="4001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pt-BR" sz="2000" dirty="0"/>
              <a:t>metros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AB229B1E-B031-4C82-BF9B-28A8667FA8B0}"/>
                  </a:ext>
                </a:extLst>
              </p:cNvPr>
              <p:cNvSpPr/>
              <p:nvPr/>
            </p:nvSpPr>
            <p:spPr>
              <a:xfrm>
                <a:off x="4556677" y="4336228"/>
                <a:ext cx="83151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pt-BR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pt-BR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AB229B1E-B031-4C82-BF9B-28A8667FA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677" y="4336228"/>
                <a:ext cx="831510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ítulo 1">
            <a:extLst>
              <a:ext uri="{FF2B5EF4-FFF2-40B4-BE49-F238E27FC236}">
                <a16:creationId xmlns:a16="http://schemas.microsoft.com/office/drawing/2014/main" id="{97570AFA-90D0-470D-ABDD-AF9616D06A07}"/>
              </a:ext>
            </a:extLst>
          </p:cNvPr>
          <p:cNvSpPr txBox="1">
            <a:spLocks/>
          </p:cNvSpPr>
          <p:nvPr/>
        </p:nvSpPr>
        <p:spPr>
          <a:xfrm>
            <a:off x="6875234" y="4484053"/>
            <a:ext cx="5244420" cy="15303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...podemos aproximar este corpo por uma geometria que seja de nosso controle.</a:t>
            </a: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7CAB9500-B5B9-487F-B024-2ED509911F32}"/>
              </a:ext>
            </a:extLst>
          </p:cNvPr>
          <p:cNvSpPr txBox="1">
            <a:spLocks/>
          </p:cNvSpPr>
          <p:nvPr/>
        </p:nvSpPr>
        <p:spPr>
          <a:xfrm>
            <a:off x="6928190" y="0"/>
            <a:ext cx="5244420" cy="25976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Conseguimos encontrar um </a:t>
            </a:r>
            <a:r>
              <a:rPr lang="pt-BR" sz="3600" dirty="0">
                <a:solidFill>
                  <a:srgbClr val="0070C0"/>
                </a:solidFill>
              </a:rPr>
              <a:t>contraste de densidade </a:t>
            </a:r>
            <a:r>
              <a:rPr lang="pt-BR" sz="3600" dirty="0"/>
              <a:t>que aproxime os </a:t>
            </a:r>
            <a:r>
              <a:rPr lang="pt-BR" sz="3600" dirty="0">
                <a:solidFill>
                  <a:srgbClr val="0070C0"/>
                </a:solidFill>
              </a:rPr>
              <a:t>dados preditos</a:t>
            </a:r>
            <a:r>
              <a:rPr lang="pt-BR" sz="3600" dirty="0"/>
              <a:t> pelo modelo dos </a:t>
            </a:r>
            <a:r>
              <a:rPr lang="pt-BR" sz="3600" dirty="0">
                <a:solidFill>
                  <a:schemeClr val="accent2">
                    <a:lumMod val="75000"/>
                  </a:schemeClr>
                </a:solidFill>
              </a:rPr>
              <a:t>dados observados</a:t>
            </a:r>
            <a:r>
              <a:rPr lang="pt-BR" sz="36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719279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4703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Efeito gravimétrico de um polígono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43</a:t>
            </a:fld>
            <a:endParaRPr lang="pt-BR"/>
          </a:p>
        </p:txBody>
      </p:sp>
      <p:pic>
        <p:nvPicPr>
          <p:cNvPr id="9" name="Imagem 8" descr="Fundo preto com letras vermelhas&#10;&#10;Descrição gerada automaticamente">
            <a:extLst>
              <a:ext uri="{FF2B5EF4-FFF2-40B4-BE49-F238E27FC236}">
                <a16:creationId xmlns:a16="http://schemas.microsoft.com/office/drawing/2014/main" id="{15EE1011-42C1-437E-AF15-10236CC8B7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7" t="9524" r="7396" b="5608"/>
          <a:stretch/>
        </p:blipFill>
        <p:spPr>
          <a:xfrm>
            <a:off x="121950" y="718684"/>
            <a:ext cx="6081486" cy="582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2532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4703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Efeito gravimétrico de um polígono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44</a:t>
            </a:fld>
            <a:endParaRPr lang="pt-BR"/>
          </a:p>
        </p:txBody>
      </p:sp>
      <p:pic>
        <p:nvPicPr>
          <p:cNvPr id="9" name="Imagem 8" descr="Fundo preto com letras vermelhas&#10;&#10;Descrição gerada automaticamente">
            <a:extLst>
              <a:ext uri="{FF2B5EF4-FFF2-40B4-BE49-F238E27FC236}">
                <a16:creationId xmlns:a16="http://schemas.microsoft.com/office/drawing/2014/main" id="{15EE1011-42C1-437E-AF15-10236CC8B7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7" t="9524" r="7396" b="5608"/>
          <a:stretch/>
        </p:blipFill>
        <p:spPr>
          <a:xfrm>
            <a:off x="121950" y="718684"/>
            <a:ext cx="6081486" cy="5820228"/>
          </a:xfrm>
          <a:prstGeom prst="rect">
            <a:avLst/>
          </a:prstGeom>
        </p:spPr>
      </p:pic>
      <p:pic>
        <p:nvPicPr>
          <p:cNvPr id="11" name="Imagem 10" descr="Uma imagem contendo Forma&#10;&#10;Descrição gerada automaticamente">
            <a:extLst>
              <a:ext uri="{FF2B5EF4-FFF2-40B4-BE49-F238E27FC236}">
                <a16:creationId xmlns:a16="http://schemas.microsoft.com/office/drawing/2014/main" id="{48360581-0825-4EC1-8979-7B24E64B45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" t="7817" r="6465" b="7315"/>
          <a:stretch/>
        </p:blipFill>
        <p:spPr>
          <a:xfrm>
            <a:off x="6850742" y="253"/>
            <a:ext cx="3933372" cy="685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292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1493577-CE83-4830-8B63-9DF6A3DF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45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09386A0-0A09-4ADB-8C70-EFC9F43B8876}"/>
              </a:ext>
            </a:extLst>
          </p:cNvPr>
          <p:cNvSpPr txBox="1">
            <a:spLocks/>
          </p:cNvSpPr>
          <p:nvPr/>
        </p:nvSpPr>
        <p:spPr>
          <a:xfrm>
            <a:off x="190500" y="3018252"/>
            <a:ext cx="11811000" cy="8214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b="1" dirty="0">
                <a:solidFill>
                  <a:schemeClr val="bg1"/>
                </a:solidFill>
              </a:rPr>
              <a:t>1.1. Bacia 2D simples</a:t>
            </a:r>
          </a:p>
        </p:txBody>
      </p:sp>
    </p:spTree>
    <p:extLst>
      <p:ext uri="{BB962C8B-B14F-4D97-AF65-F5344CB8AC3E}">
        <p14:creationId xmlns:p14="http://schemas.microsoft.com/office/powerpoint/2010/main" val="25859700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40749819-B69D-41D2-AB9A-79C8BC62CBCE}"/>
              </a:ext>
            </a:extLst>
          </p:cNvPr>
          <p:cNvSpPr/>
          <p:nvPr/>
        </p:nvSpPr>
        <p:spPr>
          <a:xfrm>
            <a:off x="900245" y="3234092"/>
            <a:ext cx="9299232" cy="2931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>
            <a:cxnSpLocks/>
          </p:cNvCxnSpPr>
          <p:nvPr/>
        </p:nvCxnSpPr>
        <p:spPr>
          <a:xfrm>
            <a:off x="838200" y="3144383"/>
            <a:ext cx="0" cy="325136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 flipV="1">
            <a:off x="838200" y="3105834"/>
            <a:ext cx="9557825" cy="38549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10199498" y="2962438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70792" y="6072579"/>
            <a:ext cx="367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z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316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Bacia sedimentar 2D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46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ítulo 1">
            <a:extLst>
              <a:ext uri="{FF2B5EF4-FFF2-40B4-BE49-F238E27FC236}">
                <a16:creationId xmlns:a16="http://schemas.microsoft.com/office/drawing/2014/main" id="{25D62001-3C8D-40C6-951D-3F6DC6058951}"/>
              </a:ext>
            </a:extLst>
          </p:cNvPr>
          <p:cNvSpPr txBox="1">
            <a:spLocks/>
          </p:cNvSpPr>
          <p:nvPr/>
        </p:nvSpPr>
        <p:spPr>
          <a:xfrm>
            <a:off x="8435739" y="4463166"/>
            <a:ext cx="3340999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dirty="0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162D5536-C93A-4C5D-B434-2C193F712700}"/>
              </a:ext>
            </a:extLst>
          </p:cNvPr>
          <p:cNvCxnSpPr>
            <a:cxnSpLocks/>
          </p:cNvCxnSpPr>
          <p:nvPr/>
        </p:nvCxnSpPr>
        <p:spPr>
          <a:xfrm>
            <a:off x="838200" y="1086328"/>
            <a:ext cx="0" cy="1730345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2E66DAC-FCD6-4A9F-B133-BA8BD97250CF}"/>
              </a:ext>
            </a:extLst>
          </p:cNvPr>
          <p:cNvCxnSpPr>
            <a:cxnSpLocks/>
          </p:cNvCxnSpPr>
          <p:nvPr/>
        </p:nvCxnSpPr>
        <p:spPr>
          <a:xfrm flipH="1">
            <a:off x="829916" y="2816654"/>
            <a:ext cx="9369572" cy="6216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B8FA6065-A595-4CD5-B7CB-05CDAB330DEC}"/>
              </a:ext>
            </a:extLst>
          </p:cNvPr>
          <p:cNvSpPr/>
          <p:nvPr/>
        </p:nvSpPr>
        <p:spPr>
          <a:xfrm>
            <a:off x="900244" y="3182933"/>
            <a:ext cx="9299233" cy="2010620"/>
          </a:xfrm>
          <a:custGeom>
            <a:avLst/>
            <a:gdLst>
              <a:gd name="connsiteX0" fmla="*/ 0 w 9256542"/>
              <a:gd name="connsiteY0" fmla="*/ 28135 h 1645920"/>
              <a:gd name="connsiteX1" fmla="*/ 422031 w 9256542"/>
              <a:gd name="connsiteY1" fmla="*/ 590843 h 1645920"/>
              <a:gd name="connsiteX2" fmla="*/ 998806 w 9256542"/>
              <a:gd name="connsiteY2" fmla="*/ 1111348 h 1645920"/>
              <a:gd name="connsiteX3" fmla="*/ 2616591 w 9256542"/>
              <a:gd name="connsiteY3" fmla="*/ 1491175 h 1645920"/>
              <a:gd name="connsiteX4" fmla="*/ 3756074 w 9256542"/>
              <a:gd name="connsiteY4" fmla="*/ 1195754 h 1645920"/>
              <a:gd name="connsiteX5" fmla="*/ 5064369 w 9256542"/>
              <a:gd name="connsiteY5" fmla="*/ 1645920 h 1645920"/>
              <a:gd name="connsiteX6" fmla="*/ 6358597 w 9256542"/>
              <a:gd name="connsiteY6" fmla="*/ 1645920 h 1645920"/>
              <a:gd name="connsiteX7" fmla="*/ 6625883 w 9256542"/>
              <a:gd name="connsiteY7" fmla="*/ 1645920 h 1645920"/>
              <a:gd name="connsiteX8" fmla="*/ 7287065 w 9256542"/>
              <a:gd name="connsiteY8" fmla="*/ 1617784 h 1645920"/>
              <a:gd name="connsiteX9" fmla="*/ 7455877 w 9256542"/>
              <a:gd name="connsiteY9" fmla="*/ 1448972 h 1645920"/>
              <a:gd name="connsiteX10" fmla="*/ 7990449 w 9256542"/>
              <a:gd name="connsiteY10" fmla="*/ 1252024 h 1645920"/>
              <a:gd name="connsiteX11" fmla="*/ 8229600 w 9256542"/>
              <a:gd name="connsiteY11" fmla="*/ 1252024 h 1645920"/>
              <a:gd name="connsiteX12" fmla="*/ 8721969 w 9256542"/>
              <a:gd name="connsiteY12" fmla="*/ 1111348 h 1645920"/>
              <a:gd name="connsiteX13" fmla="*/ 9073662 w 9256542"/>
              <a:gd name="connsiteY13" fmla="*/ 815926 h 1645920"/>
              <a:gd name="connsiteX14" fmla="*/ 9256542 w 9256542"/>
              <a:gd name="connsiteY14" fmla="*/ 0 h 1645920"/>
              <a:gd name="connsiteX15" fmla="*/ 0 w 9256542"/>
              <a:gd name="connsiteY15" fmla="*/ 28135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256542" h="1645920">
                <a:moveTo>
                  <a:pt x="0" y="28135"/>
                </a:moveTo>
                <a:lnTo>
                  <a:pt x="422031" y="590843"/>
                </a:lnTo>
                <a:lnTo>
                  <a:pt x="998806" y="1111348"/>
                </a:lnTo>
                <a:lnTo>
                  <a:pt x="2616591" y="1491175"/>
                </a:lnTo>
                <a:lnTo>
                  <a:pt x="3756074" y="1195754"/>
                </a:lnTo>
                <a:lnTo>
                  <a:pt x="5064369" y="1645920"/>
                </a:lnTo>
                <a:lnTo>
                  <a:pt x="6358597" y="1645920"/>
                </a:lnTo>
                <a:lnTo>
                  <a:pt x="6625883" y="1645920"/>
                </a:lnTo>
                <a:lnTo>
                  <a:pt x="7287065" y="1617784"/>
                </a:lnTo>
                <a:cubicBezTo>
                  <a:pt x="7405310" y="1482646"/>
                  <a:pt x="7346614" y="1536382"/>
                  <a:pt x="7455877" y="1448972"/>
                </a:cubicBezTo>
                <a:lnTo>
                  <a:pt x="7990449" y="1252024"/>
                </a:lnTo>
                <a:lnTo>
                  <a:pt x="8229600" y="1252024"/>
                </a:lnTo>
                <a:lnTo>
                  <a:pt x="8721969" y="1111348"/>
                </a:lnTo>
                <a:lnTo>
                  <a:pt x="9073662" y="815926"/>
                </a:lnTo>
                <a:lnTo>
                  <a:pt x="9256542" y="0"/>
                </a:lnTo>
                <a:lnTo>
                  <a:pt x="0" y="28135"/>
                </a:lnTo>
                <a:close/>
              </a:path>
            </a:pathLst>
          </a:cu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>
                <a:extLst>
                  <a:ext uri="{FF2B5EF4-FFF2-40B4-BE49-F238E27FC236}">
                    <a16:creationId xmlns:a16="http://schemas.microsoft.com/office/drawing/2014/main" id="{6D51860E-3F36-4FD8-8356-6CDBA0F439ED}"/>
                  </a:ext>
                </a:extLst>
              </p:cNvPr>
              <p:cNvSpPr/>
              <p:nvPr/>
            </p:nvSpPr>
            <p:spPr>
              <a:xfrm>
                <a:off x="5514702" y="3541912"/>
                <a:ext cx="55579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25" name="Retângulo 24">
                <a:extLst>
                  <a:ext uri="{FF2B5EF4-FFF2-40B4-BE49-F238E27FC236}">
                    <a16:creationId xmlns:a16="http://schemas.microsoft.com/office/drawing/2014/main" id="{6D51860E-3F36-4FD8-8356-6CDBA0F43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702" y="3541912"/>
                <a:ext cx="555793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tângulo 26">
            <a:extLst>
              <a:ext uri="{FF2B5EF4-FFF2-40B4-BE49-F238E27FC236}">
                <a16:creationId xmlns:a16="http://schemas.microsoft.com/office/drawing/2014/main" id="{D276E1E9-B231-4502-946E-AF72187E3F82}"/>
              </a:ext>
            </a:extLst>
          </p:cNvPr>
          <p:cNvSpPr/>
          <p:nvPr/>
        </p:nvSpPr>
        <p:spPr>
          <a:xfrm>
            <a:off x="337473" y="1531312"/>
            <a:ext cx="492443" cy="642163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pt-BR" sz="2000" dirty="0" err="1"/>
              <a:t>mGal</a:t>
            </a:r>
            <a:endParaRPr lang="pt-BR" sz="2000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6130D7BA-0E3C-45AD-A45A-C7483E79A153}"/>
              </a:ext>
            </a:extLst>
          </p:cNvPr>
          <p:cNvSpPr/>
          <p:nvPr/>
        </p:nvSpPr>
        <p:spPr>
          <a:xfrm>
            <a:off x="5330292" y="2757244"/>
            <a:ext cx="924612" cy="4001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pt-BR" sz="2000" dirty="0"/>
              <a:t>metros</a:t>
            </a:r>
          </a:p>
        </p:txBody>
      </p:sp>
    </p:spTree>
    <p:extLst>
      <p:ext uri="{BB962C8B-B14F-4D97-AF65-F5344CB8AC3E}">
        <p14:creationId xmlns:p14="http://schemas.microsoft.com/office/powerpoint/2010/main" val="7155591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>
            <a:cxnSpLocks/>
          </p:cNvCxnSpPr>
          <p:nvPr/>
        </p:nvCxnSpPr>
        <p:spPr>
          <a:xfrm>
            <a:off x="838200" y="3144383"/>
            <a:ext cx="0" cy="325136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 flipV="1">
            <a:off x="838200" y="3105834"/>
            <a:ext cx="9557825" cy="38549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10199498" y="2962438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70792" y="6072579"/>
            <a:ext cx="367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z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316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Bacia sedimentar 2D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47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ítulo 1">
            <a:extLst>
              <a:ext uri="{FF2B5EF4-FFF2-40B4-BE49-F238E27FC236}">
                <a16:creationId xmlns:a16="http://schemas.microsoft.com/office/drawing/2014/main" id="{25D62001-3C8D-40C6-951D-3F6DC6058951}"/>
              </a:ext>
            </a:extLst>
          </p:cNvPr>
          <p:cNvSpPr txBox="1">
            <a:spLocks/>
          </p:cNvSpPr>
          <p:nvPr/>
        </p:nvSpPr>
        <p:spPr>
          <a:xfrm>
            <a:off x="8435739" y="4463166"/>
            <a:ext cx="3340999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dirty="0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162D5536-C93A-4C5D-B434-2C193F712700}"/>
              </a:ext>
            </a:extLst>
          </p:cNvPr>
          <p:cNvCxnSpPr>
            <a:cxnSpLocks/>
          </p:cNvCxnSpPr>
          <p:nvPr/>
        </p:nvCxnSpPr>
        <p:spPr>
          <a:xfrm>
            <a:off x="838200" y="1086328"/>
            <a:ext cx="0" cy="1730345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2E66DAC-FCD6-4A9F-B133-BA8BD97250CF}"/>
              </a:ext>
            </a:extLst>
          </p:cNvPr>
          <p:cNvCxnSpPr>
            <a:cxnSpLocks/>
          </p:cNvCxnSpPr>
          <p:nvPr/>
        </p:nvCxnSpPr>
        <p:spPr>
          <a:xfrm flipH="1">
            <a:off x="829916" y="2816654"/>
            <a:ext cx="9369572" cy="6216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B8FA6065-A595-4CD5-B7CB-05CDAB330DEC}"/>
              </a:ext>
            </a:extLst>
          </p:cNvPr>
          <p:cNvSpPr/>
          <p:nvPr/>
        </p:nvSpPr>
        <p:spPr>
          <a:xfrm>
            <a:off x="900244" y="3182933"/>
            <a:ext cx="9299233" cy="2010620"/>
          </a:xfrm>
          <a:custGeom>
            <a:avLst/>
            <a:gdLst>
              <a:gd name="connsiteX0" fmla="*/ 0 w 9256542"/>
              <a:gd name="connsiteY0" fmla="*/ 28135 h 1645920"/>
              <a:gd name="connsiteX1" fmla="*/ 422031 w 9256542"/>
              <a:gd name="connsiteY1" fmla="*/ 590843 h 1645920"/>
              <a:gd name="connsiteX2" fmla="*/ 998806 w 9256542"/>
              <a:gd name="connsiteY2" fmla="*/ 1111348 h 1645920"/>
              <a:gd name="connsiteX3" fmla="*/ 2616591 w 9256542"/>
              <a:gd name="connsiteY3" fmla="*/ 1491175 h 1645920"/>
              <a:gd name="connsiteX4" fmla="*/ 3756074 w 9256542"/>
              <a:gd name="connsiteY4" fmla="*/ 1195754 h 1645920"/>
              <a:gd name="connsiteX5" fmla="*/ 5064369 w 9256542"/>
              <a:gd name="connsiteY5" fmla="*/ 1645920 h 1645920"/>
              <a:gd name="connsiteX6" fmla="*/ 6358597 w 9256542"/>
              <a:gd name="connsiteY6" fmla="*/ 1645920 h 1645920"/>
              <a:gd name="connsiteX7" fmla="*/ 6625883 w 9256542"/>
              <a:gd name="connsiteY7" fmla="*/ 1645920 h 1645920"/>
              <a:gd name="connsiteX8" fmla="*/ 7287065 w 9256542"/>
              <a:gd name="connsiteY8" fmla="*/ 1617784 h 1645920"/>
              <a:gd name="connsiteX9" fmla="*/ 7455877 w 9256542"/>
              <a:gd name="connsiteY9" fmla="*/ 1448972 h 1645920"/>
              <a:gd name="connsiteX10" fmla="*/ 7990449 w 9256542"/>
              <a:gd name="connsiteY10" fmla="*/ 1252024 h 1645920"/>
              <a:gd name="connsiteX11" fmla="*/ 8229600 w 9256542"/>
              <a:gd name="connsiteY11" fmla="*/ 1252024 h 1645920"/>
              <a:gd name="connsiteX12" fmla="*/ 8721969 w 9256542"/>
              <a:gd name="connsiteY12" fmla="*/ 1111348 h 1645920"/>
              <a:gd name="connsiteX13" fmla="*/ 9073662 w 9256542"/>
              <a:gd name="connsiteY13" fmla="*/ 815926 h 1645920"/>
              <a:gd name="connsiteX14" fmla="*/ 9256542 w 9256542"/>
              <a:gd name="connsiteY14" fmla="*/ 0 h 1645920"/>
              <a:gd name="connsiteX15" fmla="*/ 0 w 9256542"/>
              <a:gd name="connsiteY15" fmla="*/ 28135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256542" h="1645920">
                <a:moveTo>
                  <a:pt x="0" y="28135"/>
                </a:moveTo>
                <a:lnTo>
                  <a:pt x="422031" y="590843"/>
                </a:lnTo>
                <a:lnTo>
                  <a:pt x="998806" y="1111348"/>
                </a:lnTo>
                <a:lnTo>
                  <a:pt x="2616591" y="1491175"/>
                </a:lnTo>
                <a:lnTo>
                  <a:pt x="3756074" y="1195754"/>
                </a:lnTo>
                <a:lnTo>
                  <a:pt x="5064369" y="1645920"/>
                </a:lnTo>
                <a:lnTo>
                  <a:pt x="6358597" y="1645920"/>
                </a:lnTo>
                <a:lnTo>
                  <a:pt x="6625883" y="1645920"/>
                </a:lnTo>
                <a:lnTo>
                  <a:pt x="7287065" y="1617784"/>
                </a:lnTo>
                <a:cubicBezTo>
                  <a:pt x="7405310" y="1482646"/>
                  <a:pt x="7346614" y="1536382"/>
                  <a:pt x="7455877" y="1448972"/>
                </a:cubicBezTo>
                <a:lnTo>
                  <a:pt x="7990449" y="1252024"/>
                </a:lnTo>
                <a:lnTo>
                  <a:pt x="8229600" y="1252024"/>
                </a:lnTo>
                <a:lnTo>
                  <a:pt x="8721969" y="1111348"/>
                </a:lnTo>
                <a:lnTo>
                  <a:pt x="9073662" y="815926"/>
                </a:lnTo>
                <a:lnTo>
                  <a:pt x="9256542" y="0"/>
                </a:lnTo>
                <a:lnTo>
                  <a:pt x="0" y="2813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>
                <a:extLst>
                  <a:ext uri="{FF2B5EF4-FFF2-40B4-BE49-F238E27FC236}">
                    <a16:creationId xmlns:a16="http://schemas.microsoft.com/office/drawing/2014/main" id="{6D51860E-3F36-4FD8-8356-6CDBA0F439ED}"/>
                  </a:ext>
                </a:extLst>
              </p:cNvPr>
              <p:cNvSpPr/>
              <p:nvPr/>
            </p:nvSpPr>
            <p:spPr>
              <a:xfrm>
                <a:off x="5201357" y="3608769"/>
                <a:ext cx="83151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pt-BR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pt-BR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tângulo 24">
                <a:extLst>
                  <a:ext uri="{FF2B5EF4-FFF2-40B4-BE49-F238E27FC236}">
                    <a16:creationId xmlns:a16="http://schemas.microsoft.com/office/drawing/2014/main" id="{6D51860E-3F36-4FD8-8356-6CDBA0F43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357" y="3608769"/>
                <a:ext cx="831510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tângulo 26">
            <a:extLst>
              <a:ext uri="{FF2B5EF4-FFF2-40B4-BE49-F238E27FC236}">
                <a16:creationId xmlns:a16="http://schemas.microsoft.com/office/drawing/2014/main" id="{D276E1E9-B231-4502-946E-AF72187E3F82}"/>
              </a:ext>
            </a:extLst>
          </p:cNvPr>
          <p:cNvSpPr/>
          <p:nvPr/>
        </p:nvSpPr>
        <p:spPr>
          <a:xfrm>
            <a:off x="337473" y="1531312"/>
            <a:ext cx="492443" cy="642163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pt-BR" sz="2000" dirty="0" err="1"/>
              <a:t>mGal</a:t>
            </a:r>
            <a:endParaRPr lang="pt-BR" sz="2000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6130D7BA-0E3C-45AD-A45A-C7483E79A153}"/>
              </a:ext>
            </a:extLst>
          </p:cNvPr>
          <p:cNvSpPr/>
          <p:nvPr/>
        </p:nvSpPr>
        <p:spPr>
          <a:xfrm>
            <a:off x="5330292" y="2757244"/>
            <a:ext cx="924612" cy="4001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pt-BR" sz="2000" dirty="0"/>
              <a:t>metros</a:t>
            </a:r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9A4EE9AB-E683-4F9F-A786-8DAA362F0339}"/>
              </a:ext>
            </a:extLst>
          </p:cNvPr>
          <p:cNvSpPr/>
          <p:nvPr/>
        </p:nvSpPr>
        <p:spPr>
          <a:xfrm>
            <a:off x="856343" y="1349829"/>
            <a:ext cx="9187582" cy="1378857"/>
          </a:xfrm>
          <a:custGeom>
            <a:avLst/>
            <a:gdLst>
              <a:gd name="connsiteX0" fmla="*/ 0 w 9187582"/>
              <a:gd name="connsiteY0" fmla="*/ 116114 h 1378857"/>
              <a:gd name="connsiteX1" fmla="*/ 72571 w 9187582"/>
              <a:gd name="connsiteY1" fmla="*/ 174171 h 1378857"/>
              <a:gd name="connsiteX2" fmla="*/ 159657 w 9187582"/>
              <a:gd name="connsiteY2" fmla="*/ 261257 h 1378857"/>
              <a:gd name="connsiteX3" fmla="*/ 232228 w 9187582"/>
              <a:gd name="connsiteY3" fmla="*/ 362857 h 1378857"/>
              <a:gd name="connsiteX4" fmla="*/ 246743 w 9187582"/>
              <a:gd name="connsiteY4" fmla="*/ 435428 h 1378857"/>
              <a:gd name="connsiteX5" fmla="*/ 261257 w 9187582"/>
              <a:gd name="connsiteY5" fmla="*/ 478971 h 1378857"/>
              <a:gd name="connsiteX6" fmla="*/ 333828 w 9187582"/>
              <a:gd name="connsiteY6" fmla="*/ 595085 h 1378857"/>
              <a:gd name="connsiteX7" fmla="*/ 362857 w 9187582"/>
              <a:gd name="connsiteY7" fmla="*/ 682171 h 1378857"/>
              <a:gd name="connsiteX8" fmla="*/ 508000 w 9187582"/>
              <a:gd name="connsiteY8" fmla="*/ 769257 h 1378857"/>
              <a:gd name="connsiteX9" fmla="*/ 537028 w 9187582"/>
              <a:gd name="connsiteY9" fmla="*/ 812800 h 1378857"/>
              <a:gd name="connsiteX10" fmla="*/ 624114 w 9187582"/>
              <a:gd name="connsiteY10" fmla="*/ 885371 h 1378857"/>
              <a:gd name="connsiteX11" fmla="*/ 696686 w 9187582"/>
              <a:gd name="connsiteY11" fmla="*/ 957942 h 1378857"/>
              <a:gd name="connsiteX12" fmla="*/ 798286 w 9187582"/>
              <a:gd name="connsiteY12" fmla="*/ 1059542 h 1378857"/>
              <a:gd name="connsiteX13" fmla="*/ 1161143 w 9187582"/>
              <a:gd name="connsiteY13" fmla="*/ 1103085 h 1378857"/>
              <a:gd name="connsiteX14" fmla="*/ 1262743 w 9187582"/>
              <a:gd name="connsiteY14" fmla="*/ 1161142 h 1378857"/>
              <a:gd name="connsiteX15" fmla="*/ 1349828 w 9187582"/>
              <a:gd name="connsiteY15" fmla="*/ 1219200 h 1378857"/>
              <a:gd name="connsiteX16" fmla="*/ 1422400 w 9187582"/>
              <a:gd name="connsiteY16" fmla="*/ 1233714 h 1378857"/>
              <a:gd name="connsiteX17" fmla="*/ 1553028 w 9187582"/>
              <a:gd name="connsiteY17" fmla="*/ 1262742 h 1378857"/>
              <a:gd name="connsiteX18" fmla="*/ 1727200 w 9187582"/>
              <a:gd name="connsiteY18" fmla="*/ 1277257 h 1378857"/>
              <a:gd name="connsiteX19" fmla="*/ 1828800 w 9187582"/>
              <a:gd name="connsiteY19" fmla="*/ 1335314 h 1378857"/>
              <a:gd name="connsiteX20" fmla="*/ 1886857 w 9187582"/>
              <a:gd name="connsiteY20" fmla="*/ 1364342 h 1378857"/>
              <a:gd name="connsiteX21" fmla="*/ 2119086 w 9187582"/>
              <a:gd name="connsiteY21" fmla="*/ 1320800 h 1378857"/>
              <a:gd name="connsiteX22" fmla="*/ 2670628 w 9187582"/>
              <a:gd name="connsiteY22" fmla="*/ 1262742 h 1378857"/>
              <a:gd name="connsiteX23" fmla="*/ 2801257 w 9187582"/>
              <a:gd name="connsiteY23" fmla="*/ 1175657 h 1378857"/>
              <a:gd name="connsiteX24" fmla="*/ 2859314 w 9187582"/>
              <a:gd name="connsiteY24" fmla="*/ 1132114 h 1378857"/>
              <a:gd name="connsiteX25" fmla="*/ 2902857 w 9187582"/>
              <a:gd name="connsiteY25" fmla="*/ 1117600 h 1378857"/>
              <a:gd name="connsiteX26" fmla="*/ 2960914 w 9187582"/>
              <a:gd name="connsiteY26" fmla="*/ 1088571 h 1378857"/>
              <a:gd name="connsiteX27" fmla="*/ 3004457 w 9187582"/>
              <a:gd name="connsiteY27" fmla="*/ 1074057 h 1378857"/>
              <a:gd name="connsiteX28" fmla="*/ 3062514 w 9187582"/>
              <a:gd name="connsiteY28" fmla="*/ 1045028 h 1378857"/>
              <a:gd name="connsiteX29" fmla="*/ 3164114 w 9187582"/>
              <a:gd name="connsiteY29" fmla="*/ 1001485 h 1378857"/>
              <a:gd name="connsiteX30" fmla="*/ 3193143 w 9187582"/>
              <a:gd name="connsiteY30" fmla="*/ 943428 h 1378857"/>
              <a:gd name="connsiteX31" fmla="*/ 3265714 w 9187582"/>
              <a:gd name="connsiteY31" fmla="*/ 928914 h 1378857"/>
              <a:gd name="connsiteX32" fmla="*/ 3309257 w 9187582"/>
              <a:gd name="connsiteY32" fmla="*/ 914400 h 1378857"/>
              <a:gd name="connsiteX33" fmla="*/ 3425371 w 9187582"/>
              <a:gd name="connsiteY33" fmla="*/ 928914 h 1378857"/>
              <a:gd name="connsiteX34" fmla="*/ 3483428 w 9187582"/>
              <a:gd name="connsiteY34" fmla="*/ 957942 h 1378857"/>
              <a:gd name="connsiteX35" fmla="*/ 3556000 w 9187582"/>
              <a:gd name="connsiteY35" fmla="*/ 986971 h 1378857"/>
              <a:gd name="connsiteX36" fmla="*/ 3657600 w 9187582"/>
              <a:gd name="connsiteY36" fmla="*/ 1016000 h 1378857"/>
              <a:gd name="connsiteX37" fmla="*/ 3846286 w 9187582"/>
              <a:gd name="connsiteY37" fmla="*/ 1074057 h 1378857"/>
              <a:gd name="connsiteX38" fmla="*/ 3904343 w 9187582"/>
              <a:gd name="connsiteY38" fmla="*/ 1117600 h 1378857"/>
              <a:gd name="connsiteX39" fmla="*/ 4005943 w 9187582"/>
              <a:gd name="connsiteY39" fmla="*/ 1132114 h 1378857"/>
              <a:gd name="connsiteX40" fmla="*/ 4499428 w 9187582"/>
              <a:gd name="connsiteY40" fmla="*/ 1161142 h 1378857"/>
              <a:gd name="connsiteX41" fmla="*/ 4673600 w 9187582"/>
              <a:gd name="connsiteY41" fmla="*/ 1335314 h 1378857"/>
              <a:gd name="connsiteX42" fmla="*/ 4818743 w 9187582"/>
              <a:gd name="connsiteY42" fmla="*/ 1378857 h 1378857"/>
              <a:gd name="connsiteX43" fmla="*/ 5355771 w 9187582"/>
              <a:gd name="connsiteY43" fmla="*/ 1349828 h 1378857"/>
              <a:gd name="connsiteX44" fmla="*/ 5442857 w 9187582"/>
              <a:gd name="connsiteY44" fmla="*/ 1335314 h 1378857"/>
              <a:gd name="connsiteX45" fmla="*/ 5544457 w 9187582"/>
              <a:gd name="connsiteY45" fmla="*/ 1277257 h 1378857"/>
              <a:gd name="connsiteX46" fmla="*/ 6168571 w 9187582"/>
              <a:gd name="connsiteY46" fmla="*/ 1248228 h 1378857"/>
              <a:gd name="connsiteX47" fmla="*/ 6241143 w 9187582"/>
              <a:gd name="connsiteY47" fmla="*/ 1204685 h 1378857"/>
              <a:gd name="connsiteX48" fmla="*/ 6371771 w 9187582"/>
              <a:gd name="connsiteY48" fmla="*/ 1175657 h 1378857"/>
              <a:gd name="connsiteX49" fmla="*/ 6473371 w 9187582"/>
              <a:gd name="connsiteY49" fmla="*/ 1161142 h 1378857"/>
              <a:gd name="connsiteX50" fmla="*/ 6705600 w 9187582"/>
              <a:gd name="connsiteY50" fmla="*/ 1161142 h 1378857"/>
              <a:gd name="connsiteX51" fmla="*/ 7199086 w 9187582"/>
              <a:gd name="connsiteY51" fmla="*/ 1132114 h 1378857"/>
              <a:gd name="connsiteX52" fmla="*/ 7286171 w 9187582"/>
              <a:gd name="connsiteY52" fmla="*/ 1030514 h 1378857"/>
              <a:gd name="connsiteX53" fmla="*/ 7344228 w 9187582"/>
              <a:gd name="connsiteY53" fmla="*/ 943428 h 1378857"/>
              <a:gd name="connsiteX54" fmla="*/ 7707086 w 9187582"/>
              <a:gd name="connsiteY54" fmla="*/ 899885 h 1378857"/>
              <a:gd name="connsiteX55" fmla="*/ 7982857 w 9187582"/>
              <a:gd name="connsiteY55" fmla="*/ 725714 h 1378857"/>
              <a:gd name="connsiteX56" fmla="*/ 8026400 w 9187582"/>
              <a:gd name="connsiteY56" fmla="*/ 696685 h 1378857"/>
              <a:gd name="connsiteX57" fmla="*/ 8128000 w 9187582"/>
              <a:gd name="connsiteY57" fmla="*/ 667657 h 1378857"/>
              <a:gd name="connsiteX58" fmla="*/ 8302171 w 9187582"/>
              <a:gd name="connsiteY58" fmla="*/ 595085 h 1378857"/>
              <a:gd name="connsiteX59" fmla="*/ 8374743 w 9187582"/>
              <a:gd name="connsiteY59" fmla="*/ 551542 h 1378857"/>
              <a:gd name="connsiteX60" fmla="*/ 8476343 w 9187582"/>
              <a:gd name="connsiteY60" fmla="*/ 493485 h 1378857"/>
              <a:gd name="connsiteX61" fmla="*/ 8548914 w 9187582"/>
              <a:gd name="connsiteY61" fmla="*/ 435428 h 1378857"/>
              <a:gd name="connsiteX62" fmla="*/ 8781143 w 9187582"/>
              <a:gd name="connsiteY62" fmla="*/ 420914 h 1378857"/>
              <a:gd name="connsiteX63" fmla="*/ 8853714 w 9187582"/>
              <a:gd name="connsiteY63" fmla="*/ 406400 h 1378857"/>
              <a:gd name="connsiteX64" fmla="*/ 8897257 w 9187582"/>
              <a:gd name="connsiteY64" fmla="*/ 333828 h 1378857"/>
              <a:gd name="connsiteX65" fmla="*/ 8969828 w 9187582"/>
              <a:gd name="connsiteY65" fmla="*/ 246742 h 1378857"/>
              <a:gd name="connsiteX66" fmla="*/ 9027886 w 9187582"/>
              <a:gd name="connsiteY66" fmla="*/ 159657 h 1378857"/>
              <a:gd name="connsiteX67" fmla="*/ 9173028 w 9187582"/>
              <a:gd name="connsiteY67" fmla="*/ 58057 h 1378857"/>
              <a:gd name="connsiteX68" fmla="*/ 9187543 w 9187582"/>
              <a:gd name="connsiteY68" fmla="*/ 0 h 137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9187582" h="1378857">
                <a:moveTo>
                  <a:pt x="0" y="116114"/>
                </a:moveTo>
                <a:cubicBezTo>
                  <a:pt x="24190" y="135466"/>
                  <a:pt x="49649" y="153332"/>
                  <a:pt x="72571" y="174171"/>
                </a:cubicBezTo>
                <a:cubicBezTo>
                  <a:pt x="102948" y="201786"/>
                  <a:pt x="159657" y="261257"/>
                  <a:pt x="159657" y="261257"/>
                </a:cubicBezTo>
                <a:cubicBezTo>
                  <a:pt x="208491" y="407763"/>
                  <a:pt x="117441" y="156242"/>
                  <a:pt x="232228" y="362857"/>
                </a:cubicBezTo>
                <a:cubicBezTo>
                  <a:pt x="244209" y="384422"/>
                  <a:pt x="240760" y="411495"/>
                  <a:pt x="246743" y="435428"/>
                </a:cubicBezTo>
                <a:cubicBezTo>
                  <a:pt x="250454" y="450271"/>
                  <a:pt x="254415" y="465287"/>
                  <a:pt x="261257" y="478971"/>
                </a:cubicBezTo>
                <a:cubicBezTo>
                  <a:pt x="331035" y="618527"/>
                  <a:pt x="240719" y="390245"/>
                  <a:pt x="333828" y="595085"/>
                </a:cubicBezTo>
                <a:cubicBezTo>
                  <a:pt x="346490" y="622941"/>
                  <a:pt x="343742" y="658277"/>
                  <a:pt x="362857" y="682171"/>
                </a:cubicBezTo>
                <a:cubicBezTo>
                  <a:pt x="386209" y="711361"/>
                  <a:pt x="469429" y="749971"/>
                  <a:pt x="508000" y="769257"/>
                </a:cubicBezTo>
                <a:cubicBezTo>
                  <a:pt x="517676" y="783771"/>
                  <a:pt x="525861" y="799399"/>
                  <a:pt x="537028" y="812800"/>
                </a:cubicBezTo>
                <a:cubicBezTo>
                  <a:pt x="571949" y="854705"/>
                  <a:pt x="581302" y="856830"/>
                  <a:pt x="624114" y="885371"/>
                </a:cubicBezTo>
                <a:cubicBezTo>
                  <a:pt x="701530" y="1001494"/>
                  <a:pt x="599918" y="861173"/>
                  <a:pt x="696686" y="957942"/>
                </a:cubicBezTo>
                <a:cubicBezTo>
                  <a:pt x="733635" y="994891"/>
                  <a:pt x="741982" y="1041947"/>
                  <a:pt x="798286" y="1059542"/>
                </a:cubicBezTo>
                <a:cubicBezTo>
                  <a:pt x="888346" y="1087685"/>
                  <a:pt x="1070607" y="1096121"/>
                  <a:pt x="1161143" y="1103085"/>
                </a:cubicBezTo>
                <a:cubicBezTo>
                  <a:pt x="1351601" y="1245929"/>
                  <a:pt x="1120254" y="1081980"/>
                  <a:pt x="1262743" y="1161142"/>
                </a:cubicBezTo>
                <a:cubicBezTo>
                  <a:pt x="1293240" y="1178085"/>
                  <a:pt x="1315618" y="1212358"/>
                  <a:pt x="1349828" y="1219200"/>
                </a:cubicBezTo>
                <a:cubicBezTo>
                  <a:pt x="1374019" y="1224038"/>
                  <a:pt x="1398318" y="1228363"/>
                  <a:pt x="1422400" y="1233714"/>
                </a:cubicBezTo>
                <a:cubicBezTo>
                  <a:pt x="1467502" y="1243736"/>
                  <a:pt x="1506515" y="1257270"/>
                  <a:pt x="1553028" y="1262742"/>
                </a:cubicBezTo>
                <a:cubicBezTo>
                  <a:pt x="1610888" y="1269549"/>
                  <a:pt x="1669143" y="1272419"/>
                  <a:pt x="1727200" y="1277257"/>
                </a:cubicBezTo>
                <a:cubicBezTo>
                  <a:pt x="1902642" y="1364976"/>
                  <a:pt x="1685194" y="1253254"/>
                  <a:pt x="1828800" y="1335314"/>
                </a:cubicBezTo>
                <a:cubicBezTo>
                  <a:pt x="1847586" y="1346049"/>
                  <a:pt x="1867505" y="1354666"/>
                  <a:pt x="1886857" y="1364342"/>
                </a:cubicBezTo>
                <a:cubicBezTo>
                  <a:pt x="1964267" y="1349828"/>
                  <a:pt x="2041272" y="1332958"/>
                  <a:pt x="2119086" y="1320800"/>
                </a:cubicBezTo>
                <a:cubicBezTo>
                  <a:pt x="2295590" y="1293221"/>
                  <a:pt x="2495257" y="1278685"/>
                  <a:pt x="2670628" y="1262742"/>
                </a:cubicBezTo>
                <a:cubicBezTo>
                  <a:pt x="2815292" y="1154248"/>
                  <a:pt x="2633264" y="1287653"/>
                  <a:pt x="2801257" y="1175657"/>
                </a:cubicBezTo>
                <a:cubicBezTo>
                  <a:pt x="2821385" y="1162238"/>
                  <a:pt x="2838311" y="1144116"/>
                  <a:pt x="2859314" y="1132114"/>
                </a:cubicBezTo>
                <a:cubicBezTo>
                  <a:pt x="2872598" y="1124523"/>
                  <a:pt x="2888795" y="1123627"/>
                  <a:pt x="2902857" y="1117600"/>
                </a:cubicBezTo>
                <a:cubicBezTo>
                  <a:pt x="2922744" y="1109077"/>
                  <a:pt x="2941027" y="1097094"/>
                  <a:pt x="2960914" y="1088571"/>
                </a:cubicBezTo>
                <a:cubicBezTo>
                  <a:pt x="2974976" y="1082544"/>
                  <a:pt x="2990395" y="1080084"/>
                  <a:pt x="3004457" y="1074057"/>
                </a:cubicBezTo>
                <a:cubicBezTo>
                  <a:pt x="3024344" y="1065534"/>
                  <a:pt x="3042817" y="1053981"/>
                  <a:pt x="3062514" y="1045028"/>
                </a:cubicBezTo>
                <a:cubicBezTo>
                  <a:pt x="3096057" y="1029781"/>
                  <a:pt x="3130247" y="1015999"/>
                  <a:pt x="3164114" y="1001485"/>
                </a:cubicBezTo>
                <a:cubicBezTo>
                  <a:pt x="3173790" y="982133"/>
                  <a:pt x="3175537" y="956004"/>
                  <a:pt x="3193143" y="943428"/>
                </a:cubicBezTo>
                <a:cubicBezTo>
                  <a:pt x="3213217" y="929089"/>
                  <a:pt x="3241781" y="934897"/>
                  <a:pt x="3265714" y="928914"/>
                </a:cubicBezTo>
                <a:cubicBezTo>
                  <a:pt x="3280557" y="925203"/>
                  <a:pt x="3294743" y="919238"/>
                  <a:pt x="3309257" y="914400"/>
                </a:cubicBezTo>
                <a:cubicBezTo>
                  <a:pt x="3347962" y="919238"/>
                  <a:pt x="3387530" y="919454"/>
                  <a:pt x="3425371" y="928914"/>
                </a:cubicBezTo>
                <a:cubicBezTo>
                  <a:pt x="3446362" y="934162"/>
                  <a:pt x="3463656" y="949155"/>
                  <a:pt x="3483428" y="957942"/>
                </a:cubicBezTo>
                <a:cubicBezTo>
                  <a:pt x="3507237" y="968524"/>
                  <a:pt x="3531283" y="978732"/>
                  <a:pt x="3556000" y="986971"/>
                </a:cubicBezTo>
                <a:cubicBezTo>
                  <a:pt x="3589414" y="998109"/>
                  <a:pt x="3623567" y="1006925"/>
                  <a:pt x="3657600" y="1016000"/>
                </a:cubicBezTo>
                <a:cubicBezTo>
                  <a:pt x="3716770" y="1031779"/>
                  <a:pt x="3790366" y="1042990"/>
                  <a:pt x="3846286" y="1074057"/>
                </a:cubicBezTo>
                <a:cubicBezTo>
                  <a:pt x="3867432" y="1085805"/>
                  <a:pt x="3881609" y="1109333"/>
                  <a:pt x="3904343" y="1117600"/>
                </a:cubicBezTo>
                <a:cubicBezTo>
                  <a:pt x="3936494" y="1129291"/>
                  <a:pt x="3971824" y="1129618"/>
                  <a:pt x="4005943" y="1132114"/>
                </a:cubicBezTo>
                <a:cubicBezTo>
                  <a:pt x="4170283" y="1144139"/>
                  <a:pt x="4334933" y="1151466"/>
                  <a:pt x="4499428" y="1161142"/>
                </a:cubicBezTo>
                <a:cubicBezTo>
                  <a:pt x="4727905" y="1298227"/>
                  <a:pt x="4342321" y="1055002"/>
                  <a:pt x="4673600" y="1335314"/>
                </a:cubicBezTo>
                <a:cubicBezTo>
                  <a:pt x="4688415" y="1347850"/>
                  <a:pt x="4790453" y="1371784"/>
                  <a:pt x="4818743" y="1378857"/>
                </a:cubicBezTo>
                <a:lnTo>
                  <a:pt x="5355771" y="1349828"/>
                </a:lnTo>
                <a:cubicBezTo>
                  <a:pt x="5385129" y="1347780"/>
                  <a:pt x="5415389" y="1345878"/>
                  <a:pt x="5442857" y="1335314"/>
                </a:cubicBezTo>
                <a:cubicBezTo>
                  <a:pt x="5479263" y="1321312"/>
                  <a:pt x="5505729" y="1281904"/>
                  <a:pt x="5544457" y="1277257"/>
                </a:cubicBezTo>
                <a:cubicBezTo>
                  <a:pt x="5751236" y="1252443"/>
                  <a:pt x="5960533" y="1257904"/>
                  <a:pt x="6168571" y="1248228"/>
                </a:cubicBezTo>
                <a:cubicBezTo>
                  <a:pt x="6192762" y="1233714"/>
                  <a:pt x="6215910" y="1217301"/>
                  <a:pt x="6241143" y="1204685"/>
                </a:cubicBezTo>
                <a:cubicBezTo>
                  <a:pt x="6276229" y="1187142"/>
                  <a:pt x="6339564" y="1180612"/>
                  <a:pt x="6371771" y="1175657"/>
                </a:cubicBezTo>
                <a:cubicBezTo>
                  <a:pt x="6405584" y="1170455"/>
                  <a:pt x="6439504" y="1165980"/>
                  <a:pt x="6473371" y="1161142"/>
                </a:cubicBezTo>
                <a:cubicBezTo>
                  <a:pt x="6592323" y="1121492"/>
                  <a:pt x="6437482" y="1166847"/>
                  <a:pt x="6705600" y="1161142"/>
                </a:cubicBezTo>
                <a:cubicBezTo>
                  <a:pt x="6870342" y="1157637"/>
                  <a:pt x="7034591" y="1141790"/>
                  <a:pt x="7199086" y="1132114"/>
                </a:cubicBezTo>
                <a:cubicBezTo>
                  <a:pt x="7249199" y="1082000"/>
                  <a:pt x="7242727" y="1092577"/>
                  <a:pt x="7286171" y="1030514"/>
                </a:cubicBezTo>
                <a:cubicBezTo>
                  <a:pt x="7306178" y="1001933"/>
                  <a:pt x="7310908" y="953769"/>
                  <a:pt x="7344228" y="943428"/>
                </a:cubicBezTo>
                <a:cubicBezTo>
                  <a:pt x="7460574" y="907320"/>
                  <a:pt x="7586133" y="914399"/>
                  <a:pt x="7707086" y="899885"/>
                </a:cubicBezTo>
                <a:cubicBezTo>
                  <a:pt x="7968264" y="709938"/>
                  <a:pt x="7764139" y="845015"/>
                  <a:pt x="7982857" y="725714"/>
                </a:cubicBezTo>
                <a:cubicBezTo>
                  <a:pt x="7998171" y="717361"/>
                  <a:pt x="8010798" y="704486"/>
                  <a:pt x="8026400" y="696685"/>
                </a:cubicBezTo>
                <a:cubicBezTo>
                  <a:pt x="8061488" y="679141"/>
                  <a:pt x="8090799" y="681608"/>
                  <a:pt x="8128000" y="667657"/>
                </a:cubicBezTo>
                <a:cubicBezTo>
                  <a:pt x="8186891" y="645573"/>
                  <a:pt x="8248239" y="627444"/>
                  <a:pt x="8302171" y="595085"/>
                </a:cubicBezTo>
                <a:cubicBezTo>
                  <a:pt x="8326362" y="580571"/>
                  <a:pt x="8350082" y="565242"/>
                  <a:pt x="8374743" y="551542"/>
                </a:cubicBezTo>
                <a:cubicBezTo>
                  <a:pt x="8436736" y="517102"/>
                  <a:pt x="8424204" y="532590"/>
                  <a:pt x="8476343" y="493485"/>
                </a:cubicBezTo>
                <a:cubicBezTo>
                  <a:pt x="8501126" y="474898"/>
                  <a:pt x="8518778" y="442603"/>
                  <a:pt x="8548914" y="435428"/>
                </a:cubicBezTo>
                <a:cubicBezTo>
                  <a:pt x="8624366" y="417463"/>
                  <a:pt x="8703733" y="425752"/>
                  <a:pt x="8781143" y="420914"/>
                </a:cubicBezTo>
                <a:cubicBezTo>
                  <a:pt x="8805333" y="416076"/>
                  <a:pt x="8833979" y="421202"/>
                  <a:pt x="8853714" y="406400"/>
                </a:cubicBezTo>
                <a:cubicBezTo>
                  <a:pt x="8876283" y="389473"/>
                  <a:pt x="8882305" y="357751"/>
                  <a:pt x="8897257" y="333828"/>
                </a:cubicBezTo>
                <a:cubicBezTo>
                  <a:pt x="8967976" y="220678"/>
                  <a:pt x="8878293" y="364429"/>
                  <a:pt x="8969828" y="246742"/>
                </a:cubicBezTo>
                <a:cubicBezTo>
                  <a:pt x="8991247" y="219203"/>
                  <a:pt x="8999976" y="180590"/>
                  <a:pt x="9027886" y="159657"/>
                </a:cubicBezTo>
                <a:cubicBezTo>
                  <a:pt x="9113853" y="95181"/>
                  <a:pt x="9065815" y="129533"/>
                  <a:pt x="9173028" y="58057"/>
                </a:cubicBezTo>
                <a:cubicBezTo>
                  <a:pt x="9189073" y="9924"/>
                  <a:pt x="9187543" y="29814"/>
                  <a:pt x="9187543" y="0"/>
                </a:cubicBezTo>
              </a:path>
            </a:pathLst>
          </a:custGeom>
          <a:ln w="317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47452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>
            <a:cxnSpLocks/>
          </p:cNvCxnSpPr>
          <p:nvPr/>
        </p:nvCxnSpPr>
        <p:spPr>
          <a:xfrm>
            <a:off x="838200" y="3144383"/>
            <a:ext cx="0" cy="325136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 flipV="1">
            <a:off x="838200" y="3105834"/>
            <a:ext cx="9557825" cy="38549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10199498" y="2962438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70792" y="6072579"/>
            <a:ext cx="367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z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316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Bacia sedimentar 2D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48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ítulo 1">
            <a:extLst>
              <a:ext uri="{FF2B5EF4-FFF2-40B4-BE49-F238E27FC236}">
                <a16:creationId xmlns:a16="http://schemas.microsoft.com/office/drawing/2014/main" id="{25D62001-3C8D-40C6-951D-3F6DC6058951}"/>
              </a:ext>
            </a:extLst>
          </p:cNvPr>
          <p:cNvSpPr txBox="1">
            <a:spLocks/>
          </p:cNvSpPr>
          <p:nvPr/>
        </p:nvSpPr>
        <p:spPr>
          <a:xfrm>
            <a:off x="8435739" y="4463166"/>
            <a:ext cx="3340999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dirty="0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162D5536-C93A-4C5D-B434-2C193F712700}"/>
              </a:ext>
            </a:extLst>
          </p:cNvPr>
          <p:cNvCxnSpPr>
            <a:cxnSpLocks/>
          </p:cNvCxnSpPr>
          <p:nvPr/>
        </p:nvCxnSpPr>
        <p:spPr>
          <a:xfrm>
            <a:off x="838200" y="1086328"/>
            <a:ext cx="0" cy="1730345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2E66DAC-FCD6-4A9F-B133-BA8BD97250CF}"/>
              </a:ext>
            </a:extLst>
          </p:cNvPr>
          <p:cNvCxnSpPr>
            <a:cxnSpLocks/>
          </p:cNvCxnSpPr>
          <p:nvPr/>
        </p:nvCxnSpPr>
        <p:spPr>
          <a:xfrm flipH="1">
            <a:off x="829916" y="2816654"/>
            <a:ext cx="9369572" cy="6216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B8FA6065-A595-4CD5-B7CB-05CDAB330DEC}"/>
              </a:ext>
            </a:extLst>
          </p:cNvPr>
          <p:cNvSpPr/>
          <p:nvPr/>
        </p:nvSpPr>
        <p:spPr>
          <a:xfrm>
            <a:off x="900244" y="3182933"/>
            <a:ext cx="9299233" cy="2010620"/>
          </a:xfrm>
          <a:custGeom>
            <a:avLst/>
            <a:gdLst>
              <a:gd name="connsiteX0" fmla="*/ 0 w 9256542"/>
              <a:gd name="connsiteY0" fmla="*/ 28135 h 1645920"/>
              <a:gd name="connsiteX1" fmla="*/ 422031 w 9256542"/>
              <a:gd name="connsiteY1" fmla="*/ 590843 h 1645920"/>
              <a:gd name="connsiteX2" fmla="*/ 998806 w 9256542"/>
              <a:gd name="connsiteY2" fmla="*/ 1111348 h 1645920"/>
              <a:gd name="connsiteX3" fmla="*/ 2616591 w 9256542"/>
              <a:gd name="connsiteY3" fmla="*/ 1491175 h 1645920"/>
              <a:gd name="connsiteX4" fmla="*/ 3756074 w 9256542"/>
              <a:gd name="connsiteY4" fmla="*/ 1195754 h 1645920"/>
              <a:gd name="connsiteX5" fmla="*/ 5064369 w 9256542"/>
              <a:gd name="connsiteY5" fmla="*/ 1645920 h 1645920"/>
              <a:gd name="connsiteX6" fmla="*/ 6358597 w 9256542"/>
              <a:gd name="connsiteY6" fmla="*/ 1645920 h 1645920"/>
              <a:gd name="connsiteX7" fmla="*/ 6625883 w 9256542"/>
              <a:gd name="connsiteY7" fmla="*/ 1645920 h 1645920"/>
              <a:gd name="connsiteX8" fmla="*/ 7287065 w 9256542"/>
              <a:gd name="connsiteY8" fmla="*/ 1617784 h 1645920"/>
              <a:gd name="connsiteX9" fmla="*/ 7455877 w 9256542"/>
              <a:gd name="connsiteY9" fmla="*/ 1448972 h 1645920"/>
              <a:gd name="connsiteX10" fmla="*/ 7990449 w 9256542"/>
              <a:gd name="connsiteY10" fmla="*/ 1252024 h 1645920"/>
              <a:gd name="connsiteX11" fmla="*/ 8229600 w 9256542"/>
              <a:gd name="connsiteY11" fmla="*/ 1252024 h 1645920"/>
              <a:gd name="connsiteX12" fmla="*/ 8721969 w 9256542"/>
              <a:gd name="connsiteY12" fmla="*/ 1111348 h 1645920"/>
              <a:gd name="connsiteX13" fmla="*/ 9073662 w 9256542"/>
              <a:gd name="connsiteY13" fmla="*/ 815926 h 1645920"/>
              <a:gd name="connsiteX14" fmla="*/ 9256542 w 9256542"/>
              <a:gd name="connsiteY14" fmla="*/ 0 h 1645920"/>
              <a:gd name="connsiteX15" fmla="*/ 0 w 9256542"/>
              <a:gd name="connsiteY15" fmla="*/ 28135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256542" h="1645920">
                <a:moveTo>
                  <a:pt x="0" y="28135"/>
                </a:moveTo>
                <a:lnTo>
                  <a:pt x="422031" y="590843"/>
                </a:lnTo>
                <a:lnTo>
                  <a:pt x="998806" y="1111348"/>
                </a:lnTo>
                <a:lnTo>
                  <a:pt x="2616591" y="1491175"/>
                </a:lnTo>
                <a:lnTo>
                  <a:pt x="3756074" y="1195754"/>
                </a:lnTo>
                <a:lnTo>
                  <a:pt x="5064369" y="1645920"/>
                </a:lnTo>
                <a:lnTo>
                  <a:pt x="6358597" y="1645920"/>
                </a:lnTo>
                <a:lnTo>
                  <a:pt x="6625883" y="1645920"/>
                </a:lnTo>
                <a:lnTo>
                  <a:pt x="7287065" y="1617784"/>
                </a:lnTo>
                <a:cubicBezTo>
                  <a:pt x="7405310" y="1482646"/>
                  <a:pt x="7346614" y="1536382"/>
                  <a:pt x="7455877" y="1448972"/>
                </a:cubicBezTo>
                <a:lnTo>
                  <a:pt x="7990449" y="1252024"/>
                </a:lnTo>
                <a:lnTo>
                  <a:pt x="8229600" y="1252024"/>
                </a:lnTo>
                <a:lnTo>
                  <a:pt x="8721969" y="1111348"/>
                </a:lnTo>
                <a:lnTo>
                  <a:pt x="9073662" y="815926"/>
                </a:lnTo>
                <a:lnTo>
                  <a:pt x="9256542" y="0"/>
                </a:lnTo>
                <a:lnTo>
                  <a:pt x="0" y="2813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>
                <a:extLst>
                  <a:ext uri="{FF2B5EF4-FFF2-40B4-BE49-F238E27FC236}">
                    <a16:creationId xmlns:a16="http://schemas.microsoft.com/office/drawing/2014/main" id="{6D51860E-3F36-4FD8-8356-6CDBA0F439ED}"/>
                  </a:ext>
                </a:extLst>
              </p:cNvPr>
              <p:cNvSpPr/>
              <p:nvPr/>
            </p:nvSpPr>
            <p:spPr>
              <a:xfrm>
                <a:off x="5201357" y="3608769"/>
                <a:ext cx="83151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pt-BR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pt-BR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tângulo 24">
                <a:extLst>
                  <a:ext uri="{FF2B5EF4-FFF2-40B4-BE49-F238E27FC236}">
                    <a16:creationId xmlns:a16="http://schemas.microsoft.com/office/drawing/2014/main" id="{6D51860E-3F36-4FD8-8356-6CDBA0F43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357" y="3608769"/>
                <a:ext cx="831510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tângulo 26">
            <a:extLst>
              <a:ext uri="{FF2B5EF4-FFF2-40B4-BE49-F238E27FC236}">
                <a16:creationId xmlns:a16="http://schemas.microsoft.com/office/drawing/2014/main" id="{D276E1E9-B231-4502-946E-AF72187E3F82}"/>
              </a:ext>
            </a:extLst>
          </p:cNvPr>
          <p:cNvSpPr/>
          <p:nvPr/>
        </p:nvSpPr>
        <p:spPr>
          <a:xfrm>
            <a:off x="337473" y="1531312"/>
            <a:ext cx="492443" cy="642163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pt-BR" sz="2000" dirty="0" err="1"/>
              <a:t>mGal</a:t>
            </a:r>
            <a:endParaRPr lang="pt-BR" sz="2000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6130D7BA-0E3C-45AD-A45A-C7483E79A153}"/>
              </a:ext>
            </a:extLst>
          </p:cNvPr>
          <p:cNvSpPr/>
          <p:nvPr/>
        </p:nvSpPr>
        <p:spPr>
          <a:xfrm>
            <a:off x="5330292" y="2757244"/>
            <a:ext cx="924612" cy="4001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pt-BR" sz="2000" dirty="0"/>
              <a:t>metros</a:t>
            </a:r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9A4EE9AB-E683-4F9F-A786-8DAA362F0339}"/>
              </a:ext>
            </a:extLst>
          </p:cNvPr>
          <p:cNvSpPr/>
          <p:nvPr/>
        </p:nvSpPr>
        <p:spPr>
          <a:xfrm>
            <a:off x="856343" y="1349829"/>
            <a:ext cx="9187582" cy="1378857"/>
          </a:xfrm>
          <a:custGeom>
            <a:avLst/>
            <a:gdLst>
              <a:gd name="connsiteX0" fmla="*/ 0 w 9187582"/>
              <a:gd name="connsiteY0" fmla="*/ 116114 h 1378857"/>
              <a:gd name="connsiteX1" fmla="*/ 72571 w 9187582"/>
              <a:gd name="connsiteY1" fmla="*/ 174171 h 1378857"/>
              <a:gd name="connsiteX2" fmla="*/ 159657 w 9187582"/>
              <a:gd name="connsiteY2" fmla="*/ 261257 h 1378857"/>
              <a:gd name="connsiteX3" fmla="*/ 232228 w 9187582"/>
              <a:gd name="connsiteY3" fmla="*/ 362857 h 1378857"/>
              <a:gd name="connsiteX4" fmla="*/ 246743 w 9187582"/>
              <a:gd name="connsiteY4" fmla="*/ 435428 h 1378857"/>
              <a:gd name="connsiteX5" fmla="*/ 261257 w 9187582"/>
              <a:gd name="connsiteY5" fmla="*/ 478971 h 1378857"/>
              <a:gd name="connsiteX6" fmla="*/ 333828 w 9187582"/>
              <a:gd name="connsiteY6" fmla="*/ 595085 h 1378857"/>
              <a:gd name="connsiteX7" fmla="*/ 362857 w 9187582"/>
              <a:gd name="connsiteY7" fmla="*/ 682171 h 1378857"/>
              <a:gd name="connsiteX8" fmla="*/ 508000 w 9187582"/>
              <a:gd name="connsiteY8" fmla="*/ 769257 h 1378857"/>
              <a:gd name="connsiteX9" fmla="*/ 537028 w 9187582"/>
              <a:gd name="connsiteY9" fmla="*/ 812800 h 1378857"/>
              <a:gd name="connsiteX10" fmla="*/ 624114 w 9187582"/>
              <a:gd name="connsiteY10" fmla="*/ 885371 h 1378857"/>
              <a:gd name="connsiteX11" fmla="*/ 696686 w 9187582"/>
              <a:gd name="connsiteY11" fmla="*/ 957942 h 1378857"/>
              <a:gd name="connsiteX12" fmla="*/ 798286 w 9187582"/>
              <a:gd name="connsiteY12" fmla="*/ 1059542 h 1378857"/>
              <a:gd name="connsiteX13" fmla="*/ 1161143 w 9187582"/>
              <a:gd name="connsiteY13" fmla="*/ 1103085 h 1378857"/>
              <a:gd name="connsiteX14" fmla="*/ 1262743 w 9187582"/>
              <a:gd name="connsiteY14" fmla="*/ 1161142 h 1378857"/>
              <a:gd name="connsiteX15" fmla="*/ 1349828 w 9187582"/>
              <a:gd name="connsiteY15" fmla="*/ 1219200 h 1378857"/>
              <a:gd name="connsiteX16" fmla="*/ 1422400 w 9187582"/>
              <a:gd name="connsiteY16" fmla="*/ 1233714 h 1378857"/>
              <a:gd name="connsiteX17" fmla="*/ 1553028 w 9187582"/>
              <a:gd name="connsiteY17" fmla="*/ 1262742 h 1378857"/>
              <a:gd name="connsiteX18" fmla="*/ 1727200 w 9187582"/>
              <a:gd name="connsiteY18" fmla="*/ 1277257 h 1378857"/>
              <a:gd name="connsiteX19" fmla="*/ 1828800 w 9187582"/>
              <a:gd name="connsiteY19" fmla="*/ 1335314 h 1378857"/>
              <a:gd name="connsiteX20" fmla="*/ 1886857 w 9187582"/>
              <a:gd name="connsiteY20" fmla="*/ 1364342 h 1378857"/>
              <a:gd name="connsiteX21" fmla="*/ 2119086 w 9187582"/>
              <a:gd name="connsiteY21" fmla="*/ 1320800 h 1378857"/>
              <a:gd name="connsiteX22" fmla="*/ 2670628 w 9187582"/>
              <a:gd name="connsiteY22" fmla="*/ 1262742 h 1378857"/>
              <a:gd name="connsiteX23" fmla="*/ 2801257 w 9187582"/>
              <a:gd name="connsiteY23" fmla="*/ 1175657 h 1378857"/>
              <a:gd name="connsiteX24" fmla="*/ 2859314 w 9187582"/>
              <a:gd name="connsiteY24" fmla="*/ 1132114 h 1378857"/>
              <a:gd name="connsiteX25" fmla="*/ 2902857 w 9187582"/>
              <a:gd name="connsiteY25" fmla="*/ 1117600 h 1378857"/>
              <a:gd name="connsiteX26" fmla="*/ 2960914 w 9187582"/>
              <a:gd name="connsiteY26" fmla="*/ 1088571 h 1378857"/>
              <a:gd name="connsiteX27" fmla="*/ 3004457 w 9187582"/>
              <a:gd name="connsiteY27" fmla="*/ 1074057 h 1378857"/>
              <a:gd name="connsiteX28" fmla="*/ 3062514 w 9187582"/>
              <a:gd name="connsiteY28" fmla="*/ 1045028 h 1378857"/>
              <a:gd name="connsiteX29" fmla="*/ 3164114 w 9187582"/>
              <a:gd name="connsiteY29" fmla="*/ 1001485 h 1378857"/>
              <a:gd name="connsiteX30" fmla="*/ 3193143 w 9187582"/>
              <a:gd name="connsiteY30" fmla="*/ 943428 h 1378857"/>
              <a:gd name="connsiteX31" fmla="*/ 3265714 w 9187582"/>
              <a:gd name="connsiteY31" fmla="*/ 928914 h 1378857"/>
              <a:gd name="connsiteX32" fmla="*/ 3309257 w 9187582"/>
              <a:gd name="connsiteY32" fmla="*/ 914400 h 1378857"/>
              <a:gd name="connsiteX33" fmla="*/ 3425371 w 9187582"/>
              <a:gd name="connsiteY33" fmla="*/ 928914 h 1378857"/>
              <a:gd name="connsiteX34" fmla="*/ 3483428 w 9187582"/>
              <a:gd name="connsiteY34" fmla="*/ 957942 h 1378857"/>
              <a:gd name="connsiteX35" fmla="*/ 3556000 w 9187582"/>
              <a:gd name="connsiteY35" fmla="*/ 986971 h 1378857"/>
              <a:gd name="connsiteX36" fmla="*/ 3657600 w 9187582"/>
              <a:gd name="connsiteY36" fmla="*/ 1016000 h 1378857"/>
              <a:gd name="connsiteX37" fmla="*/ 3846286 w 9187582"/>
              <a:gd name="connsiteY37" fmla="*/ 1074057 h 1378857"/>
              <a:gd name="connsiteX38" fmla="*/ 3904343 w 9187582"/>
              <a:gd name="connsiteY38" fmla="*/ 1117600 h 1378857"/>
              <a:gd name="connsiteX39" fmla="*/ 4005943 w 9187582"/>
              <a:gd name="connsiteY39" fmla="*/ 1132114 h 1378857"/>
              <a:gd name="connsiteX40" fmla="*/ 4499428 w 9187582"/>
              <a:gd name="connsiteY40" fmla="*/ 1161142 h 1378857"/>
              <a:gd name="connsiteX41" fmla="*/ 4673600 w 9187582"/>
              <a:gd name="connsiteY41" fmla="*/ 1335314 h 1378857"/>
              <a:gd name="connsiteX42" fmla="*/ 4818743 w 9187582"/>
              <a:gd name="connsiteY42" fmla="*/ 1378857 h 1378857"/>
              <a:gd name="connsiteX43" fmla="*/ 5355771 w 9187582"/>
              <a:gd name="connsiteY43" fmla="*/ 1349828 h 1378857"/>
              <a:gd name="connsiteX44" fmla="*/ 5442857 w 9187582"/>
              <a:gd name="connsiteY44" fmla="*/ 1335314 h 1378857"/>
              <a:gd name="connsiteX45" fmla="*/ 5544457 w 9187582"/>
              <a:gd name="connsiteY45" fmla="*/ 1277257 h 1378857"/>
              <a:gd name="connsiteX46" fmla="*/ 6168571 w 9187582"/>
              <a:gd name="connsiteY46" fmla="*/ 1248228 h 1378857"/>
              <a:gd name="connsiteX47" fmla="*/ 6241143 w 9187582"/>
              <a:gd name="connsiteY47" fmla="*/ 1204685 h 1378857"/>
              <a:gd name="connsiteX48" fmla="*/ 6371771 w 9187582"/>
              <a:gd name="connsiteY48" fmla="*/ 1175657 h 1378857"/>
              <a:gd name="connsiteX49" fmla="*/ 6473371 w 9187582"/>
              <a:gd name="connsiteY49" fmla="*/ 1161142 h 1378857"/>
              <a:gd name="connsiteX50" fmla="*/ 6705600 w 9187582"/>
              <a:gd name="connsiteY50" fmla="*/ 1161142 h 1378857"/>
              <a:gd name="connsiteX51" fmla="*/ 7199086 w 9187582"/>
              <a:gd name="connsiteY51" fmla="*/ 1132114 h 1378857"/>
              <a:gd name="connsiteX52" fmla="*/ 7286171 w 9187582"/>
              <a:gd name="connsiteY52" fmla="*/ 1030514 h 1378857"/>
              <a:gd name="connsiteX53" fmla="*/ 7344228 w 9187582"/>
              <a:gd name="connsiteY53" fmla="*/ 943428 h 1378857"/>
              <a:gd name="connsiteX54" fmla="*/ 7707086 w 9187582"/>
              <a:gd name="connsiteY54" fmla="*/ 899885 h 1378857"/>
              <a:gd name="connsiteX55" fmla="*/ 7982857 w 9187582"/>
              <a:gd name="connsiteY55" fmla="*/ 725714 h 1378857"/>
              <a:gd name="connsiteX56" fmla="*/ 8026400 w 9187582"/>
              <a:gd name="connsiteY56" fmla="*/ 696685 h 1378857"/>
              <a:gd name="connsiteX57" fmla="*/ 8128000 w 9187582"/>
              <a:gd name="connsiteY57" fmla="*/ 667657 h 1378857"/>
              <a:gd name="connsiteX58" fmla="*/ 8302171 w 9187582"/>
              <a:gd name="connsiteY58" fmla="*/ 595085 h 1378857"/>
              <a:gd name="connsiteX59" fmla="*/ 8374743 w 9187582"/>
              <a:gd name="connsiteY59" fmla="*/ 551542 h 1378857"/>
              <a:gd name="connsiteX60" fmla="*/ 8476343 w 9187582"/>
              <a:gd name="connsiteY60" fmla="*/ 493485 h 1378857"/>
              <a:gd name="connsiteX61" fmla="*/ 8548914 w 9187582"/>
              <a:gd name="connsiteY61" fmla="*/ 435428 h 1378857"/>
              <a:gd name="connsiteX62" fmla="*/ 8781143 w 9187582"/>
              <a:gd name="connsiteY62" fmla="*/ 420914 h 1378857"/>
              <a:gd name="connsiteX63" fmla="*/ 8853714 w 9187582"/>
              <a:gd name="connsiteY63" fmla="*/ 406400 h 1378857"/>
              <a:gd name="connsiteX64" fmla="*/ 8897257 w 9187582"/>
              <a:gd name="connsiteY64" fmla="*/ 333828 h 1378857"/>
              <a:gd name="connsiteX65" fmla="*/ 8969828 w 9187582"/>
              <a:gd name="connsiteY65" fmla="*/ 246742 h 1378857"/>
              <a:gd name="connsiteX66" fmla="*/ 9027886 w 9187582"/>
              <a:gd name="connsiteY66" fmla="*/ 159657 h 1378857"/>
              <a:gd name="connsiteX67" fmla="*/ 9173028 w 9187582"/>
              <a:gd name="connsiteY67" fmla="*/ 58057 h 1378857"/>
              <a:gd name="connsiteX68" fmla="*/ 9187543 w 9187582"/>
              <a:gd name="connsiteY68" fmla="*/ 0 h 137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9187582" h="1378857">
                <a:moveTo>
                  <a:pt x="0" y="116114"/>
                </a:moveTo>
                <a:cubicBezTo>
                  <a:pt x="24190" y="135466"/>
                  <a:pt x="49649" y="153332"/>
                  <a:pt x="72571" y="174171"/>
                </a:cubicBezTo>
                <a:cubicBezTo>
                  <a:pt x="102948" y="201786"/>
                  <a:pt x="159657" y="261257"/>
                  <a:pt x="159657" y="261257"/>
                </a:cubicBezTo>
                <a:cubicBezTo>
                  <a:pt x="208491" y="407763"/>
                  <a:pt x="117441" y="156242"/>
                  <a:pt x="232228" y="362857"/>
                </a:cubicBezTo>
                <a:cubicBezTo>
                  <a:pt x="244209" y="384422"/>
                  <a:pt x="240760" y="411495"/>
                  <a:pt x="246743" y="435428"/>
                </a:cubicBezTo>
                <a:cubicBezTo>
                  <a:pt x="250454" y="450271"/>
                  <a:pt x="254415" y="465287"/>
                  <a:pt x="261257" y="478971"/>
                </a:cubicBezTo>
                <a:cubicBezTo>
                  <a:pt x="331035" y="618527"/>
                  <a:pt x="240719" y="390245"/>
                  <a:pt x="333828" y="595085"/>
                </a:cubicBezTo>
                <a:cubicBezTo>
                  <a:pt x="346490" y="622941"/>
                  <a:pt x="343742" y="658277"/>
                  <a:pt x="362857" y="682171"/>
                </a:cubicBezTo>
                <a:cubicBezTo>
                  <a:pt x="386209" y="711361"/>
                  <a:pt x="469429" y="749971"/>
                  <a:pt x="508000" y="769257"/>
                </a:cubicBezTo>
                <a:cubicBezTo>
                  <a:pt x="517676" y="783771"/>
                  <a:pt x="525861" y="799399"/>
                  <a:pt x="537028" y="812800"/>
                </a:cubicBezTo>
                <a:cubicBezTo>
                  <a:pt x="571949" y="854705"/>
                  <a:pt x="581302" y="856830"/>
                  <a:pt x="624114" y="885371"/>
                </a:cubicBezTo>
                <a:cubicBezTo>
                  <a:pt x="701530" y="1001494"/>
                  <a:pt x="599918" y="861173"/>
                  <a:pt x="696686" y="957942"/>
                </a:cubicBezTo>
                <a:cubicBezTo>
                  <a:pt x="733635" y="994891"/>
                  <a:pt x="741982" y="1041947"/>
                  <a:pt x="798286" y="1059542"/>
                </a:cubicBezTo>
                <a:cubicBezTo>
                  <a:pt x="888346" y="1087685"/>
                  <a:pt x="1070607" y="1096121"/>
                  <a:pt x="1161143" y="1103085"/>
                </a:cubicBezTo>
                <a:cubicBezTo>
                  <a:pt x="1351601" y="1245929"/>
                  <a:pt x="1120254" y="1081980"/>
                  <a:pt x="1262743" y="1161142"/>
                </a:cubicBezTo>
                <a:cubicBezTo>
                  <a:pt x="1293240" y="1178085"/>
                  <a:pt x="1315618" y="1212358"/>
                  <a:pt x="1349828" y="1219200"/>
                </a:cubicBezTo>
                <a:cubicBezTo>
                  <a:pt x="1374019" y="1224038"/>
                  <a:pt x="1398318" y="1228363"/>
                  <a:pt x="1422400" y="1233714"/>
                </a:cubicBezTo>
                <a:cubicBezTo>
                  <a:pt x="1467502" y="1243736"/>
                  <a:pt x="1506515" y="1257270"/>
                  <a:pt x="1553028" y="1262742"/>
                </a:cubicBezTo>
                <a:cubicBezTo>
                  <a:pt x="1610888" y="1269549"/>
                  <a:pt x="1669143" y="1272419"/>
                  <a:pt x="1727200" y="1277257"/>
                </a:cubicBezTo>
                <a:cubicBezTo>
                  <a:pt x="1902642" y="1364976"/>
                  <a:pt x="1685194" y="1253254"/>
                  <a:pt x="1828800" y="1335314"/>
                </a:cubicBezTo>
                <a:cubicBezTo>
                  <a:pt x="1847586" y="1346049"/>
                  <a:pt x="1867505" y="1354666"/>
                  <a:pt x="1886857" y="1364342"/>
                </a:cubicBezTo>
                <a:cubicBezTo>
                  <a:pt x="1964267" y="1349828"/>
                  <a:pt x="2041272" y="1332958"/>
                  <a:pt x="2119086" y="1320800"/>
                </a:cubicBezTo>
                <a:cubicBezTo>
                  <a:pt x="2295590" y="1293221"/>
                  <a:pt x="2495257" y="1278685"/>
                  <a:pt x="2670628" y="1262742"/>
                </a:cubicBezTo>
                <a:cubicBezTo>
                  <a:pt x="2815292" y="1154248"/>
                  <a:pt x="2633264" y="1287653"/>
                  <a:pt x="2801257" y="1175657"/>
                </a:cubicBezTo>
                <a:cubicBezTo>
                  <a:pt x="2821385" y="1162238"/>
                  <a:pt x="2838311" y="1144116"/>
                  <a:pt x="2859314" y="1132114"/>
                </a:cubicBezTo>
                <a:cubicBezTo>
                  <a:pt x="2872598" y="1124523"/>
                  <a:pt x="2888795" y="1123627"/>
                  <a:pt x="2902857" y="1117600"/>
                </a:cubicBezTo>
                <a:cubicBezTo>
                  <a:pt x="2922744" y="1109077"/>
                  <a:pt x="2941027" y="1097094"/>
                  <a:pt x="2960914" y="1088571"/>
                </a:cubicBezTo>
                <a:cubicBezTo>
                  <a:pt x="2974976" y="1082544"/>
                  <a:pt x="2990395" y="1080084"/>
                  <a:pt x="3004457" y="1074057"/>
                </a:cubicBezTo>
                <a:cubicBezTo>
                  <a:pt x="3024344" y="1065534"/>
                  <a:pt x="3042817" y="1053981"/>
                  <a:pt x="3062514" y="1045028"/>
                </a:cubicBezTo>
                <a:cubicBezTo>
                  <a:pt x="3096057" y="1029781"/>
                  <a:pt x="3130247" y="1015999"/>
                  <a:pt x="3164114" y="1001485"/>
                </a:cubicBezTo>
                <a:cubicBezTo>
                  <a:pt x="3173790" y="982133"/>
                  <a:pt x="3175537" y="956004"/>
                  <a:pt x="3193143" y="943428"/>
                </a:cubicBezTo>
                <a:cubicBezTo>
                  <a:pt x="3213217" y="929089"/>
                  <a:pt x="3241781" y="934897"/>
                  <a:pt x="3265714" y="928914"/>
                </a:cubicBezTo>
                <a:cubicBezTo>
                  <a:pt x="3280557" y="925203"/>
                  <a:pt x="3294743" y="919238"/>
                  <a:pt x="3309257" y="914400"/>
                </a:cubicBezTo>
                <a:cubicBezTo>
                  <a:pt x="3347962" y="919238"/>
                  <a:pt x="3387530" y="919454"/>
                  <a:pt x="3425371" y="928914"/>
                </a:cubicBezTo>
                <a:cubicBezTo>
                  <a:pt x="3446362" y="934162"/>
                  <a:pt x="3463656" y="949155"/>
                  <a:pt x="3483428" y="957942"/>
                </a:cubicBezTo>
                <a:cubicBezTo>
                  <a:pt x="3507237" y="968524"/>
                  <a:pt x="3531283" y="978732"/>
                  <a:pt x="3556000" y="986971"/>
                </a:cubicBezTo>
                <a:cubicBezTo>
                  <a:pt x="3589414" y="998109"/>
                  <a:pt x="3623567" y="1006925"/>
                  <a:pt x="3657600" y="1016000"/>
                </a:cubicBezTo>
                <a:cubicBezTo>
                  <a:pt x="3716770" y="1031779"/>
                  <a:pt x="3790366" y="1042990"/>
                  <a:pt x="3846286" y="1074057"/>
                </a:cubicBezTo>
                <a:cubicBezTo>
                  <a:pt x="3867432" y="1085805"/>
                  <a:pt x="3881609" y="1109333"/>
                  <a:pt x="3904343" y="1117600"/>
                </a:cubicBezTo>
                <a:cubicBezTo>
                  <a:pt x="3936494" y="1129291"/>
                  <a:pt x="3971824" y="1129618"/>
                  <a:pt x="4005943" y="1132114"/>
                </a:cubicBezTo>
                <a:cubicBezTo>
                  <a:pt x="4170283" y="1144139"/>
                  <a:pt x="4334933" y="1151466"/>
                  <a:pt x="4499428" y="1161142"/>
                </a:cubicBezTo>
                <a:cubicBezTo>
                  <a:pt x="4727905" y="1298227"/>
                  <a:pt x="4342321" y="1055002"/>
                  <a:pt x="4673600" y="1335314"/>
                </a:cubicBezTo>
                <a:cubicBezTo>
                  <a:pt x="4688415" y="1347850"/>
                  <a:pt x="4790453" y="1371784"/>
                  <a:pt x="4818743" y="1378857"/>
                </a:cubicBezTo>
                <a:lnTo>
                  <a:pt x="5355771" y="1349828"/>
                </a:lnTo>
                <a:cubicBezTo>
                  <a:pt x="5385129" y="1347780"/>
                  <a:pt x="5415389" y="1345878"/>
                  <a:pt x="5442857" y="1335314"/>
                </a:cubicBezTo>
                <a:cubicBezTo>
                  <a:pt x="5479263" y="1321312"/>
                  <a:pt x="5505729" y="1281904"/>
                  <a:pt x="5544457" y="1277257"/>
                </a:cubicBezTo>
                <a:cubicBezTo>
                  <a:pt x="5751236" y="1252443"/>
                  <a:pt x="5960533" y="1257904"/>
                  <a:pt x="6168571" y="1248228"/>
                </a:cubicBezTo>
                <a:cubicBezTo>
                  <a:pt x="6192762" y="1233714"/>
                  <a:pt x="6215910" y="1217301"/>
                  <a:pt x="6241143" y="1204685"/>
                </a:cubicBezTo>
                <a:cubicBezTo>
                  <a:pt x="6276229" y="1187142"/>
                  <a:pt x="6339564" y="1180612"/>
                  <a:pt x="6371771" y="1175657"/>
                </a:cubicBezTo>
                <a:cubicBezTo>
                  <a:pt x="6405584" y="1170455"/>
                  <a:pt x="6439504" y="1165980"/>
                  <a:pt x="6473371" y="1161142"/>
                </a:cubicBezTo>
                <a:cubicBezTo>
                  <a:pt x="6592323" y="1121492"/>
                  <a:pt x="6437482" y="1166847"/>
                  <a:pt x="6705600" y="1161142"/>
                </a:cubicBezTo>
                <a:cubicBezTo>
                  <a:pt x="6870342" y="1157637"/>
                  <a:pt x="7034591" y="1141790"/>
                  <a:pt x="7199086" y="1132114"/>
                </a:cubicBezTo>
                <a:cubicBezTo>
                  <a:pt x="7249199" y="1082000"/>
                  <a:pt x="7242727" y="1092577"/>
                  <a:pt x="7286171" y="1030514"/>
                </a:cubicBezTo>
                <a:cubicBezTo>
                  <a:pt x="7306178" y="1001933"/>
                  <a:pt x="7310908" y="953769"/>
                  <a:pt x="7344228" y="943428"/>
                </a:cubicBezTo>
                <a:cubicBezTo>
                  <a:pt x="7460574" y="907320"/>
                  <a:pt x="7586133" y="914399"/>
                  <a:pt x="7707086" y="899885"/>
                </a:cubicBezTo>
                <a:cubicBezTo>
                  <a:pt x="7968264" y="709938"/>
                  <a:pt x="7764139" y="845015"/>
                  <a:pt x="7982857" y="725714"/>
                </a:cubicBezTo>
                <a:cubicBezTo>
                  <a:pt x="7998171" y="717361"/>
                  <a:pt x="8010798" y="704486"/>
                  <a:pt x="8026400" y="696685"/>
                </a:cubicBezTo>
                <a:cubicBezTo>
                  <a:pt x="8061488" y="679141"/>
                  <a:pt x="8090799" y="681608"/>
                  <a:pt x="8128000" y="667657"/>
                </a:cubicBezTo>
                <a:cubicBezTo>
                  <a:pt x="8186891" y="645573"/>
                  <a:pt x="8248239" y="627444"/>
                  <a:pt x="8302171" y="595085"/>
                </a:cubicBezTo>
                <a:cubicBezTo>
                  <a:pt x="8326362" y="580571"/>
                  <a:pt x="8350082" y="565242"/>
                  <a:pt x="8374743" y="551542"/>
                </a:cubicBezTo>
                <a:cubicBezTo>
                  <a:pt x="8436736" y="517102"/>
                  <a:pt x="8424204" y="532590"/>
                  <a:pt x="8476343" y="493485"/>
                </a:cubicBezTo>
                <a:cubicBezTo>
                  <a:pt x="8501126" y="474898"/>
                  <a:pt x="8518778" y="442603"/>
                  <a:pt x="8548914" y="435428"/>
                </a:cubicBezTo>
                <a:cubicBezTo>
                  <a:pt x="8624366" y="417463"/>
                  <a:pt x="8703733" y="425752"/>
                  <a:pt x="8781143" y="420914"/>
                </a:cubicBezTo>
                <a:cubicBezTo>
                  <a:pt x="8805333" y="416076"/>
                  <a:pt x="8833979" y="421202"/>
                  <a:pt x="8853714" y="406400"/>
                </a:cubicBezTo>
                <a:cubicBezTo>
                  <a:pt x="8876283" y="389473"/>
                  <a:pt x="8882305" y="357751"/>
                  <a:pt x="8897257" y="333828"/>
                </a:cubicBezTo>
                <a:cubicBezTo>
                  <a:pt x="8967976" y="220678"/>
                  <a:pt x="8878293" y="364429"/>
                  <a:pt x="8969828" y="246742"/>
                </a:cubicBezTo>
                <a:cubicBezTo>
                  <a:pt x="8991247" y="219203"/>
                  <a:pt x="8999976" y="180590"/>
                  <a:pt x="9027886" y="159657"/>
                </a:cubicBezTo>
                <a:cubicBezTo>
                  <a:pt x="9113853" y="95181"/>
                  <a:pt x="9065815" y="129533"/>
                  <a:pt x="9173028" y="58057"/>
                </a:cubicBezTo>
                <a:cubicBezTo>
                  <a:pt x="9189073" y="9924"/>
                  <a:pt x="9187543" y="29814"/>
                  <a:pt x="9187543" y="0"/>
                </a:cubicBezTo>
              </a:path>
            </a:pathLst>
          </a:custGeom>
          <a:ln w="317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F500296F-F0C0-478F-8127-156665C5FB1E}"/>
              </a:ext>
            </a:extLst>
          </p:cNvPr>
          <p:cNvCxnSpPr>
            <a:cxnSpLocks/>
            <a:stCxn id="19" idx="0"/>
          </p:cNvCxnSpPr>
          <p:nvPr/>
        </p:nvCxnSpPr>
        <p:spPr>
          <a:xfrm>
            <a:off x="900244" y="3217302"/>
            <a:ext cx="699202" cy="1037798"/>
          </a:xfrm>
          <a:prstGeom prst="line">
            <a:avLst/>
          </a:prstGeom>
          <a:ln w="25400"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EBDA2558-0966-41DE-98D7-1C103A6EFA4B}"/>
              </a:ext>
            </a:extLst>
          </p:cNvPr>
          <p:cNvCxnSpPr>
            <a:cxnSpLocks/>
          </p:cNvCxnSpPr>
          <p:nvPr/>
        </p:nvCxnSpPr>
        <p:spPr>
          <a:xfrm>
            <a:off x="1590353" y="4251164"/>
            <a:ext cx="1144292" cy="577690"/>
          </a:xfrm>
          <a:prstGeom prst="line">
            <a:avLst/>
          </a:prstGeom>
          <a:ln w="25400"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4B1CD826-1D8F-458F-88C3-A7FC0FFED3E2}"/>
              </a:ext>
            </a:extLst>
          </p:cNvPr>
          <p:cNvCxnSpPr>
            <a:cxnSpLocks/>
          </p:cNvCxnSpPr>
          <p:nvPr/>
        </p:nvCxnSpPr>
        <p:spPr>
          <a:xfrm>
            <a:off x="2717154" y="4828854"/>
            <a:ext cx="1143646" cy="153705"/>
          </a:xfrm>
          <a:prstGeom prst="line">
            <a:avLst/>
          </a:prstGeom>
          <a:ln w="25400"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1B4E4BA2-E9D6-4F5A-976B-B1368EF8C1D0}"/>
              </a:ext>
            </a:extLst>
          </p:cNvPr>
          <p:cNvCxnSpPr>
            <a:cxnSpLocks/>
          </p:cNvCxnSpPr>
          <p:nvPr/>
        </p:nvCxnSpPr>
        <p:spPr>
          <a:xfrm flipV="1">
            <a:off x="3860800" y="4693211"/>
            <a:ext cx="930877" cy="289348"/>
          </a:xfrm>
          <a:prstGeom prst="line">
            <a:avLst/>
          </a:prstGeom>
          <a:ln w="25400"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A9E3E891-6022-4F64-B9ED-2E6B8422912D}"/>
              </a:ext>
            </a:extLst>
          </p:cNvPr>
          <p:cNvCxnSpPr>
            <a:cxnSpLocks/>
          </p:cNvCxnSpPr>
          <p:nvPr/>
        </p:nvCxnSpPr>
        <p:spPr>
          <a:xfrm>
            <a:off x="4793064" y="4693211"/>
            <a:ext cx="1461840" cy="538892"/>
          </a:xfrm>
          <a:prstGeom prst="line">
            <a:avLst/>
          </a:prstGeom>
          <a:ln w="25400"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158EA002-A14C-4EED-8B79-E4518E226A21}"/>
              </a:ext>
            </a:extLst>
          </p:cNvPr>
          <p:cNvCxnSpPr>
            <a:cxnSpLocks/>
          </p:cNvCxnSpPr>
          <p:nvPr/>
        </p:nvCxnSpPr>
        <p:spPr>
          <a:xfrm flipV="1">
            <a:off x="6254904" y="5077903"/>
            <a:ext cx="2180835" cy="154200"/>
          </a:xfrm>
          <a:prstGeom prst="line">
            <a:avLst/>
          </a:prstGeom>
          <a:ln w="25400"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B84912F5-3C98-45CC-9153-4E8B136B4A2B}"/>
              </a:ext>
            </a:extLst>
          </p:cNvPr>
          <p:cNvCxnSpPr>
            <a:cxnSpLocks/>
          </p:cNvCxnSpPr>
          <p:nvPr/>
        </p:nvCxnSpPr>
        <p:spPr>
          <a:xfrm flipV="1">
            <a:off x="8384428" y="4693211"/>
            <a:ext cx="807813" cy="384692"/>
          </a:xfrm>
          <a:prstGeom prst="line">
            <a:avLst/>
          </a:prstGeom>
          <a:ln w="2540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5E2A3DEB-475B-4370-BCE1-CBF032E276CF}"/>
              </a:ext>
            </a:extLst>
          </p:cNvPr>
          <p:cNvCxnSpPr>
            <a:cxnSpLocks/>
          </p:cNvCxnSpPr>
          <p:nvPr/>
        </p:nvCxnSpPr>
        <p:spPr>
          <a:xfrm flipV="1">
            <a:off x="9217173" y="4103103"/>
            <a:ext cx="889065" cy="590108"/>
          </a:xfrm>
          <a:prstGeom prst="line">
            <a:avLst/>
          </a:prstGeom>
          <a:ln w="25400"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4F67CE67-1636-46A3-B90F-51CDFD72CA70}"/>
              </a:ext>
            </a:extLst>
          </p:cNvPr>
          <p:cNvCxnSpPr>
            <a:cxnSpLocks/>
          </p:cNvCxnSpPr>
          <p:nvPr/>
        </p:nvCxnSpPr>
        <p:spPr>
          <a:xfrm flipV="1">
            <a:off x="10106238" y="3157354"/>
            <a:ext cx="93229" cy="945750"/>
          </a:xfrm>
          <a:prstGeom prst="line">
            <a:avLst/>
          </a:prstGeom>
          <a:ln w="25400"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D3AAAC83-BB26-4139-9B79-98D7EC38F549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900244" y="3171176"/>
            <a:ext cx="9291065" cy="46126"/>
          </a:xfrm>
          <a:prstGeom prst="line">
            <a:avLst/>
          </a:prstGeom>
          <a:ln w="25400"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3214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>
            <a:cxnSpLocks/>
          </p:cNvCxnSpPr>
          <p:nvPr/>
        </p:nvCxnSpPr>
        <p:spPr>
          <a:xfrm>
            <a:off x="838200" y="3144383"/>
            <a:ext cx="0" cy="325136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 flipV="1">
            <a:off x="838200" y="3105834"/>
            <a:ext cx="9557825" cy="38549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10199498" y="2962438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70792" y="6072579"/>
            <a:ext cx="367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z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316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Bacia sedimentar 2D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49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ítulo 1">
            <a:extLst>
              <a:ext uri="{FF2B5EF4-FFF2-40B4-BE49-F238E27FC236}">
                <a16:creationId xmlns:a16="http://schemas.microsoft.com/office/drawing/2014/main" id="{25D62001-3C8D-40C6-951D-3F6DC6058951}"/>
              </a:ext>
            </a:extLst>
          </p:cNvPr>
          <p:cNvSpPr txBox="1">
            <a:spLocks/>
          </p:cNvSpPr>
          <p:nvPr/>
        </p:nvSpPr>
        <p:spPr>
          <a:xfrm>
            <a:off x="8435739" y="4463166"/>
            <a:ext cx="3340999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dirty="0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162D5536-C93A-4C5D-B434-2C193F712700}"/>
              </a:ext>
            </a:extLst>
          </p:cNvPr>
          <p:cNvCxnSpPr>
            <a:cxnSpLocks/>
          </p:cNvCxnSpPr>
          <p:nvPr/>
        </p:nvCxnSpPr>
        <p:spPr>
          <a:xfrm>
            <a:off x="838200" y="1086328"/>
            <a:ext cx="0" cy="1730345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2E66DAC-FCD6-4A9F-B133-BA8BD97250CF}"/>
              </a:ext>
            </a:extLst>
          </p:cNvPr>
          <p:cNvCxnSpPr>
            <a:cxnSpLocks/>
          </p:cNvCxnSpPr>
          <p:nvPr/>
        </p:nvCxnSpPr>
        <p:spPr>
          <a:xfrm flipH="1">
            <a:off x="829916" y="2816654"/>
            <a:ext cx="9369572" cy="6216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B8FA6065-A595-4CD5-B7CB-05CDAB330DEC}"/>
              </a:ext>
            </a:extLst>
          </p:cNvPr>
          <p:cNvSpPr/>
          <p:nvPr/>
        </p:nvSpPr>
        <p:spPr>
          <a:xfrm>
            <a:off x="900244" y="3182933"/>
            <a:ext cx="9299233" cy="2010620"/>
          </a:xfrm>
          <a:custGeom>
            <a:avLst/>
            <a:gdLst>
              <a:gd name="connsiteX0" fmla="*/ 0 w 9256542"/>
              <a:gd name="connsiteY0" fmla="*/ 28135 h 1645920"/>
              <a:gd name="connsiteX1" fmla="*/ 422031 w 9256542"/>
              <a:gd name="connsiteY1" fmla="*/ 590843 h 1645920"/>
              <a:gd name="connsiteX2" fmla="*/ 998806 w 9256542"/>
              <a:gd name="connsiteY2" fmla="*/ 1111348 h 1645920"/>
              <a:gd name="connsiteX3" fmla="*/ 2616591 w 9256542"/>
              <a:gd name="connsiteY3" fmla="*/ 1491175 h 1645920"/>
              <a:gd name="connsiteX4" fmla="*/ 3756074 w 9256542"/>
              <a:gd name="connsiteY4" fmla="*/ 1195754 h 1645920"/>
              <a:gd name="connsiteX5" fmla="*/ 5064369 w 9256542"/>
              <a:gd name="connsiteY5" fmla="*/ 1645920 h 1645920"/>
              <a:gd name="connsiteX6" fmla="*/ 6358597 w 9256542"/>
              <a:gd name="connsiteY6" fmla="*/ 1645920 h 1645920"/>
              <a:gd name="connsiteX7" fmla="*/ 6625883 w 9256542"/>
              <a:gd name="connsiteY7" fmla="*/ 1645920 h 1645920"/>
              <a:gd name="connsiteX8" fmla="*/ 7287065 w 9256542"/>
              <a:gd name="connsiteY8" fmla="*/ 1617784 h 1645920"/>
              <a:gd name="connsiteX9" fmla="*/ 7455877 w 9256542"/>
              <a:gd name="connsiteY9" fmla="*/ 1448972 h 1645920"/>
              <a:gd name="connsiteX10" fmla="*/ 7990449 w 9256542"/>
              <a:gd name="connsiteY10" fmla="*/ 1252024 h 1645920"/>
              <a:gd name="connsiteX11" fmla="*/ 8229600 w 9256542"/>
              <a:gd name="connsiteY11" fmla="*/ 1252024 h 1645920"/>
              <a:gd name="connsiteX12" fmla="*/ 8721969 w 9256542"/>
              <a:gd name="connsiteY12" fmla="*/ 1111348 h 1645920"/>
              <a:gd name="connsiteX13" fmla="*/ 9073662 w 9256542"/>
              <a:gd name="connsiteY13" fmla="*/ 815926 h 1645920"/>
              <a:gd name="connsiteX14" fmla="*/ 9256542 w 9256542"/>
              <a:gd name="connsiteY14" fmla="*/ 0 h 1645920"/>
              <a:gd name="connsiteX15" fmla="*/ 0 w 9256542"/>
              <a:gd name="connsiteY15" fmla="*/ 28135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256542" h="1645920">
                <a:moveTo>
                  <a:pt x="0" y="28135"/>
                </a:moveTo>
                <a:lnTo>
                  <a:pt x="422031" y="590843"/>
                </a:lnTo>
                <a:lnTo>
                  <a:pt x="998806" y="1111348"/>
                </a:lnTo>
                <a:lnTo>
                  <a:pt x="2616591" y="1491175"/>
                </a:lnTo>
                <a:lnTo>
                  <a:pt x="3756074" y="1195754"/>
                </a:lnTo>
                <a:lnTo>
                  <a:pt x="5064369" y="1645920"/>
                </a:lnTo>
                <a:lnTo>
                  <a:pt x="6358597" y="1645920"/>
                </a:lnTo>
                <a:lnTo>
                  <a:pt x="6625883" y="1645920"/>
                </a:lnTo>
                <a:lnTo>
                  <a:pt x="7287065" y="1617784"/>
                </a:lnTo>
                <a:cubicBezTo>
                  <a:pt x="7405310" y="1482646"/>
                  <a:pt x="7346614" y="1536382"/>
                  <a:pt x="7455877" y="1448972"/>
                </a:cubicBezTo>
                <a:lnTo>
                  <a:pt x="7990449" y="1252024"/>
                </a:lnTo>
                <a:lnTo>
                  <a:pt x="8229600" y="1252024"/>
                </a:lnTo>
                <a:lnTo>
                  <a:pt x="8721969" y="1111348"/>
                </a:lnTo>
                <a:lnTo>
                  <a:pt x="9073662" y="815926"/>
                </a:lnTo>
                <a:lnTo>
                  <a:pt x="9256542" y="0"/>
                </a:lnTo>
                <a:lnTo>
                  <a:pt x="0" y="2813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>
                <a:extLst>
                  <a:ext uri="{FF2B5EF4-FFF2-40B4-BE49-F238E27FC236}">
                    <a16:creationId xmlns:a16="http://schemas.microsoft.com/office/drawing/2014/main" id="{6D51860E-3F36-4FD8-8356-6CDBA0F439ED}"/>
                  </a:ext>
                </a:extLst>
              </p:cNvPr>
              <p:cNvSpPr/>
              <p:nvPr/>
            </p:nvSpPr>
            <p:spPr>
              <a:xfrm>
                <a:off x="5201357" y="3608769"/>
                <a:ext cx="83151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pt-BR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pt-BR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tângulo 24">
                <a:extLst>
                  <a:ext uri="{FF2B5EF4-FFF2-40B4-BE49-F238E27FC236}">
                    <a16:creationId xmlns:a16="http://schemas.microsoft.com/office/drawing/2014/main" id="{6D51860E-3F36-4FD8-8356-6CDBA0F43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357" y="3608769"/>
                <a:ext cx="831510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tângulo 26">
            <a:extLst>
              <a:ext uri="{FF2B5EF4-FFF2-40B4-BE49-F238E27FC236}">
                <a16:creationId xmlns:a16="http://schemas.microsoft.com/office/drawing/2014/main" id="{D276E1E9-B231-4502-946E-AF72187E3F82}"/>
              </a:ext>
            </a:extLst>
          </p:cNvPr>
          <p:cNvSpPr/>
          <p:nvPr/>
        </p:nvSpPr>
        <p:spPr>
          <a:xfrm>
            <a:off x="337473" y="1531312"/>
            <a:ext cx="492443" cy="642163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pt-BR" sz="2000" dirty="0" err="1"/>
              <a:t>mGal</a:t>
            </a:r>
            <a:endParaRPr lang="pt-BR" sz="2000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6130D7BA-0E3C-45AD-A45A-C7483E79A153}"/>
              </a:ext>
            </a:extLst>
          </p:cNvPr>
          <p:cNvSpPr/>
          <p:nvPr/>
        </p:nvSpPr>
        <p:spPr>
          <a:xfrm>
            <a:off x="5330292" y="2757244"/>
            <a:ext cx="924612" cy="4001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pt-BR" sz="2000" dirty="0"/>
              <a:t>metros</a:t>
            </a:r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9A4EE9AB-E683-4F9F-A786-8DAA362F0339}"/>
              </a:ext>
            </a:extLst>
          </p:cNvPr>
          <p:cNvSpPr/>
          <p:nvPr/>
        </p:nvSpPr>
        <p:spPr>
          <a:xfrm>
            <a:off x="856343" y="1349829"/>
            <a:ext cx="9187582" cy="1378857"/>
          </a:xfrm>
          <a:custGeom>
            <a:avLst/>
            <a:gdLst>
              <a:gd name="connsiteX0" fmla="*/ 0 w 9187582"/>
              <a:gd name="connsiteY0" fmla="*/ 116114 h 1378857"/>
              <a:gd name="connsiteX1" fmla="*/ 72571 w 9187582"/>
              <a:gd name="connsiteY1" fmla="*/ 174171 h 1378857"/>
              <a:gd name="connsiteX2" fmla="*/ 159657 w 9187582"/>
              <a:gd name="connsiteY2" fmla="*/ 261257 h 1378857"/>
              <a:gd name="connsiteX3" fmla="*/ 232228 w 9187582"/>
              <a:gd name="connsiteY3" fmla="*/ 362857 h 1378857"/>
              <a:gd name="connsiteX4" fmla="*/ 246743 w 9187582"/>
              <a:gd name="connsiteY4" fmla="*/ 435428 h 1378857"/>
              <a:gd name="connsiteX5" fmla="*/ 261257 w 9187582"/>
              <a:gd name="connsiteY5" fmla="*/ 478971 h 1378857"/>
              <a:gd name="connsiteX6" fmla="*/ 333828 w 9187582"/>
              <a:gd name="connsiteY6" fmla="*/ 595085 h 1378857"/>
              <a:gd name="connsiteX7" fmla="*/ 362857 w 9187582"/>
              <a:gd name="connsiteY7" fmla="*/ 682171 h 1378857"/>
              <a:gd name="connsiteX8" fmla="*/ 508000 w 9187582"/>
              <a:gd name="connsiteY8" fmla="*/ 769257 h 1378857"/>
              <a:gd name="connsiteX9" fmla="*/ 537028 w 9187582"/>
              <a:gd name="connsiteY9" fmla="*/ 812800 h 1378857"/>
              <a:gd name="connsiteX10" fmla="*/ 624114 w 9187582"/>
              <a:gd name="connsiteY10" fmla="*/ 885371 h 1378857"/>
              <a:gd name="connsiteX11" fmla="*/ 696686 w 9187582"/>
              <a:gd name="connsiteY11" fmla="*/ 957942 h 1378857"/>
              <a:gd name="connsiteX12" fmla="*/ 798286 w 9187582"/>
              <a:gd name="connsiteY12" fmla="*/ 1059542 h 1378857"/>
              <a:gd name="connsiteX13" fmla="*/ 1161143 w 9187582"/>
              <a:gd name="connsiteY13" fmla="*/ 1103085 h 1378857"/>
              <a:gd name="connsiteX14" fmla="*/ 1262743 w 9187582"/>
              <a:gd name="connsiteY14" fmla="*/ 1161142 h 1378857"/>
              <a:gd name="connsiteX15" fmla="*/ 1349828 w 9187582"/>
              <a:gd name="connsiteY15" fmla="*/ 1219200 h 1378857"/>
              <a:gd name="connsiteX16" fmla="*/ 1422400 w 9187582"/>
              <a:gd name="connsiteY16" fmla="*/ 1233714 h 1378857"/>
              <a:gd name="connsiteX17" fmla="*/ 1553028 w 9187582"/>
              <a:gd name="connsiteY17" fmla="*/ 1262742 h 1378857"/>
              <a:gd name="connsiteX18" fmla="*/ 1727200 w 9187582"/>
              <a:gd name="connsiteY18" fmla="*/ 1277257 h 1378857"/>
              <a:gd name="connsiteX19" fmla="*/ 1828800 w 9187582"/>
              <a:gd name="connsiteY19" fmla="*/ 1335314 h 1378857"/>
              <a:gd name="connsiteX20" fmla="*/ 1886857 w 9187582"/>
              <a:gd name="connsiteY20" fmla="*/ 1364342 h 1378857"/>
              <a:gd name="connsiteX21" fmla="*/ 2119086 w 9187582"/>
              <a:gd name="connsiteY21" fmla="*/ 1320800 h 1378857"/>
              <a:gd name="connsiteX22" fmla="*/ 2670628 w 9187582"/>
              <a:gd name="connsiteY22" fmla="*/ 1262742 h 1378857"/>
              <a:gd name="connsiteX23" fmla="*/ 2801257 w 9187582"/>
              <a:gd name="connsiteY23" fmla="*/ 1175657 h 1378857"/>
              <a:gd name="connsiteX24" fmla="*/ 2859314 w 9187582"/>
              <a:gd name="connsiteY24" fmla="*/ 1132114 h 1378857"/>
              <a:gd name="connsiteX25" fmla="*/ 2902857 w 9187582"/>
              <a:gd name="connsiteY25" fmla="*/ 1117600 h 1378857"/>
              <a:gd name="connsiteX26" fmla="*/ 2960914 w 9187582"/>
              <a:gd name="connsiteY26" fmla="*/ 1088571 h 1378857"/>
              <a:gd name="connsiteX27" fmla="*/ 3004457 w 9187582"/>
              <a:gd name="connsiteY27" fmla="*/ 1074057 h 1378857"/>
              <a:gd name="connsiteX28" fmla="*/ 3062514 w 9187582"/>
              <a:gd name="connsiteY28" fmla="*/ 1045028 h 1378857"/>
              <a:gd name="connsiteX29" fmla="*/ 3164114 w 9187582"/>
              <a:gd name="connsiteY29" fmla="*/ 1001485 h 1378857"/>
              <a:gd name="connsiteX30" fmla="*/ 3193143 w 9187582"/>
              <a:gd name="connsiteY30" fmla="*/ 943428 h 1378857"/>
              <a:gd name="connsiteX31" fmla="*/ 3265714 w 9187582"/>
              <a:gd name="connsiteY31" fmla="*/ 928914 h 1378857"/>
              <a:gd name="connsiteX32" fmla="*/ 3309257 w 9187582"/>
              <a:gd name="connsiteY32" fmla="*/ 914400 h 1378857"/>
              <a:gd name="connsiteX33" fmla="*/ 3425371 w 9187582"/>
              <a:gd name="connsiteY33" fmla="*/ 928914 h 1378857"/>
              <a:gd name="connsiteX34" fmla="*/ 3483428 w 9187582"/>
              <a:gd name="connsiteY34" fmla="*/ 957942 h 1378857"/>
              <a:gd name="connsiteX35" fmla="*/ 3556000 w 9187582"/>
              <a:gd name="connsiteY35" fmla="*/ 986971 h 1378857"/>
              <a:gd name="connsiteX36" fmla="*/ 3657600 w 9187582"/>
              <a:gd name="connsiteY36" fmla="*/ 1016000 h 1378857"/>
              <a:gd name="connsiteX37" fmla="*/ 3846286 w 9187582"/>
              <a:gd name="connsiteY37" fmla="*/ 1074057 h 1378857"/>
              <a:gd name="connsiteX38" fmla="*/ 3904343 w 9187582"/>
              <a:gd name="connsiteY38" fmla="*/ 1117600 h 1378857"/>
              <a:gd name="connsiteX39" fmla="*/ 4005943 w 9187582"/>
              <a:gd name="connsiteY39" fmla="*/ 1132114 h 1378857"/>
              <a:gd name="connsiteX40" fmla="*/ 4499428 w 9187582"/>
              <a:gd name="connsiteY40" fmla="*/ 1161142 h 1378857"/>
              <a:gd name="connsiteX41" fmla="*/ 4673600 w 9187582"/>
              <a:gd name="connsiteY41" fmla="*/ 1335314 h 1378857"/>
              <a:gd name="connsiteX42" fmla="*/ 4818743 w 9187582"/>
              <a:gd name="connsiteY42" fmla="*/ 1378857 h 1378857"/>
              <a:gd name="connsiteX43" fmla="*/ 5355771 w 9187582"/>
              <a:gd name="connsiteY43" fmla="*/ 1349828 h 1378857"/>
              <a:gd name="connsiteX44" fmla="*/ 5442857 w 9187582"/>
              <a:gd name="connsiteY44" fmla="*/ 1335314 h 1378857"/>
              <a:gd name="connsiteX45" fmla="*/ 5544457 w 9187582"/>
              <a:gd name="connsiteY45" fmla="*/ 1277257 h 1378857"/>
              <a:gd name="connsiteX46" fmla="*/ 6168571 w 9187582"/>
              <a:gd name="connsiteY46" fmla="*/ 1248228 h 1378857"/>
              <a:gd name="connsiteX47" fmla="*/ 6241143 w 9187582"/>
              <a:gd name="connsiteY47" fmla="*/ 1204685 h 1378857"/>
              <a:gd name="connsiteX48" fmla="*/ 6371771 w 9187582"/>
              <a:gd name="connsiteY48" fmla="*/ 1175657 h 1378857"/>
              <a:gd name="connsiteX49" fmla="*/ 6473371 w 9187582"/>
              <a:gd name="connsiteY49" fmla="*/ 1161142 h 1378857"/>
              <a:gd name="connsiteX50" fmla="*/ 6705600 w 9187582"/>
              <a:gd name="connsiteY50" fmla="*/ 1161142 h 1378857"/>
              <a:gd name="connsiteX51" fmla="*/ 7199086 w 9187582"/>
              <a:gd name="connsiteY51" fmla="*/ 1132114 h 1378857"/>
              <a:gd name="connsiteX52" fmla="*/ 7286171 w 9187582"/>
              <a:gd name="connsiteY52" fmla="*/ 1030514 h 1378857"/>
              <a:gd name="connsiteX53" fmla="*/ 7344228 w 9187582"/>
              <a:gd name="connsiteY53" fmla="*/ 943428 h 1378857"/>
              <a:gd name="connsiteX54" fmla="*/ 7707086 w 9187582"/>
              <a:gd name="connsiteY54" fmla="*/ 899885 h 1378857"/>
              <a:gd name="connsiteX55" fmla="*/ 7982857 w 9187582"/>
              <a:gd name="connsiteY55" fmla="*/ 725714 h 1378857"/>
              <a:gd name="connsiteX56" fmla="*/ 8026400 w 9187582"/>
              <a:gd name="connsiteY56" fmla="*/ 696685 h 1378857"/>
              <a:gd name="connsiteX57" fmla="*/ 8128000 w 9187582"/>
              <a:gd name="connsiteY57" fmla="*/ 667657 h 1378857"/>
              <a:gd name="connsiteX58" fmla="*/ 8302171 w 9187582"/>
              <a:gd name="connsiteY58" fmla="*/ 595085 h 1378857"/>
              <a:gd name="connsiteX59" fmla="*/ 8374743 w 9187582"/>
              <a:gd name="connsiteY59" fmla="*/ 551542 h 1378857"/>
              <a:gd name="connsiteX60" fmla="*/ 8476343 w 9187582"/>
              <a:gd name="connsiteY60" fmla="*/ 493485 h 1378857"/>
              <a:gd name="connsiteX61" fmla="*/ 8548914 w 9187582"/>
              <a:gd name="connsiteY61" fmla="*/ 435428 h 1378857"/>
              <a:gd name="connsiteX62" fmla="*/ 8781143 w 9187582"/>
              <a:gd name="connsiteY62" fmla="*/ 420914 h 1378857"/>
              <a:gd name="connsiteX63" fmla="*/ 8853714 w 9187582"/>
              <a:gd name="connsiteY63" fmla="*/ 406400 h 1378857"/>
              <a:gd name="connsiteX64" fmla="*/ 8897257 w 9187582"/>
              <a:gd name="connsiteY64" fmla="*/ 333828 h 1378857"/>
              <a:gd name="connsiteX65" fmla="*/ 8969828 w 9187582"/>
              <a:gd name="connsiteY65" fmla="*/ 246742 h 1378857"/>
              <a:gd name="connsiteX66" fmla="*/ 9027886 w 9187582"/>
              <a:gd name="connsiteY66" fmla="*/ 159657 h 1378857"/>
              <a:gd name="connsiteX67" fmla="*/ 9173028 w 9187582"/>
              <a:gd name="connsiteY67" fmla="*/ 58057 h 1378857"/>
              <a:gd name="connsiteX68" fmla="*/ 9187543 w 9187582"/>
              <a:gd name="connsiteY68" fmla="*/ 0 h 137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9187582" h="1378857">
                <a:moveTo>
                  <a:pt x="0" y="116114"/>
                </a:moveTo>
                <a:cubicBezTo>
                  <a:pt x="24190" y="135466"/>
                  <a:pt x="49649" y="153332"/>
                  <a:pt x="72571" y="174171"/>
                </a:cubicBezTo>
                <a:cubicBezTo>
                  <a:pt x="102948" y="201786"/>
                  <a:pt x="159657" y="261257"/>
                  <a:pt x="159657" y="261257"/>
                </a:cubicBezTo>
                <a:cubicBezTo>
                  <a:pt x="208491" y="407763"/>
                  <a:pt x="117441" y="156242"/>
                  <a:pt x="232228" y="362857"/>
                </a:cubicBezTo>
                <a:cubicBezTo>
                  <a:pt x="244209" y="384422"/>
                  <a:pt x="240760" y="411495"/>
                  <a:pt x="246743" y="435428"/>
                </a:cubicBezTo>
                <a:cubicBezTo>
                  <a:pt x="250454" y="450271"/>
                  <a:pt x="254415" y="465287"/>
                  <a:pt x="261257" y="478971"/>
                </a:cubicBezTo>
                <a:cubicBezTo>
                  <a:pt x="331035" y="618527"/>
                  <a:pt x="240719" y="390245"/>
                  <a:pt x="333828" y="595085"/>
                </a:cubicBezTo>
                <a:cubicBezTo>
                  <a:pt x="346490" y="622941"/>
                  <a:pt x="343742" y="658277"/>
                  <a:pt x="362857" y="682171"/>
                </a:cubicBezTo>
                <a:cubicBezTo>
                  <a:pt x="386209" y="711361"/>
                  <a:pt x="469429" y="749971"/>
                  <a:pt x="508000" y="769257"/>
                </a:cubicBezTo>
                <a:cubicBezTo>
                  <a:pt x="517676" y="783771"/>
                  <a:pt x="525861" y="799399"/>
                  <a:pt x="537028" y="812800"/>
                </a:cubicBezTo>
                <a:cubicBezTo>
                  <a:pt x="571949" y="854705"/>
                  <a:pt x="581302" y="856830"/>
                  <a:pt x="624114" y="885371"/>
                </a:cubicBezTo>
                <a:cubicBezTo>
                  <a:pt x="701530" y="1001494"/>
                  <a:pt x="599918" y="861173"/>
                  <a:pt x="696686" y="957942"/>
                </a:cubicBezTo>
                <a:cubicBezTo>
                  <a:pt x="733635" y="994891"/>
                  <a:pt x="741982" y="1041947"/>
                  <a:pt x="798286" y="1059542"/>
                </a:cubicBezTo>
                <a:cubicBezTo>
                  <a:pt x="888346" y="1087685"/>
                  <a:pt x="1070607" y="1096121"/>
                  <a:pt x="1161143" y="1103085"/>
                </a:cubicBezTo>
                <a:cubicBezTo>
                  <a:pt x="1351601" y="1245929"/>
                  <a:pt x="1120254" y="1081980"/>
                  <a:pt x="1262743" y="1161142"/>
                </a:cubicBezTo>
                <a:cubicBezTo>
                  <a:pt x="1293240" y="1178085"/>
                  <a:pt x="1315618" y="1212358"/>
                  <a:pt x="1349828" y="1219200"/>
                </a:cubicBezTo>
                <a:cubicBezTo>
                  <a:pt x="1374019" y="1224038"/>
                  <a:pt x="1398318" y="1228363"/>
                  <a:pt x="1422400" y="1233714"/>
                </a:cubicBezTo>
                <a:cubicBezTo>
                  <a:pt x="1467502" y="1243736"/>
                  <a:pt x="1506515" y="1257270"/>
                  <a:pt x="1553028" y="1262742"/>
                </a:cubicBezTo>
                <a:cubicBezTo>
                  <a:pt x="1610888" y="1269549"/>
                  <a:pt x="1669143" y="1272419"/>
                  <a:pt x="1727200" y="1277257"/>
                </a:cubicBezTo>
                <a:cubicBezTo>
                  <a:pt x="1902642" y="1364976"/>
                  <a:pt x="1685194" y="1253254"/>
                  <a:pt x="1828800" y="1335314"/>
                </a:cubicBezTo>
                <a:cubicBezTo>
                  <a:pt x="1847586" y="1346049"/>
                  <a:pt x="1867505" y="1354666"/>
                  <a:pt x="1886857" y="1364342"/>
                </a:cubicBezTo>
                <a:cubicBezTo>
                  <a:pt x="1964267" y="1349828"/>
                  <a:pt x="2041272" y="1332958"/>
                  <a:pt x="2119086" y="1320800"/>
                </a:cubicBezTo>
                <a:cubicBezTo>
                  <a:pt x="2295590" y="1293221"/>
                  <a:pt x="2495257" y="1278685"/>
                  <a:pt x="2670628" y="1262742"/>
                </a:cubicBezTo>
                <a:cubicBezTo>
                  <a:pt x="2815292" y="1154248"/>
                  <a:pt x="2633264" y="1287653"/>
                  <a:pt x="2801257" y="1175657"/>
                </a:cubicBezTo>
                <a:cubicBezTo>
                  <a:pt x="2821385" y="1162238"/>
                  <a:pt x="2838311" y="1144116"/>
                  <a:pt x="2859314" y="1132114"/>
                </a:cubicBezTo>
                <a:cubicBezTo>
                  <a:pt x="2872598" y="1124523"/>
                  <a:pt x="2888795" y="1123627"/>
                  <a:pt x="2902857" y="1117600"/>
                </a:cubicBezTo>
                <a:cubicBezTo>
                  <a:pt x="2922744" y="1109077"/>
                  <a:pt x="2941027" y="1097094"/>
                  <a:pt x="2960914" y="1088571"/>
                </a:cubicBezTo>
                <a:cubicBezTo>
                  <a:pt x="2974976" y="1082544"/>
                  <a:pt x="2990395" y="1080084"/>
                  <a:pt x="3004457" y="1074057"/>
                </a:cubicBezTo>
                <a:cubicBezTo>
                  <a:pt x="3024344" y="1065534"/>
                  <a:pt x="3042817" y="1053981"/>
                  <a:pt x="3062514" y="1045028"/>
                </a:cubicBezTo>
                <a:cubicBezTo>
                  <a:pt x="3096057" y="1029781"/>
                  <a:pt x="3130247" y="1015999"/>
                  <a:pt x="3164114" y="1001485"/>
                </a:cubicBezTo>
                <a:cubicBezTo>
                  <a:pt x="3173790" y="982133"/>
                  <a:pt x="3175537" y="956004"/>
                  <a:pt x="3193143" y="943428"/>
                </a:cubicBezTo>
                <a:cubicBezTo>
                  <a:pt x="3213217" y="929089"/>
                  <a:pt x="3241781" y="934897"/>
                  <a:pt x="3265714" y="928914"/>
                </a:cubicBezTo>
                <a:cubicBezTo>
                  <a:pt x="3280557" y="925203"/>
                  <a:pt x="3294743" y="919238"/>
                  <a:pt x="3309257" y="914400"/>
                </a:cubicBezTo>
                <a:cubicBezTo>
                  <a:pt x="3347962" y="919238"/>
                  <a:pt x="3387530" y="919454"/>
                  <a:pt x="3425371" y="928914"/>
                </a:cubicBezTo>
                <a:cubicBezTo>
                  <a:pt x="3446362" y="934162"/>
                  <a:pt x="3463656" y="949155"/>
                  <a:pt x="3483428" y="957942"/>
                </a:cubicBezTo>
                <a:cubicBezTo>
                  <a:pt x="3507237" y="968524"/>
                  <a:pt x="3531283" y="978732"/>
                  <a:pt x="3556000" y="986971"/>
                </a:cubicBezTo>
                <a:cubicBezTo>
                  <a:pt x="3589414" y="998109"/>
                  <a:pt x="3623567" y="1006925"/>
                  <a:pt x="3657600" y="1016000"/>
                </a:cubicBezTo>
                <a:cubicBezTo>
                  <a:pt x="3716770" y="1031779"/>
                  <a:pt x="3790366" y="1042990"/>
                  <a:pt x="3846286" y="1074057"/>
                </a:cubicBezTo>
                <a:cubicBezTo>
                  <a:pt x="3867432" y="1085805"/>
                  <a:pt x="3881609" y="1109333"/>
                  <a:pt x="3904343" y="1117600"/>
                </a:cubicBezTo>
                <a:cubicBezTo>
                  <a:pt x="3936494" y="1129291"/>
                  <a:pt x="3971824" y="1129618"/>
                  <a:pt x="4005943" y="1132114"/>
                </a:cubicBezTo>
                <a:cubicBezTo>
                  <a:pt x="4170283" y="1144139"/>
                  <a:pt x="4334933" y="1151466"/>
                  <a:pt x="4499428" y="1161142"/>
                </a:cubicBezTo>
                <a:cubicBezTo>
                  <a:pt x="4727905" y="1298227"/>
                  <a:pt x="4342321" y="1055002"/>
                  <a:pt x="4673600" y="1335314"/>
                </a:cubicBezTo>
                <a:cubicBezTo>
                  <a:pt x="4688415" y="1347850"/>
                  <a:pt x="4790453" y="1371784"/>
                  <a:pt x="4818743" y="1378857"/>
                </a:cubicBezTo>
                <a:lnTo>
                  <a:pt x="5355771" y="1349828"/>
                </a:lnTo>
                <a:cubicBezTo>
                  <a:pt x="5385129" y="1347780"/>
                  <a:pt x="5415389" y="1345878"/>
                  <a:pt x="5442857" y="1335314"/>
                </a:cubicBezTo>
                <a:cubicBezTo>
                  <a:pt x="5479263" y="1321312"/>
                  <a:pt x="5505729" y="1281904"/>
                  <a:pt x="5544457" y="1277257"/>
                </a:cubicBezTo>
                <a:cubicBezTo>
                  <a:pt x="5751236" y="1252443"/>
                  <a:pt x="5960533" y="1257904"/>
                  <a:pt x="6168571" y="1248228"/>
                </a:cubicBezTo>
                <a:cubicBezTo>
                  <a:pt x="6192762" y="1233714"/>
                  <a:pt x="6215910" y="1217301"/>
                  <a:pt x="6241143" y="1204685"/>
                </a:cubicBezTo>
                <a:cubicBezTo>
                  <a:pt x="6276229" y="1187142"/>
                  <a:pt x="6339564" y="1180612"/>
                  <a:pt x="6371771" y="1175657"/>
                </a:cubicBezTo>
                <a:cubicBezTo>
                  <a:pt x="6405584" y="1170455"/>
                  <a:pt x="6439504" y="1165980"/>
                  <a:pt x="6473371" y="1161142"/>
                </a:cubicBezTo>
                <a:cubicBezTo>
                  <a:pt x="6592323" y="1121492"/>
                  <a:pt x="6437482" y="1166847"/>
                  <a:pt x="6705600" y="1161142"/>
                </a:cubicBezTo>
                <a:cubicBezTo>
                  <a:pt x="6870342" y="1157637"/>
                  <a:pt x="7034591" y="1141790"/>
                  <a:pt x="7199086" y="1132114"/>
                </a:cubicBezTo>
                <a:cubicBezTo>
                  <a:pt x="7249199" y="1082000"/>
                  <a:pt x="7242727" y="1092577"/>
                  <a:pt x="7286171" y="1030514"/>
                </a:cubicBezTo>
                <a:cubicBezTo>
                  <a:pt x="7306178" y="1001933"/>
                  <a:pt x="7310908" y="953769"/>
                  <a:pt x="7344228" y="943428"/>
                </a:cubicBezTo>
                <a:cubicBezTo>
                  <a:pt x="7460574" y="907320"/>
                  <a:pt x="7586133" y="914399"/>
                  <a:pt x="7707086" y="899885"/>
                </a:cubicBezTo>
                <a:cubicBezTo>
                  <a:pt x="7968264" y="709938"/>
                  <a:pt x="7764139" y="845015"/>
                  <a:pt x="7982857" y="725714"/>
                </a:cubicBezTo>
                <a:cubicBezTo>
                  <a:pt x="7998171" y="717361"/>
                  <a:pt x="8010798" y="704486"/>
                  <a:pt x="8026400" y="696685"/>
                </a:cubicBezTo>
                <a:cubicBezTo>
                  <a:pt x="8061488" y="679141"/>
                  <a:pt x="8090799" y="681608"/>
                  <a:pt x="8128000" y="667657"/>
                </a:cubicBezTo>
                <a:cubicBezTo>
                  <a:pt x="8186891" y="645573"/>
                  <a:pt x="8248239" y="627444"/>
                  <a:pt x="8302171" y="595085"/>
                </a:cubicBezTo>
                <a:cubicBezTo>
                  <a:pt x="8326362" y="580571"/>
                  <a:pt x="8350082" y="565242"/>
                  <a:pt x="8374743" y="551542"/>
                </a:cubicBezTo>
                <a:cubicBezTo>
                  <a:pt x="8436736" y="517102"/>
                  <a:pt x="8424204" y="532590"/>
                  <a:pt x="8476343" y="493485"/>
                </a:cubicBezTo>
                <a:cubicBezTo>
                  <a:pt x="8501126" y="474898"/>
                  <a:pt x="8518778" y="442603"/>
                  <a:pt x="8548914" y="435428"/>
                </a:cubicBezTo>
                <a:cubicBezTo>
                  <a:pt x="8624366" y="417463"/>
                  <a:pt x="8703733" y="425752"/>
                  <a:pt x="8781143" y="420914"/>
                </a:cubicBezTo>
                <a:cubicBezTo>
                  <a:pt x="8805333" y="416076"/>
                  <a:pt x="8833979" y="421202"/>
                  <a:pt x="8853714" y="406400"/>
                </a:cubicBezTo>
                <a:cubicBezTo>
                  <a:pt x="8876283" y="389473"/>
                  <a:pt x="8882305" y="357751"/>
                  <a:pt x="8897257" y="333828"/>
                </a:cubicBezTo>
                <a:cubicBezTo>
                  <a:pt x="8967976" y="220678"/>
                  <a:pt x="8878293" y="364429"/>
                  <a:pt x="8969828" y="246742"/>
                </a:cubicBezTo>
                <a:cubicBezTo>
                  <a:pt x="8991247" y="219203"/>
                  <a:pt x="8999976" y="180590"/>
                  <a:pt x="9027886" y="159657"/>
                </a:cubicBezTo>
                <a:cubicBezTo>
                  <a:pt x="9113853" y="95181"/>
                  <a:pt x="9065815" y="129533"/>
                  <a:pt x="9173028" y="58057"/>
                </a:cubicBezTo>
                <a:cubicBezTo>
                  <a:pt x="9189073" y="9924"/>
                  <a:pt x="9187543" y="29814"/>
                  <a:pt x="9187543" y="0"/>
                </a:cubicBezTo>
              </a:path>
            </a:pathLst>
          </a:custGeom>
          <a:ln w="317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F500296F-F0C0-478F-8127-156665C5FB1E}"/>
              </a:ext>
            </a:extLst>
          </p:cNvPr>
          <p:cNvCxnSpPr>
            <a:cxnSpLocks/>
            <a:stCxn id="19" idx="0"/>
          </p:cNvCxnSpPr>
          <p:nvPr/>
        </p:nvCxnSpPr>
        <p:spPr>
          <a:xfrm>
            <a:off x="900244" y="3217302"/>
            <a:ext cx="699202" cy="1037798"/>
          </a:xfrm>
          <a:prstGeom prst="line">
            <a:avLst/>
          </a:prstGeom>
          <a:ln w="25400"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EBDA2558-0966-41DE-98D7-1C103A6EFA4B}"/>
              </a:ext>
            </a:extLst>
          </p:cNvPr>
          <p:cNvCxnSpPr>
            <a:cxnSpLocks/>
          </p:cNvCxnSpPr>
          <p:nvPr/>
        </p:nvCxnSpPr>
        <p:spPr>
          <a:xfrm>
            <a:off x="1590353" y="4251164"/>
            <a:ext cx="1144292" cy="577690"/>
          </a:xfrm>
          <a:prstGeom prst="line">
            <a:avLst/>
          </a:prstGeom>
          <a:ln w="25400"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4B1CD826-1D8F-458F-88C3-A7FC0FFED3E2}"/>
              </a:ext>
            </a:extLst>
          </p:cNvPr>
          <p:cNvCxnSpPr>
            <a:cxnSpLocks/>
          </p:cNvCxnSpPr>
          <p:nvPr/>
        </p:nvCxnSpPr>
        <p:spPr>
          <a:xfrm>
            <a:off x="2717154" y="4828854"/>
            <a:ext cx="1143646" cy="153705"/>
          </a:xfrm>
          <a:prstGeom prst="line">
            <a:avLst/>
          </a:prstGeom>
          <a:ln w="25400"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1B4E4BA2-E9D6-4F5A-976B-B1368EF8C1D0}"/>
              </a:ext>
            </a:extLst>
          </p:cNvPr>
          <p:cNvCxnSpPr>
            <a:cxnSpLocks/>
          </p:cNvCxnSpPr>
          <p:nvPr/>
        </p:nvCxnSpPr>
        <p:spPr>
          <a:xfrm flipV="1">
            <a:off x="3860800" y="4693211"/>
            <a:ext cx="930877" cy="289348"/>
          </a:xfrm>
          <a:prstGeom prst="line">
            <a:avLst/>
          </a:prstGeom>
          <a:ln w="25400"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A9E3E891-6022-4F64-B9ED-2E6B8422912D}"/>
              </a:ext>
            </a:extLst>
          </p:cNvPr>
          <p:cNvCxnSpPr>
            <a:cxnSpLocks/>
          </p:cNvCxnSpPr>
          <p:nvPr/>
        </p:nvCxnSpPr>
        <p:spPr>
          <a:xfrm>
            <a:off x="4793064" y="4693211"/>
            <a:ext cx="1461840" cy="538892"/>
          </a:xfrm>
          <a:prstGeom prst="line">
            <a:avLst/>
          </a:prstGeom>
          <a:ln w="25400"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158EA002-A14C-4EED-8B79-E4518E226A21}"/>
              </a:ext>
            </a:extLst>
          </p:cNvPr>
          <p:cNvCxnSpPr>
            <a:cxnSpLocks/>
          </p:cNvCxnSpPr>
          <p:nvPr/>
        </p:nvCxnSpPr>
        <p:spPr>
          <a:xfrm flipV="1">
            <a:off x="6254904" y="5077903"/>
            <a:ext cx="2180835" cy="154200"/>
          </a:xfrm>
          <a:prstGeom prst="line">
            <a:avLst/>
          </a:prstGeom>
          <a:ln w="25400"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B84912F5-3C98-45CC-9153-4E8B136B4A2B}"/>
              </a:ext>
            </a:extLst>
          </p:cNvPr>
          <p:cNvCxnSpPr>
            <a:cxnSpLocks/>
          </p:cNvCxnSpPr>
          <p:nvPr/>
        </p:nvCxnSpPr>
        <p:spPr>
          <a:xfrm flipV="1">
            <a:off x="8384428" y="4693211"/>
            <a:ext cx="807813" cy="384692"/>
          </a:xfrm>
          <a:prstGeom prst="line">
            <a:avLst/>
          </a:prstGeom>
          <a:ln w="2540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5E2A3DEB-475B-4370-BCE1-CBF032E276CF}"/>
              </a:ext>
            </a:extLst>
          </p:cNvPr>
          <p:cNvCxnSpPr>
            <a:cxnSpLocks/>
          </p:cNvCxnSpPr>
          <p:nvPr/>
        </p:nvCxnSpPr>
        <p:spPr>
          <a:xfrm flipV="1">
            <a:off x="9217173" y="4103103"/>
            <a:ext cx="889065" cy="590108"/>
          </a:xfrm>
          <a:prstGeom prst="line">
            <a:avLst/>
          </a:prstGeom>
          <a:ln w="25400"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4F67CE67-1636-46A3-B90F-51CDFD72CA70}"/>
              </a:ext>
            </a:extLst>
          </p:cNvPr>
          <p:cNvCxnSpPr>
            <a:cxnSpLocks/>
          </p:cNvCxnSpPr>
          <p:nvPr/>
        </p:nvCxnSpPr>
        <p:spPr>
          <a:xfrm flipV="1">
            <a:off x="10106238" y="3157354"/>
            <a:ext cx="93229" cy="945750"/>
          </a:xfrm>
          <a:prstGeom prst="line">
            <a:avLst/>
          </a:prstGeom>
          <a:ln w="25400"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D3AAAC83-BB26-4139-9B79-98D7EC38F549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900244" y="3171176"/>
            <a:ext cx="9291065" cy="46126"/>
          </a:xfrm>
          <a:prstGeom prst="line">
            <a:avLst/>
          </a:prstGeom>
          <a:ln w="25400"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FDCAACC8-2DD6-4093-8C11-17668B56E4FC}"/>
              </a:ext>
            </a:extLst>
          </p:cNvPr>
          <p:cNvSpPr/>
          <p:nvPr/>
        </p:nvSpPr>
        <p:spPr>
          <a:xfrm>
            <a:off x="825500" y="1384300"/>
            <a:ext cx="9232900" cy="1371600"/>
          </a:xfrm>
          <a:custGeom>
            <a:avLst/>
            <a:gdLst>
              <a:gd name="connsiteX0" fmla="*/ 0 w 9232900"/>
              <a:gd name="connsiteY0" fmla="*/ 63500 h 1371600"/>
              <a:gd name="connsiteX1" fmla="*/ 520700 w 9232900"/>
              <a:gd name="connsiteY1" fmla="*/ 850900 h 1371600"/>
              <a:gd name="connsiteX2" fmla="*/ 1460500 w 9232900"/>
              <a:gd name="connsiteY2" fmla="*/ 1219200 h 1371600"/>
              <a:gd name="connsiteX3" fmla="*/ 2451100 w 9232900"/>
              <a:gd name="connsiteY3" fmla="*/ 1346200 h 1371600"/>
              <a:gd name="connsiteX4" fmla="*/ 3378200 w 9232900"/>
              <a:gd name="connsiteY4" fmla="*/ 889000 h 1371600"/>
              <a:gd name="connsiteX5" fmla="*/ 5029200 w 9232900"/>
              <a:gd name="connsiteY5" fmla="*/ 1371600 h 1371600"/>
              <a:gd name="connsiteX6" fmla="*/ 7721600 w 9232900"/>
              <a:gd name="connsiteY6" fmla="*/ 889000 h 1371600"/>
              <a:gd name="connsiteX7" fmla="*/ 8890000 w 9232900"/>
              <a:gd name="connsiteY7" fmla="*/ 393700 h 1371600"/>
              <a:gd name="connsiteX8" fmla="*/ 9232900 w 9232900"/>
              <a:gd name="connsiteY8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2900" h="1371600">
                <a:moveTo>
                  <a:pt x="0" y="63500"/>
                </a:moveTo>
                <a:cubicBezTo>
                  <a:pt x="138642" y="360891"/>
                  <a:pt x="277284" y="658283"/>
                  <a:pt x="520700" y="850900"/>
                </a:cubicBezTo>
                <a:cubicBezTo>
                  <a:pt x="764116" y="1043517"/>
                  <a:pt x="1138767" y="1136650"/>
                  <a:pt x="1460500" y="1219200"/>
                </a:cubicBezTo>
                <a:cubicBezTo>
                  <a:pt x="1782233" y="1301750"/>
                  <a:pt x="2131483" y="1401233"/>
                  <a:pt x="2451100" y="1346200"/>
                </a:cubicBezTo>
                <a:cubicBezTo>
                  <a:pt x="2770717" y="1291167"/>
                  <a:pt x="2948517" y="884767"/>
                  <a:pt x="3378200" y="889000"/>
                </a:cubicBezTo>
                <a:cubicBezTo>
                  <a:pt x="3807883" y="893233"/>
                  <a:pt x="4305300" y="1371600"/>
                  <a:pt x="5029200" y="1371600"/>
                </a:cubicBezTo>
                <a:cubicBezTo>
                  <a:pt x="5753100" y="1371600"/>
                  <a:pt x="7078133" y="1051983"/>
                  <a:pt x="7721600" y="889000"/>
                </a:cubicBezTo>
                <a:cubicBezTo>
                  <a:pt x="8365067" y="726017"/>
                  <a:pt x="8638117" y="541867"/>
                  <a:pt x="8890000" y="393700"/>
                </a:cubicBezTo>
                <a:cubicBezTo>
                  <a:pt x="9141883" y="245533"/>
                  <a:pt x="9187391" y="122766"/>
                  <a:pt x="9232900" y="0"/>
                </a:cubicBezTo>
              </a:path>
            </a:pathLst>
          </a:cu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Título 1">
            <a:extLst>
              <a:ext uri="{FF2B5EF4-FFF2-40B4-BE49-F238E27FC236}">
                <a16:creationId xmlns:a16="http://schemas.microsoft.com/office/drawing/2014/main" id="{4B5C250C-3D71-4909-894E-7A56C01BD457}"/>
              </a:ext>
            </a:extLst>
          </p:cNvPr>
          <p:cNvSpPr txBox="1">
            <a:spLocks/>
          </p:cNvSpPr>
          <p:nvPr/>
        </p:nvSpPr>
        <p:spPr>
          <a:xfrm>
            <a:off x="2597715" y="174139"/>
            <a:ext cx="7798310" cy="13175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Conseguimos encontrar um </a:t>
            </a:r>
            <a:r>
              <a:rPr lang="pt-BR" sz="3200" dirty="0">
                <a:solidFill>
                  <a:srgbClr val="0070C0"/>
                </a:solidFill>
              </a:rPr>
              <a:t>contraste de densidade </a:t>
            </a:r>
            <a:r>
              <a:rPr lang="pt-BR" sz="3200" dirty="0"/>
              <a:t>que aproxime os </a:t>
            </a:r>
            <a:r>
              <a:rPr lang="pt-BR" sz="3200" dirty="0">
                <a:solidFill>
                  <a:srgbClr val="0070C0"/>
                </a:solidFill>
              </a:rPr>
              <a:t>dados preditos</a:t>
            </a:r>
            <a:r>
              <a:rPr lang="pt-BR" sz="3200" dirty="0"/>
              <a:t> pelo modelo dos </a:t>
            </a:r>
            <a:r>
              <a:rPr lang="pt-BR" sz="3200" dirty="0">
                <a:solidFill>
                  <a:schemeClr val="accent2">
                    <a:lumMod val="75000"/>
                  </a:schemeClr>
                </a:solidFill>
              </a:rPr>
              <a:t>dados observados</a:t>
            </a:r>
            <a:r>
              <a:rPr lang="pt-BR" sz="32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60993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5</a:t>
            </a:fld>
            <a:endParaRPr lang="pt-BR"/>
          </a:p>
        </p:txBody>
      </p:sp>
      <p:pic>
        <p:nvPicPr>
          <p:cNvPr id="17" name="Imagem 16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4E502884-C8FD-4186-AC57-80753B30B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46" y="1179438"/>
            <a:ext cx="3148826" cy="3252571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43AA6852-8FF9-4356-9A70-D61F55ACE7D5}"/>
              </a:ext>
            </a:extLst>
          </p:cNvPr>
          <p:cNvSpPr txBox="1"/>
          <p:nvPr/>
        </p:nvSpPr>
        <p:spPr>
          <a:xfrm>
            <a:off x="57567" y="0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Gravimetria</a:t>
            </a:r>
            <a:endParaRPr lang="pt-BR" sz="2400" b="1" dirty="0">
              <a:solidFill>
                <a:srgbClr val="0070C0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59E5A75-C3AF-49FA-A09D-06BD7271D1A0}"/>
              </a:ext>
            </a:extLst>
          </p:cNvPr>
          <p:cNvSpPr txBox="1"/>
          <p:nvPr/>
        </p:nvSpPr>
        <p:spPr>
          <a:xfrm>
            <a:off x="3979472" y="437790"/>
            <a:ext cx="65336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Foi um dos primeiros métodos na busca de óleo e gás!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17E1D43-6F62-428B-9E0B-D7C387649F26}"/>
              </a:ext>
            </a:extLst>
          </p:cNvPr>
          <p:cNvSpPr txBox="1"/>
          <p:nvPr/>
        </p:nvSpPr>
        <p:spPr>
          <a:xfrm>
            <a:off x="4625375" y="1891075"/>
            <a:ext cx="71409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A instrumentação, navegação e das plataformas possibilitou a cobertura de grandes áreas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D0605B3-48C8-4237-ADEA-102537DD4418}"/>
              </a:ext>
            </a:extLst>
          </p:cNvPr>
          <p:cNvSpPr txBox="1"/>
          <p:nvPr/>
        </p:nvSpPr>
        <p:spPr>
          <a:xfrm>
            <a:off x="4492531" y="3214241"/>
            <a:ext cx="72737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É também vastamente em diversas áreas como exploração mineral, hidrogeologia, dentre outros!</a:t>
            </a:r>
          </a:p>
        </p:txBody>
      </p:sp>
    </p:spTree>
    <p:extLst>
      <p:ext uri="{BB962C8B-B14F-4D97-AF65-F5344CB8AC3E}">
        <p14:creationId xmlns:p14="http://schemas.microsoft.com/office/powerpoint/2010/main" val="23106159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lowchart: Document 3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Bacia sedimentar 2D</a:t>
            </a:r>
          </a:p>
        </p:txBody>
      </p:sp>
      <p:pic>
        <p:nvPicPr>
          <p:cNvPr id="4" name="Imagem 3" descr="Forma&#10;&#10;Descrição gerada automaticamente">
            <a:extLst>
              <a:ext uri="{FF2B5EF4-FFF2-40B4-BE49-F238E27FC236}">
                <a16:creationId xmlns:a16="http://schemas.microsoft.com/office/drawing/2014/main" id="{E7E59519-9F11-4AB0-8307-E6CCE4E271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7" t="7500" r="9166"/>
          <a:stretch/>
        </p:blipFill>
        <p:spPr>
          <a:xfrm>
            <a:off x="1796788" y="3400426"/>
            <a:ext cx="9792599" cy="2733071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9E6A5CF5-DD80-4FB2-8D05-C9155122F025}" type="slidenum">
              <a:rPr lang="en-US" smtClean="0"/>
              <a:pPr algn="l">
                <a:spcAft>
                  <a:spcPts val="600"/>
                </a:spcAft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642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lowchart: Document 3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Bacia sedimentar 2D</a:t>
            </a:r>
          </a:p>
        </p:txBody>
      </p:sp>
      <p:pic>
        <p:nvPicPr>
          <p:cNvPr id="5" name="Imagem 4" descr="Retângulo&#10;&#10;Descrição gerada automaticamente com confiança média">
            <a:extLst>
              <a:ext uri="{FF2B5EF4-FFF2-40B4-BE49-F238E27FC236}">
                <a16:creationId xmlns:a16="http://schemas.microsoft.com/office/drawing/2014/main" id="{91EFDDAA-DD3E-4261-B0A0-FC1F95BC86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4" t="8750" r="9168" b="6488"/>
          <a:stretch/>
        </p:blipFill>
        <p:spPr>
          <a:xfrm>
            <a:off x="4086225" y="1544936"/>
            <a:ext cx="8116485" cy="4163554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9E6A5CF5-DD80-4FB2-8D05-C9155122F025}" type="slidenum">
              <a:rPr lang="en-US" smtClean="0"/>
              <a:pPr algn="l">
                <a:spcAft>
                  <a:spcPts val="600"/>
                </a:spcAft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5187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1493577-CE83-4830-8B63-9DF6A3DF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52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09386A0-0A09-4ADB-8C70-EFC9F43B8876}"/>
              </a:ext>
            </a:extLst>
          </p:cNvPr>
          <p:cNvSpPr txBox="1">
            <a:spLocks/>
          </p:cNvSpPr>
          <p:nvPr/>
        </p:nvSpPr>
        <p:spPr>
          <a:xfrm>
            <a:off x="190500" y="3018252"/>
            <a:ext cx="11811000" cy="8214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b="1" dirty="0">
                <a:solidFill>
                  <a:schemeClr val="bg1"/>
                </a:solidFill>
              </a:rPr>
              <a:t>2. Modelagem 3D </a:t>
            </a:r>
            <a:r>
              <a:rPr lang="pt-BR" sz="5400" b="1" dirty="0" err="1">
                <a:solidFill>
                  <a:schemeClr val="bg1"/>
                </a:solidFill>
              </a:rPr>
              <a:t>grav</a:t>
            </a:r>
            <a:r>
              <a:rPr lang="pt-BR" sz="5400" b="1" dirty="0">
                <a:solidFill>
                  <a:schemeClr val="bg1"/>
                </a:solidFill>
              </a:rPr>
              <a:t> com esferas </a:t>
            </a:r>
          </a:p>
        </p:txBody>
      </p:sp>
    </p:spTree>
    <p:extLst>
      <p:ext uri="{BB962C8B-B14F-4D97-AF65-F5344CB8AC3E}">
        <p14:creationId xmlns:p14="http://schemas.microsoft.com/office/powerpoint/2010/main" val="23682315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/>
          <p:nvPr/>
        </p:nvCxnSpPr>
        <p:spPr>
          <a:xfrm>
            <a:off x="369109" y="2893656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369109" y="2893656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D135AA6-36EB-4205-8884-4A40A352753C}"/>
              </a:ext>
            </a:extLst>
          </p:cNvPr>
          <p:cNvCxnSpPr>
            <a:cxnSpLocks/>
          </p:cNvCxnSpPr>
          <p:nvPr/>
        </p:nvCxnSpPr>
        <p:spPr>
          <a:xfrm flipV="1">
            <a:off x="369108" y="1183869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E5F536-F853-4A6F-9BF2-C3B95D088F87}"/>
              </a:ext>
            </a:extLst>
          </p:cNvPr>
          <p:cNvSpPr txBox="1"/>
          <p:nvPr/>
        </p:nvSpPr>
        <p:spPr>
          <a:xfrm>
            <a:off x="1676852" y="875096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3270394" y="2893208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6257" y="5239154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45B35E83-B5D8-4521-86F6-8AF7C3BC4105}"/>
              </a:ext>
            </a:extLst>
          </p:cNvPr>
          <p:cNvSpPr/>
          <p:nvPr/>
        </p:nvSpPr>
        <p:spPr>
          <a:xfrm>
            <a:off x="763003" y="3681797"/>
            <a:ext cx="2507390" cy="1557357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201BCC9-36F8-4C7B-BD66-DB55C7D28A92}"/>
              </a:ext>
            </a:extLst>
          </p:cNvPr>
          <p:cNvSpPr/>
          <p:nvPr/>
        </p:nvSpPr>
        <p:spPr>
          <a:xfrm>
            <a:off x="1911719" y="209765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7108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Efeito gravitacional de uma distribuição de densidade</a:t>
            </a:r>
          </a:p>
        </p:txBody>
      </p:sp>
      <p:sp>
        <p:nvSpPr>
          <p:cNvPr id="34" name="Cubo 33">
            <a:extLst>
              <a:ext uri="{FF2B5EF4-FFF2-40B4-BE49-F238E27FC236}">
                <a16:creationId xmlns:a16="http://schemas.microsoft.com/office/drawing/2014/main" id="{A4B56E09-8B27-48F6-A123-11597482F192}"/>
              </a:ext>
            </a:extLst>
          </p:cNvPr>
          <p:cNvSpPr/>
          <p:nvPr/>
        </p:nvSpPr>
        <p:spPr>
          <a:xfrm>
            <a:off x="1332854" y="4071605"/>
            <a:ext cx="230691" cy="227345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E22C1C81-6114-4FE5-91C1-820C69A55B9F}"/>
              </a:ext>
            </a:extLst>
          </p:cNvPr>
          <p:cNvCxnSpPr>
            <a:stCxn id="34" idx="0"/>
            <a:endCxn id="12" idx="0"/>
          </p:cNvCxnSpPr>
          <p:nvPr/>
        </p:nvCxnSpPr>
        <p:spPr>
          <a:xfrm flipV="1">
            <a:off x="1476618" y="2097658"/>
            <a:ext cx="457961" cy="197394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/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blipFill>
                <a:blip r:embed="rId2"/>
                <a:stretch>
                  <a:fillRect l="-15789" t="-1961" r="-28947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/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dirty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𝑑</m:t>
                      </m:r>
                      <m:r>
                        <m:rPr>
                          <m:brk m:alnAt="24"/>
                        </m:rPr>
                        <a:rPr lang="el-GR" sz="20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𝜐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blipFill>
                <a:blip r:embed="rId3"/>
                <a:stretch>
                  <a:fillRect l="-17857" r="-8929" b="-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53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929D0C0D-BBA0-4020-8521-ED4608C851DC}"/>
                  </a:ext>
                </a:extLst>
              </p:cNvPr>
              <p:cNvSpPr/>
              <p:nvPr/>
            </p:nvSpPr>
            <p:spPr>
              <a:xfrm>
                <a:off x="1744559" y="4345397"/>
                <a:ext cx="3897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929D0C0D-BBA0-4020-8521-ED4608C851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559" y="4345397"/>
                <a:ext cx="389786" cy="400110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1972126" y="1875044"/>
                <a:ext cx="139916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126" y="1875044"/>
                <a:ext cx="1399166" cy="400110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ítulo 1">
            <a:extLst>
              <a:ext uri="{FF2B5EF4-FFF2-40B4-BE49-F238E27FC236}">
                <a16:creationId xmlns:a16="http://schemas.microsoft.com/office/drawing/2014/main" id="{25D62001-3C8D-40C6-951D-3F6DC6058951}"/>
              </a:ext>
            </a:extLst>
          </p:cNvPr>
          <p:cNvSpPr txBox="1">
            <a:spLocks/>
          </p:cNvSpPr>
          <p:nvPr/>
        </p:nvSpPr>
        <p:spPr>
          <a:xfrm>
            <a:off x="8435739" y="4463166"/>
            <a:ext cx="3340999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EC23017C-53A8-49C9-A8D1-32F24F361EF8}"/>
                  </a:ext>
                </a:extLst>
              </p:cNvPr>
              <p:cNvSpPr txBox="1"/>
              <p:nvPr/>
            </p:nvSpPr>
            <p:spPr>
              <a:xfrm>
                <a:off x="475048" y="5307679"/>
                <a:ext cx="4203202" cy="427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𝑌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𝑍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EC23017C-53A8-49C9-A8D1-32F24F361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48" y="5307679"/>
                <a:ext cx="4203202" cy="4277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73855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/>
          <p:nvPr/>
        </p:nvCxnSpPr>
        <p:spPr>
          <a:xfrm>
            <a:off x="369109" y="2893656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369109" y="2893656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D135AA6-36EB-4205-8884-4A40A352753C}"/>
              </a:ext>
            </a:extLst>
          </p:cNvPr>
          <p:cNvCxnSpPr>
            <a:cxnSpLocks/>
          </p:cNvCxnSpPr>
          <p:nvPr/>
        </p:nvCxnSpPr>
        <p:spPr>
          <a:xfrm flipV="1">
            <a:off x="369108" y="1183869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E5F536-F853-4A6F-9BF2-C3B95D088F87}"/>
              </a:ext>
            </a:extLst>
          </p:cNvPr>
          <p:cNvSpPr txBox="1"/>
          <p:nvPr/>
        </p:nvSpPr>
        <p:spPr>
          <a:xfrm>
            <a:off x="1676852" y="875096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3270394" y="2893208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6257" y="5239154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201BCC9-36F8-4C7B-BD66-DB55C7D28A92}"/>
              </a:ext>
            </a:extLst>
          </p:cNvPr>
          <p:cNvSpPr/>
          <p:nvPr/>
        </p:nvSpPr>
        <p:spPr>
          <a:xfrm>
            <a:off x="1911719" y="209765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7108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Efeito gravitacional de uma distribuição de densidade</a:t>
            </a:r>
          </a:p>
        </p:txBody>
      </p:sp>
      <p:sp>
        <p:nvSpPr>
          <p:cNvPr id="34" name="Cubo 33">
            <a:extLst>
              <a:ext uri="{FF2B5EF4-FFF2-40B4-BE49-F238E27FC236}">
                <a16:creationId xmlns:a16="http://schemas.microsoft.com/office/drawing/2014/main" id="{A4B56E09-8B27-48F6-A123-11597482F192}"/>
              </a:ext>
            </a:extLst>
          </p:cNvPr>
          <p:cNvSpPr/>
          <p:nvPr/>
        </p:nvSpPr>
        <p:spPr>
          <a:xfrm>
            <a:off x="1332854" y="4071605"/>
            <a:ext cx="230691" cy="227345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E22C1C81-6114-4FE5-91C1-820C69A55B9F}"/>
              </a:ext>
            </a:extLst>
          </p:cNvPr>
          <p:cNvCxnSpPr>
            <a:stCxn id="34" idx="0"/>
            <a:endCxn id="12" idx="0"/>
          </p:cNvCxnSpPr>
          <p:nvPr/>
        </p:nvCxnSpPr>
        <p:spPr>
          <a:xfrm flipV="1">
            <a:off x="1476618" y="2097658"/>
            <a:ext cx="457961" cy="197394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/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blipFill>
                <a:blip r:embed="rId2"/>
                <a:stretch>
                  <a:fillRect l="-15789" t="-1961" r="-28947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/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dirty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𝑑</m:t>
                      </m:r>
                      <m:r>
                        <m:rPr>
                          <m:brk m:alnAt="24"/>
                        </m:rPr>
                        <a:rPr lang="el-GR" sz="20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𝜐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blipFill>
                <a:blip r:embed="rId3"/>
                <a:stretch>
                  <a:fillRect l="-17857" r="-8929" b="-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54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1972126" y="1875044"/>
                <a:ext cx="139916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126" y="1875044"/>
                <a:ext cx="1399166" cy="400110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ítulo 1">
            <a:extLst>
              <a:ext uri="{FF2B5EF4-FFF2-40B4-BE49-F238E27FC236}">
                <a16:creationId xmlns:a16="http://schemas.microsoft.com/office/drawing/2014/main" id="{25D62001-3C8D-40C6-951D-3F6DC6058951}"/>
              </a:ext>
            </a:extLst>
          </p:cNvPr>
          <p:cNvSpPr txBox="1">
            <a:spLocks/>
          </p:cNvSpPr>
          <p:nvPr/>
        </p:nvSpPr>
        <p:spPr>
          <a:xfrm>
            <a:off x="8435739" y="4463166"/>
            <a:ext cx="3340999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EC23017C-53A8-49C9-A8D1-32F24F361EF8}"/>
                  </a:ext>
                </a:extLst>
              </p:cNvPr>
              <p:cNvSpPr txBox="1"/>
              <p:nvPr/>
            </p:nvSpPr>
            <p:spPr>
              <a:xfrm>
                <a:off x="475048" y="5307679"/>
                <a:ext cx="4203202" cy="427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𝑌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𝑍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EC23017C-53A8-49C9-A8D1-32F24F361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48" y="5307679"/>
                <a:ext cx="4203202" cy="4277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323107B9-52F5-4447-92EF-8CED5ACB3CEF}"/>
                  </a:ext>
                </a:extLst>
              </p:cNvPr>
              <p:cNvSpPr txBox="1"/>
              <p:nvPr/>
            </p:nvSpPr>
            <p:spPr>
              <a:xfrm>
                <a:off x="620115" y="6000180"/>
                <a:ext cx="3079625" cy="6262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− </m:t>
                          </m:r>
                          <m:f>
                            <m:f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  <m:sub/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323107B9-52F5-4447-92EF-8CED5ACB3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15" y="6000180"/>
                <a:ext cx="3079625" cy="6262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C50FF853-1260-4D5D-B60C-9761E27A09FF}"/>
                  </a:ext>
                </a:extLst>
              </p:cNvPr>
              <p:cNvSpPr txBox="1"/>
              <p:nvPr/>
            </p:nvSpPr>
            <p:spPr>
              <a:xfrm>
                <a:off x="3976398" y="1727821"/>
                <a:ext cx="7800340" cy="1152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limLoc m:val="undOvr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𝑋</m:t>
                                              </m:r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pt-BR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𝑌</m:t>
                                              </m:r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pt-BR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𝑌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𝑍</m:t>
                                              </m:r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pt-BR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𝑍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C50FF853-1260-4D5D-B60C-9761E27A0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6398" y="1727821"/>
                <a:ext cx="7800340" cy="1152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Elipse 30">
            <a:extLst>
              <a:ext uri="{FF2B5EF4-FFF2-40B4-BE49-F238E27FC236}">
                <a16:creationId xmlns:a16="http://schemas.microsoft.com/office/drawing/2014/main" id="{123087B7-B7E3-4D3E-9375-99CE20CC8394}"/>
              </a:ext>
            </a:extLst>
          </p:cNvPr>
          <p:cNvSpPr/>
          <p:nvPr/>
        </p:nvSpPr>
        <p:spPr>
          <a:xfrm>
            <a:off x="590876" y="3235556"/>
            <a:ext cx="2140972" cy="1885767"/>
          </a:xfrm>
          <a:prstGeom prst="ellipse">
            <a:avLst/>
          </a:prstGeom>
          <a:gradFill flip="none" rotWithShape="1">
            <a:gsLst>
              <a:gs pos="18000">
                <a:schemeClr val="accent3">
                  <a:lumMod val="67000"/>
                </a:schemeClr>
              </a:gs>
              <a:gs pos="55000">
                <a:schemeClr val="accent3">
                  <a:lumMod val="99000"/>
                  <a:lumOff val="1000"/>
                  <a:alpha val="74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929D0C0D-BBA0-4020-8521-ED4608C851DC}"/>
                  </a:ext>
                </a:extLst>
              </p:cNvPr>
              <p:cNvSpPr/>
              <p:nvPr/>
            </p:nvSpPr>
            <p:spPr>
              <a:xfrm>
                <a:off x="1759395" y="4276318"/>
                <a:ext cx="3897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929D0C0D-BBA0-4020-8521-ED4608C851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395" y="4276318"/>
                <a:ext cx="389786" cy="400110"/>
              </a:xfrm>
              <a:prstGeom prst="rect">
                <a:avLst/>
              </a:prstGeom>
              <a:blipFill>
                <a:blip r:embed="rId8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ítulo 1">
            <a:extLst>
              <a:ext uri="{FF2B5EF4-FFF2-40B4-BE49-F238E27FC236}">
                <a16:creationId xmlns:a16="http://schemas.microsoft.com/office/drawing/2014/main" id="{BEF271CB-F6AD-4F1B-A786-E6D7CFDBF453}"/>
              </a:ext>
            </a:extLst>
          </p:cNvPr>
          <p:cNvSpPr txBox="1">
            <a:spLocks/>
          </p:cNvSpPr>
          <p:nvPr/>
        </p:nvSpPr>
        <p:spPr>
          <a:xfrm>
            <a:off x="5819504" y="600872"/>
            <a:ext cx="5957234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dirty="0"/>
              <a:t>O </a:t>
            </a:r>
            <a:r>
              <a:rPr lang="pt-BR" sz="2400" dirty="0">
                <a:solidFill>
                  <a:srgbClr val="0070C0"/>
                </a:solidFill>
              </a:rPr>
              <a:t>potencial gravitacional </a:t>
            </a:r>
            <a:r>
              <a:rPr lang="pt-BR" sz="2400" dirty="0"/>
              <a:t>que gera a componente gravitacional de uma </a:t>
            </a:r>
            <a:r>
              <a:rPr lang="pt-BR" sz="2400" dirty="0">
                <a:solidFill>
                  <a:srgbClr val="0070C0"/>
                </a:solidFill>
              </a:rPr>
              <a:t>distribuição de densidade</a:t>
            </a:r>
            <a:r>
              <a:rPr lang="pt-BR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18127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/>
          <p:nvPr/>
        </p:nvCxnSpPr>
        <p:spPr>
          <a:xfrm>
            <a:off x="369109" y="2893656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369109" y="2893656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D135AA6-36EB-4205-8884-4A40A352753C}"/>
              </a:ext>
            </a:extLst>
          </p:cNvPr>
          <p:cNvCxnSpPr>
            <a:cxnSpLocks/>
          </p:cNvCxnSpPr>
          <p:nvPr/>
        </p:nvCxnSpPr>
        <p:spPr>
          <a:xfrm flipV="1">
            <a:off x="369108" y="1183869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E5F536-F853-4A6F-9BF2-C3B95D088F87}"/>
              </a:ext>
            </a:extLst>
          </p:cNvPr>
          <p:cNvSpPr txBox="1"/>
          <p:nvPr/>
        </p:nvSpPr>
        <p:spPr>
          <a:xfrm>
            <a:off x="1676852" y="875096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3270394" y="2893208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6257" y="5239154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201BCC9-36F8-4C7B-BD66-DB55C7D28A92}"/>
              </a:ext>
            </a:extLst>
          </p:cNvPr>
          <p:cNvSpPr/>
          <p:nvPr/>
        </p:nvSpPr>
        <p:spPr>
          <a:xfrm>
            <a:off x="1911719" y="209765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7108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Efeito gravitacional de uma distribuição de densidade</a:t>
            </a:r>
          </a:p>
        </p:txBody>
      </p:sp>
      <p:sp>
        <p:nvSpPr>
          <p:cNvPr id="34" name="Cubo 33">
            <a:extLst>
              <a:ext uri="{FF2B5EF4-FFF2-40B4-BE49-F238E27FC236}">
                <a16:creationId xmlns:a16="http://schemas.microsoft.com/office/drawing/2014/main" id="{A4B56E09-8B27-48F6-A123-11597482F192}"/>
              </a:ext>
            </a:extLst>
          </p:cNvPr>
          <p:cNvSpPr/>
          <p:nvPr/>
        </p:nvSpPr>
        <p:spPr>
          <a:xfrm>
            <a:off x="1332854" y="4071605"/>
            <a:ext cx="230691" cy="227345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E22C1C81-6114-4FE5-91C1-820C69A55B9F}"/>
              </a:ext>
            </a:extLst>
          </p:cNvPr>
          <p:cNvCxnSpPr>
            <a:stCxn id="34" idx="0"/>
            <a:endCxn id="12" idx="0"/>
          </p:cNvCxnSpPr>
          <p:nvPr/>
        </p:nvCxnSpPr>
        <p:spPr>
          <a:xfrm flipV="1">
            <a:off x="1476618" y="2097658"/>
            <a:ext cx="457961" cy="197394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/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blipFill>
                <a:blip r:embed="rId2"/>
                <a:stretch>
                  <a:fillRect l="-15789" t="-1961" r="-28947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/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dirty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𝑑</m:t>
                      </m:r>
                      <m:r>
                        <m:rPr>
                          <m:brk m:alnAt="24"/>
                        </m:rPr>
                        <a:rPr lang="el-GR" sz="20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𝜐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blipFill>
                <a:blip r:embed="rId3"/>
                <a:stretch>
                  <a:fillRect l="-17857" r="-8929" b="-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55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1972126" y="1875044"/>
                <a:ext cx="139916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126" y="1875044"/>
                <a:ext cx="1399166" cy="400110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ítulo 1">
            <a:extLst>
              <a:ext uri="{FF2B5EF4-FFF2-40B4-BE49-F238E27FC236}">
                <a16:creationId xmlns:a16="http://schemas.microsoft.com/office/drawing/2014/main" id="{25D62001-3C8D-40C6-951D-3F6DC6058951}"/>
              </a:ext>
            </a:extLst>
          </p:cNvPr>
          <p:cNvSpPr txBox="1">
            <a:spLocks/>
          </p:cNvSpPr>
          <p:nvPr/>
        </p:nvSpPr>
        <p:spPr>
          <a:xfrm>
            <a:off x="8435739" y="4463166"/>
            <a:ext cx="3340999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EC23017C-53A8-49C9-A8D1-32F24F361EF8}"/>
                  </a:ext>
                </a:extLst>
              </p:cNvPr>
              <p:cNvSpPr txBox="1"/>
              <p:nvPr/>
            </p:nvSpPr>
            <p:spPr>
              <a:xfrm>
                <a:off x="475048" y="5307679"/>
                <a:ext cx="4203202" cy="427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𝑌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𝑍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EC23017C-53A8-49C9-A8D1-32F24F361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48" y="5307679"/>
                <a:ext cx="4203202" cy="4277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ítulo 1">
            <a:extLst>
              <a:ext uri="{FF2B5EF4-FFF2-40B4-BE49-F238E27FC236}">
                <a16:creationId xmlns:a16="http://schemas.microsoft.com/office/drawing/2014/main" id="{2DF816A4-C846-4B2B-B305-4EF4CFF8E5D8}"/>
              </a:ext>
            </a:extLst>
          </p:cNvPr>
          <p:cNvSpPr txBox="1">
            <a:spLocks/>
          </p:cNvSpPr>
          <p:nvPr/>
        </p:nvSpPr>
        <p:spPr>
          <a:xfrm>
            <a:off x="5564001" y="3119110"/>
            <a:ext cx="5692491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400" dirty="0"/>
              <a:t>Quando consideramos a densidade homogênea ao longo do corpo e resolvemos a </a:t>
            </a:r>
            <a:r>
              <a:rPr lang="pt-BR" sz="4400" dirty="0">
                <a:solidFill>
                  <a:srgbClr val="0070C0"/>
                </a:solidFill>
              </a:rPr>
              <a:t>integral de volume para uma esfera</a:t>
            </a:r>
            <a:r>
              <a:rPr lang="pt-BR" sz="4400" dirty="0"/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C50FF853-1260-4D5D-B60C-9761E27A09FF}"/>
                  </a:ext>
                </a:extLst>
              </p:cNvPr>
              <p:cNvSpPr txBox="1"/>
              <p:nvPr/>
            </p:nvSpPr>
            <p:spPr>
              <a:xfrm>
                <a:off x="3976398" y="1727821"/>
                <a:ext cx="7800340" cy="1152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limLoc m:val="undOvr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𝑋</m:t>
                                              </m:r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pt-BR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𝑌</m:t>
                                              </m:r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pt-BR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𝑌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𝑍</m:t>
                                              </m:r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pt-BR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𝑍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C50FF853-1260-4D5D-B60C-9761E27A0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6398" y="1727821"/>
                <a:ext cx="7800340" cy="1152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Elipse 30">
            <a:extLst>
              <a:ext uri="{FF2B5EF4-FFF2-40B4-BE49-F238E27FC236}">
                <a16:creationId xmlns:a16="http://schemas.microsoft.com/office/drawing/2014/main" id="{123087B7-B7E3-4D3E-9375-99CE20CC8394}"/>
              </a:ext>
            </a:extLst>
          </p:cNvPr>
          <p:cNvSpPr/>
          <p:nvPr/>
        </p:nvSpPr>
        <p:spPr>
          <a:xfrm>
            <a:off x="590876" y="3235556"/>
            <a:ext cx="2140972" cy="1885767"/>
          </a:xfrm>
          <a:prstGeom prst="ellipse">
            <a:avLst/>
          </a:prstGeom>
          <a:gradFill flip="none" rotWithShape="1">
            <a:gsLst>
              <a:gs pos="18000">
                <a:schemeClr val="accent3">
                  <a:lumMod val="67000"/>
                </a:schemeClr>
              </a:gs>
              <a:gs pos="55000">
                <a:schemeClr val="accent3">
                  <a:lumMod val="99000"/>
                  <a:lumOff val="1000"/>
                  <a:alpha val="74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929D0C0D-BBA0-4020-8521-ED4608C851DC}"/>
                  </a:ext>
                </a:extLst>
              </p:cNvPr>
              <p:cNvSpPr/>
              <p:nvPr/>
            </p:nvSpPr>
            <p:spPr>
              <a:xfrm>
                <a:off x="1759395" y="4276318"/>
                <a:ext cx="3897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929D0C0D-BBA0-4020-8521-ED4608C851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395" y="4276318"/>
                <a:ext cx="389786" cy="400110"/>
              </a:xfrm>
              <a:prstGeom prst="rect">
                <a:avLst/>
              </a:prstGeom>
              <a:blipFill>
                <a:blip r:embed="rId7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ítulo 1">
            <a:extLst>
              <a:ext uri="{FF2B5EF4-FFF2-40B4-BE49-F238E27FC236}">
                <a16:creationId xmlns:a16="http://schemas.microsoft.com/office/drawing/2014/main" id="{BEF271CB-F6AD-4F1B-A786-E6D7CFDBF453}"/>
              </a:ext>
            </a:extLst>
          </p:cNvPr>
          <p:cNvSpPr txBox="1">
            <a:spLocks/>
          </p:cNvSpPr>
          <p:nvPr/>
        </p:nvSpPr>
        <p:spPr>
          <a:xfrm>
            <a:off x="5819504" y="600872"/>
            <a:ext cx="5957234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dirty="0"/>
              <a:t>O </a:t>
            </a:r>
            <a:r>
              <a:rPr lang="pt-BR" sz="2400" dirty="0">
                <a:solidFill>
                  <a:srgbClr val="0070C0"/>
                </a:solidFill>
              </a:rPr>
              <a:t>potencial gravitacional </a:t>
            </a:r>
            <a:r>
              <a:rPr lang="pt-BR" sz="2400" dirty="0"/>
              <a:t>que gera a componente gravitacional de uma </a:t>
            </a:r>
            <a:r>
              <a:rPr lang="pt-BR" sz="2400" dirty="0">
                <a:solidFill>
                  <a:srgbClr val="0070C0"/>
                </a:solidFill>
              </a:rPr>
              <a:t>distribuição de densidade</a:t>
            </a:r>
            <a:r>
              <a:rPr lang="pt-BR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63649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/>
          <p:nvPr/>
        </p:nvCxnSpPr>
        <p:spPr>
          <a:xfrm>
            <a:off x="369109" y="2893656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369109" y="2893656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D135AA6-36EB-4205-8884-4A40A352753C}"/>
              </a:ext>
            </a:extLst>
          </p:cNvPr>
          <p:cNvCxnSpPr>
            <a:cxnSpLocks/>
          </p:cNvCxnSpPr>
          <p:nvPr/>
        </p:nvCxnSpPr>
        <p:spPr>
          <a:xfrm flipV="1">
            <a:off x="369108" y="1183869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E5F536-F853-4A6F-9BF2-C3B95D088F87}"/>
              </a:ext>
            </a:extLst>
          </p:cNvPr>
          <p:cNvSpPr txBox="1"/>
          <p:nvPr/>
        </p:nvSpPr>
        <p:spPr>
          <a:xfrm>
            <a:off x="1676852" y="875096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3270394" y="2893208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6257" y="5239154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201BCC9-36F8-4C7B-BD66-DB55C7D28A92}"/>
              </a:ext>
            </a:extLst>
          </p:cNvPr>
          <p:cNvSpPr/>
          <p:nvPr/>
        </p:nvSpPr>
        <p:spPr>
          <a:xfrm>
            <a:off x="1911719" y="209765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7108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Efeito gravitacional de uma distribuição de densidade</a:t>
            </a:r>
          </a:p>
        </p:txBody>
      </p:sp>
      <p:sp>
        <p:nvSpPr>
          <p:cNvPr id="34" name="Cubo 33">
            <a:extLst>
              <a:ext uri="{FF2B5EF4-FFF2-40B4-BE49-F238E27FC236}">
                <a16:creationId xmlns:a16="http://schemas.microsoft.com/office/drawing/2014/main" id="{A4B56E09-8B27-48F6-A123-11597482F192}"/>
              </a:ext>
            </a:extLst>
          </p:cNvPr>
          <p:cNvSpPr/>
          <p:nvPr/>
        </p:nvSpPr>
        <p:spPr>
          <a:xfrm>
            <a:off x="1332854" y="4071605"/>
            <a:ext cx="230691" cy="227345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E22C1C81-6114-4FE5-91C1-820C69A55B9F}"/>
              </a:ext>
            </a:extLst>
          </p:cNvPr>
          <p:cNvCxnSpPr>
            <a:stCxn id="34" idx="0"/>
            <a:endCxn id="12" idx="0"/>
          </p:cNvCxnSpPr>
          <p:nvPr/>
        </p:nvCxnSpPr>
        <p:spPr>
          <a:xfrm flipV="1">
            <a:off x="1476618" y="2097658"/>
            <a:ext cx="457961" cy="197394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/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blipFill>
                <a:blip r:embed="rId2"/>
                <a:stretch>
                  <a:fillRect l="-15789" t="-1961" r="-28947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/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dirty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𝑑</m:t>
                      </m:r>
                      <m:r>
                        <m:rPr>
                          <m:brk m:alnAt="24"/>
                        </m:rPr>
                        <a:rPr lang="el-GR" sz="20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𝜐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blipFill>
                <a:blip r:embed="rId3"/>
                <a:stretch>
                  <a:fillRect l="-17857" r="-8929" b="-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56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1972126" y="1875044"/>
                <a:ext cx="139916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126" y="1875044"/>
                <a:ext cx="1399166" cy="400110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ítulo 1">
            <a:extLst>
              <a:ext uri="{FF2B5EF4-FFF2-40B4-BE49-F238E27FC236}">
                <a16:creationId xmlns:a16="http://schemas.microsoft.com/office/drawing/2014/main" id="{25D62001-3C8D-40C6-951D-3F6DC6058951}"/>
              </a:ext>
            </a:extLst>
          </p:cNvPr>
          <p:cNvSpPr txBox="1">
            <a:spLocks/>
          </p:cNvSpPr>
          <p:nvPr/>
        </p:nvSpPr>
        <p:spPr>
          <a:xfrm>
            <a:off x="8435739" y="4463166"/>
            <a:ext cx="3340999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EC23017C-53A8-49C9-A8D1-32F24F361EF8}"/>
                  </a:ext>
                </a:extLst>
              </p:cNvPr>
              <p:cNvSpPr txBox="1"/>
              <p:nvPr/>
            </p:nvSpPr>
            <p:spPr>
              <a:xfrm>
                <a:off x="475048" y="5307679"/>
                <a:ext cx="4203202" cy="427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𝑌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𝑍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EC23017C-53A8-49C9-A8D1-32F24F361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48" y="5307679"/>
                <a:ext cx="4203202" cy="4277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ítulo 1">
            <a:extLst>
              <a:ext uri="{FF2B5EF4-FFF2-40B4-BE49-F238E27FC236}">
                <a16:creationId xmlns:a16="http://schemas.microsoft.com/office/drawing/2014/main" id="{2DF816A4-C846-4B2B-B305-4EF4CFF8E5D8}"/>
              </a:ext>
            </a:extLst>
          </p:cNvPr>
          <p:cNvSpPr txBox="1">
            <a:spLocks/>
          </p:cNvSpPr>
          <p:nvPr/>
        </p:nvSpPr>
        <p:spPr>
          <a:xfrm>
            <a:off x="5564001" y="3119110"/>
            <a:ext cx="5692491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400" dirty="0"/>
              <a:t>Quando consideramos a densidade homogênea ao longo do corpo e resolvemos a </a:t>
            </a:r>
            <a:r>
              <a:rPr lang="pt-BR" sz="4400" dirty="0">
                <a:solidFill>
                  <a:srgbClr val="0070C0"/>
                </a:solidFill>
              </a:rPr>
              <a:t>integral de volume para uma esfera</a:t>
            </a:r>
            <a:r>
              <a:rPr lang="pt-BR" sz="4400" dirty="0"/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929868FB-11EF-4361-AA79-204F4FA54D77}"/>
                  </a:ext>
                </a:extLst>
              </p:cNvPr>
              <p:cNvSpPr txBox="1"/>
              <p:nvPr/>
            </p:nvSpPr>
            <p:spPr>
              <a:xfrm>
                <a:off x="6311310" y="4251641"/>
                <a:ext cx="4248858" cy="6890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929868FB-11EF-4361-AA79-204F4FA54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310" y="4251641"/>
                <a:ext cx="4248858" cy="6890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ítulo 1">
                <a:extLst>
                  <a:ext uri="{FF2B5EF4-FFF2-40B4-BE49-F238E27FC236}">
                    <a16:creationId xmlns:a16="http://schemas.microsoft.com/office/drawing/2014/main" id="{7A3ACC3A-443A-4FB2-AFC8-4E70450B0B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64001" y="4848481"/>
                <a:ext cx="5692491" cy="103878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pt-BR" sz="2400" dirty="0"/>
                  <a:t>Que depende do volume V, da densidade </a:t>
                </a:r>
                <a14:m>
                  <m:oMath xmlns:m="http://schemas.openxmlformats.org/officeDocument/2006/math">
                    <m:r>
                      <a:rPr lang="pt-B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pt-BR" sz="2400" dirty="0"/>
                  <a:t> e da distância de observação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pt-BR" sz="2400" dirty="0"/>
                  <a:t>. </a:t>
                </a:r>
              </a:p>
            </p:txBody>
          </p:sp>
        </mc:Choice>
        <mc:Fallback>
          <p:sp>
            <p:nvSpPr>
              <p:cNvPr id="27" name="Título 1">
                <a:extLst>
                  <a:ext uri="{FF2B5EF4-FFF2-40B4-BE49-F238E27FC236}">
                    <a16:creationId xmlns:a16="http://schemas.microsoft.com/office/drawing/2014/main" id="{7A3ACC3A-443A-4FB2-AFC8-4E70450B0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001" y="4848481"/>
                <a:ext cx="5692491" cy="1038787"/>
              </a:xfrm>
              <a:prstGeom prst="rect">
                <a:avLst/>
              </a:prstGeom>
              <a:blipFill>
                <a:blip r:embed="rId7"/>
                <a:stretch>
                  <a:fillRect l="-1713" r="-2248" b="-134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C50FF853-1260-4D5D-B60C-9761E27A09FF}"/>
                  </a:ext>
                </a:extLst>
              </p:cNvPr>
              <p:cNvSpPr txBox="1"/>
              <p:nvPr/>
            </p:nvSpPr>
            <p:spPr>
              <a:xfrm>
                <a:off x="3976398" y="1727821"/>
                <a:ext cx="7800340" cy="1152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limLoc m:val="undOvr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𝑋</m:t>
                                              </m:r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pt-BR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𝑌</m:t>
                                              </m:r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pt-BR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𝑌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𝑍</m:t>
                                              </m:r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pt-BR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𝑍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C50FF853-1260-4D5D-B60C-9761E27A0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6398" y="1727821"/>
                <a:ext cx="7800340" cy="1152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Elipse 30">
            <a:extLst>
              <a:ext uri="{FF2B5EF4-FFF2-40B4-BE49-F238E27FC236}">
                <a16:creationId xmlns:a16="http://schemas.microsoft.com/office/drawing/2014/main" id="{123087B7-B7E3-4D3E-9375-99CE20CC8394}"/>
              </a:ext>
            </a:extLst>
          </p:cNvPr>
          <p:cNvSpPr/>
          <p:nvPr/>
        </p:nvSpPr>
        <p:spPr>
          <a:xfrm>
            <a:off x="590876" y="3235556"/>
            <a:ext cx="2140972" cy="1885767"/>
          </a:xfrm>
          <a:prstGeom prst="ellipse">
            <a:avLst/>
          </a:prstGeom>
          <a:gradFill flip="none" rotWithShape="1">
            <a:gsLst>
              <a:gs pos="18000">
                <a:schemeClr val="accent3">
                  <a:lumMod val="67000"/>
                </a:schemeClr>
              </a:gs>
              <a:gs pos="55000">
                <a:schemeClr val="accent3">
                  <a:lumMod val="99000"/>
                  <a:lumOff val="1000"/>
                  <a:alpha val="74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929D0C0D-BBA0-4020-8521-ED4608C851DC}"/>
                  </a:ext>
                </a:extLst>
              </p:cNvPr>
              <p:cNvSpPr/>
              <p:nvPr/>
            </p:nvSpPr>
            <p:spPr>
              <a:xfrm>
                <a:off x="1759395" y="4276318"/>
                <a:ext cx="3897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929D0C0D-BBA0-4020-8521-ED4608C851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395" y="4276318"/>
                <a:ext cx="389786" cy="400110"/>
              </a:xfrm>
              <a:prstGeom prst="rect">
                <a:avLst/>
              </a:prstGeom>
              <a:blipFill>
                <a:blip r:embed="rId9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ítulo 1">
            <a:extLst>
              <a:ext uri="{FF2B5EF4-FFF2-40B4-BE49-F238E27FC236}">
                <a16:creationId xmlns:a16="http://schemas.microsoft.com/office/drawing/2014/main" id="{BEF271CB-F6AD-4F1B-A786-E6D7CFDBF453}"/>
              </a:ext>
            </a:extLst>
          </p:cNvPr>
          <p:cNvSpPr txBox="1">
            <a:spLocks/>
          </p:cNvSpPr>
          <p:nvPr/>
        </p:nvSpPr>
        <p:spPr>
          <a:xfrm>
            <a:off x="5819504" y="600872"/>
            <a:ext cx="5957234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dirty="0"/>
              <a:t>O </a:t>
            </a:r>
            <a:r>
              <a:rPr lang="pt-BR" sz="2400" dirty="0">
                <a:solidFill>
                  <a:srgbClr val="0070C0"/>
                </a:solidFill>
              </a:rPr>
              <a:t>potencial gravitacional </a:t>
            </a:r>
            <a:r>
              <a:rPr lang="pt-BR" sz="2400" dirty="0"/>
              <a:t>que gera a componente gravitacional de uma </a:t>
            </a:r>
            <a:r>
              <a:rPr lang="pt-BR" sz="2400" dirty="0">
                <a:solidFill>
                  <a:srgbClr val="0070C0"/>
                </a:solidFill>
              </a:rPr>
              <a:t>distribuição de densidade</a:t>
            </a:r>
            <a:r>
              <a:rPr lang="pt-BR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36407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/>
          <p:nvPr/>
        </p:nvCxnSpPr>
        <p:spPr>
          <a:xfrm>
            <a:off x="369109" y="2893656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369109" y="2893656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D135AA6-36EB-4205-8884-4A40A352753C}"/>
              </a:ext>
            </a:extLst>
          </p:cNvPr>
          <p:cNvCxnSpPr>
            <a:cxnSpLocks/>
          </p:cNvCxnSpPr>
          <p:nvPr/>
        </p:nvCxnSpPr>
        <p:spPr>
          <a:xfrm flipV="1">
            <a:off x="369108" y="1183869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E5F536-F853-4A6F-9BF2-C3B95D088F87}"/>
              </a:ext>
            </a:extLst>
          </p:cNvPr>
          <p:cNvSpPr txBox="1"/>
          <p:nvPr/>
        </p:nvSpPr>
        <p:spPr>
          <a:xfrm>
            <a:off x="1676852" y="875096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3270394" y="2893208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6257" y="5239154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201BCC9-36F8-4C7B-BD66-DB55C7D28A92}"/>
              </a:ext>
            </a:extLst>
          </p:cNvPr>
          <p:cNvSpPr/>
          <p:nvPr/>
        </p:nvSpPr>
        <p:spPr>
          <a:xfrm>
            <a:off x="1911719" y="209765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7108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Efeito gravitacional de uma distribuição de densidade</a:t>
            </a:r>
          </a:p>
        </p:txBody>
      </p:sp>
      <p:sp>
        <p:nvSpPr>
          <p:cNvPr id="34" name="Cubo 33">
            <a:extLst>
              <a:ext uri="{FF2B5EF4-FFF2-40B4-BE49-F238E27FC236}">
                <a16:creationId xmlns:a16="http://schemas.microsoft.com/office/drawing/2014/main" id="{A4B56E09-8B27-48F6-A123-11597482F192}"/>
              </a:ext>
            </a:extLst>
          </p:cNvPr>
          <p:cNvSpPr/>
          <p:nvPr/>
        </p:nvSpPr>
        <p:spPr>
          <a:xfrm>
            <a:off x="1332854" y="4071605"/>
            <a:ext cx="230691" cy="227345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E22C1C81-6114-4FE5-91C1-820C69A55B9F}"/>
              </a:ext>
            </a:extLst>
          </p:cNvPr>
          <p:cNvCxnSpPr>
            <a:stCxn id="34" idx="0"/>
            <a:endCxn id="12" idx="0"/>
          </p:cNvCxnSpPr>
          <p:nvPr/>
        </p:nvCxnSpPr>
        <p:spPr>
          <a:xfrm flipV="1">
            <a:off x="1476618" y="2097658"/>
            <a:ext cx="457961" cy="197394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/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blipFill>
                <a:blip r:embed="rId2"/>
                <a:stretch>
                  <a:fillRect l="-15789" t="-1961" r="-28947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/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dirty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𝑑</m:t>
                      </m:r>
                      <m:r>
                        <m:rPr>
                          <m:brk m:alnAt="24"/>
                        </m:rPr>
                        <a:rPr lang="el-GR" sz="20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𝜐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blipFill>
                <a:blip r:embed="rId3"/>
                <a:stretch>
                  <a:fillRect l="-17857" r="-8929" b="-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57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1972126" y="1875044"/>
                <a:ext cx="139916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126" y="1875044"/>
                <a:ext cx="1399166" cy="400110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ítulo 1">
            <a:extLst>
              <a:ext uri="{FF2B5EF4-FFF2-40B4-BE49-F238E27FC236}">
                <a16:creationId xmlns:a16="http://schemas.microsoft.com/office/drawing/2014/main" id="{25D62001-3C8D-40C6-951D-3F6DC6058951}"/>
              </a:ext>
            </a:extLst>
          </p:cNvPr>
          <p:cNvSpPr txBox="1">
            <a:spLocks/>
          </p:cNvSpPr>
          <p:nvPr/>
        </p:nvSpPr>
        <p:spPr>
          <a:xfrm>
            <a:off x="8435739" y="4463166"/>
            <a:ext cx="3340999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EC23017C-53A8-49C9-A8D1-32F24F361EF8}"/>
                  </a:ext>
                </a:extLst>
              </p:cNvPr>
              <p:cNvSpPr txBox="1"/>
              <p:nvPr/>
            </p:nvSpPr>
            <p:spPr>
              <a:xfrm>
                <a:off x="475048" y="5307679"/>
                <a:ext cx="4203202" cy="427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𝑌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𝑍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EC23017C-53A8-49C9-A8D1-32F24F361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48" y="5307679"/>
                <a:ext cx="4203202" cy="4277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323107B9-52F5-4447-92EF-8CED5ACB3CEF}"/>
                  </a:ext>
                </a:extLst>
              </p:cNvPr>
              <p:cNvSpPr txBox="1"/>
              <p:nvPr/>
            </p:nvSpPr>
            <p:spPr>
              <a:xfrm>
                <a:off x="620115" y="6000180"/>
                <a:ext cx="3239798" cy="6262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− </m:t>
                          </m:r>
                          <m:f>
                            <m:f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  <m:sub/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323107B9-52F5-4447-92EF-8CED5ACB3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15" y="6000180"/>
                <a:ext cx="3239798" cy="6262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ítulo 1">
            <a:extLst>
              <a:ext uri="{FF2B5EF4-FFF2-40B4-BE49-F238E27FC236}">
                <a16:creationId xmlns:a16="http://schemas.microsoft.com/office/drawing/2014/main" id="{2DF816A4-C846-4B2B-B305-4EF4CFF8E5D8}"/>
              </a:ext>
            </a:extLst>
          </p:cNvPr>
          <p:cNvSpPr txBox="1">
            <a:spLocks/>
          </p:cNvSpPr>
          <p:nvPr/>
        </p:nvSpPr>
        <p:spPr>
          <a:xfrm>
            <a:off x="5564001" y="3119110"/>
            <a:ext cx="5692491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400" dirty="0"/>
              <a:t>Quando consideramos a densidade homogênea ao longo do corpo e resolvemos a </a:t>
            </a:r>
            <a:r>
              <a:rPr lang="pt-BR" sz="4400" dirty="0">
                <a:solidFill>
                  <a:srgbClr val="0070C0"/>
                </a:solidFill>
              </a:rPr>
              <a:t>integral de volume para uma esfera</a:t>
            </a:r>
            <a:r>
              <a:rPr lang="pt-BR" sz="4400" dirty="0"/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929868FB-11EF-4361-AA79-204F4FA54D77}"/>
                  </a:ext>
                </a:extLst>
              </p:cNvPr>
              <p:cNvSpPr txBox="1"/>
              <p:nvPr/>
            </p:nvSpPr>
            <p:spPr>
              <a:xfrm>
                <a:off x="6311310" y="4251641"/>
                <a:ext cx="4248858" cy="6890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929868FB-11EF-4361-AA79-204F4FA54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310" y="4251641"/>
                <a:ext cx="4248858" cy="6890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ítulo 1">
                <a:extLst>
                  <a:ext uri="{FF2B5EF4-FFF2-40B4-BE49-F238E27FC236}">
                    <a16:creationId xmlns:a16="http://schemas.microsoft.com/office/drawing/2014/main" id="{7A3ACC3A-443A-4FB2-AFC8-4E70450B0B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64001" y="4848481"/>
                <a:ext cx="5692491" cy="103878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pt-BR" sz="2400" dirty="0"/>
                  <a:t>Que depende do volume V, da densidade </a:t>
                </a:r>
                <a14:m>
                  <m:oMath xmlns:m="http://schemas.openxmlformats.org/officeDocument/2006/math">
                    <m:r>
                      <a:rPr lang="pt-B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pt-BR" sz="2400" dirty="0"/>
                  <a:t> e da distância de observação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pt-BR" sz="2400" dirty="0"/>
                  <a:t>. </a:t>
                </a:r>
              </a:p>
            </p:txBody>
          </p:sp>
        </mc:Choice>
        <mc:Fallback>
          <p:sp>
            <p:nvSpPr>
              <p:cNvPr id="27" name="Título 1">
                <a:extLst>
                  <a:ext uri="{FF2B5EF4-FFF2-40B4-BE49-F238E27FC236}">
                    <a16:creationId xmlns:a16="http://schemas.microsoft.com/office/drawing/2014/main" id="{7A3ACC3A-443A-4FB2-AFC8-4E70450B0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001" y="4848481"/>
                <a:ext cx="5692491" cy="1038787"/>
              </a:xfrm>
              <a:prstGeom prst="rect">
                <a:avLst/>
              </a:prstGeom>
              <a:blipFill>
                <a:blip r:embed="rId8"/>
                <a:stretch>
                  <a:fillRect l="-1713" r="-2248" b="-134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C50FF853-1260-4D5D-B60C-9761E27A09FF}"/>
                  </a:ext>
                </a:extLst>
              </p:cNvPr>
              <p:cNvSpPr txBox="1"/>
              <p:nvPr/>
            </p:nvSpPr>
            <p:spPr>
              <a:xfrm>
                <a:off x="3976398" y="1727821"/>
                <a:ext cx="7800340" cy="1152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limLoc m:val="undOvr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𝑋</m:t>
                                              </m:r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pt-BR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𝑌</m:t>
                                              </m:r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pt-BR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𝑌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𝑍</m:t>
                                              </m:r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pt-BR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𝑍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C50FF853-1260-4D5D-B60C-9761E27A0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6398" y="1727821"/>
                <a:ext cx="7800340" cy="1152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Elipse 30">
            <a:extLst>
              <a:ext uri="{FF2B5EF4-FFF2-40B4-BE49-F238E27FC236}">
                <a16:creationId xmlns:a16="http://schemas.microsoft.com/office/drawing/2014/main" id="{123087B7-B7E3-4D3E-9375-99CE20CC8394}"/>
              </a:ext>
            </a:extLst>
          </p:cNvPr>
          <p:cNvSpPr/>
          <p:nvPr/>
        </p:nvSpPr>
        <p:spPr>
          <a:xfrm>
            <a:off x="590876" y="3235556"/>
            <a:ext cx="2140972" cy="1885767"/>
          </a:xfrm>
          <a:prstGeom prst="ellipse">
            <a:avLst/>
          </a:prstGeom>
          <a:gradFill flip="none" rotWithShape="1">
            <a:gsLst>
              <a:gs pos="18000">
                <a:schemeClr val="accent3">
                  <a:lumMod val="67000"/>
                </a:schemeClr>
              </a:gs>
              <a:gs pos="55000">
                <a:schemeClr val="accent3">
                  <a:lumMod val="99000"/>
                  <a:lumOff val="1000"/>
                  <a:alpha val="74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929D0C0D-BBA0-4020-8521-ED4608C851DC}"/>
                  </a:ext>
                </a:extLst>
              </p:cNvPr>
              <p:cNvSpPr/>
              <p:nvPr/>
            </p:nvSpPr>
            <p:spPr>
              <a:xfrm>
                <a:off x="1759395" y="4276318"/>
                <a:ext cx="3897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929D0C0D-BBA0-4020-8521-ED4608C851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395" y="4276318"/>
                <a:ext cx="389786" cy="400110"/>
              </a:xfrm>
              <a:prstGeom prst="rect">
                <a:avLst/>
              </a:prstGeom>
              <a:blipFill>
                <a:blip r:embed="rId1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ítulo 1">
            <a:extLst>
              <a:ext uri="{FF2B5EF4-FFF2-40B4-BE49-F238E27FC236}">
                <a16:creationId xmlns:a16="http://schemas.microsoft.com/office/drawing/2014/main" id="{BEF271CB-F6AD-4F1B-A786-E6D7CFDBF453}"/>
              </a:ext>
            </a:extLst>
          </p:cNvPr>
          <p:cNvSpPr txBox="1">
            <a:spLocks/>
          </p:cNvSpPr>
          <p:nvPr/>
        </p:nvSpPr>
        <p:spPr>
          <a:xfrm>
            <a:off x="5819504" y="600872"/>
            <a:ext cx="5957234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dirty="0"/>
              <a:t>O </a:t>
            </a:r>
            <a:r>
              <a:rPr lang="pt-BR" sz="2400" dirty="0">
                <a:solidFill>
                  <a:srgbClr val="0070C0"/>
                </a:solidFill>
              </a:rPr>
              <a:t>potencial gravitacional </a:t>
            </a:r>
            <a:r>
              <a:rPr lang="pt-BR" sz="2400" dirty="0"/>
              <a:t>que gera a componente gravitacional de uma </a:t>
            </a:r>
            <a:r>
              <a:rPr lang="pt-BR" sz="2400" dirty="0">
                <a:solidFill>
                  <a:srgbClr val="0070C0"/>
                </a:solidFill>
              </a:rPr>
              <a:t>distribuição de densidade</a:t>
            </a:r>
            <a:r>
              <a:rPr lang="pt-BR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961331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lowchart: Document 3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52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Efeito gravitacional de uma esfera</a:t>
            </a:r>
          </a:p>
        </p:txBody>
      </p:sp>
      <p:pic>
        <p:nvPicPr>
          <p:cNvPr id="6" name="Imagem 5" descr="Padrão do plano de fundo&#10;&#10;Descrição gerada automaticamente">
            <a:extLst>
              <a:ext uri="{FF2B5EF4-FFF2-40B4-BE49-F238E27FC236}">
                <a16:creationId xmlns:a16="http://schemas.microsoft.com/office/drawing/2014/main" id="{94FCE1F0-44E3-40BE-9C7C-5EA0E512C8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2"/>
          <a:stretch/>
        </p:blipFill>
        <p:spPr>
          <a:xfrm>
            <a:off x="4207933" y="944392"/>
            <a:ext cx="7347537" cy="4970191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9E6A5CF5-DD80-4FB2-8D05-C9155122F025}" type="slidenum">
              <a:rPr lang="en-US" smtClean="0"/>
              <a:pPr algn="l">
                <a:spcAft>
                  <a:spcPts val="600"/>
                </a:spcAft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8395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1493577-CE83-4830-8B63-9DF6A3DF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59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09386A0-0A09-4ADB-8C70-EFC9F43B8876}"/>
              </a:ext>
            </a:extLst>
          </p:cNvPr>
          <p:cNvSpPr txBox="1">
            <a:spLocks/>
          </p:cNvSpPr>
          <p:nvPr/>
        </p:nvSpPr>
        <p:spPr>
          <a:xfrm>
            <a:off x="190500" y="3018252"/>
            <a:ext cx="11811000" cy="8214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b="1" dirty="0">
                <a:solidFill>
                  <a:schemeClr val="bg1"/>
                </a:solidFill>
              </a:rPr>
              <a:t>2.1. </a:t>
            </a:r>
            <a:r>
              <a:rPr lang="pt-BR" sz="5400" b="1" dirty="0" err="1">
                <a:solidFill>
                  <a:schemeClr val="bg1"/>
                </a:solidFill>
              </a:rPr>
              <a:t>Gradiometria</a:t>
            </a:r>
            <a:r>
              <a:rPr lang="pt-BR" sz="5400" b="1" dirty="0">
                <a:solidFill>
                  <a:schemeClr val="bg1"/>
                </a:solidFill>
              </a:rPr>
              <a:t> gravimétrica 3D com esferas </a:t>
            </a:r>
          </a:p>
        </p:txBody>
      </p:sp>
    </p:spTree>
    <p:extLst>
      <p:ext uri="{BB962C8B-B14F-4D97-AF65-F5344CB8AC3E}">
        <p14:creationId xmlns:p14="http://schemas.microsoft.com/office/powerpoint/2010/main" val="3964738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6</a:t>
            </a:fld>
            <a:endParaRPr lang="pt-BR"/>
          </a:p>
        </p:txBody>
      </p:sp>
      <p:pic>
        <p:nvPicPr>
          <p:cNvPr id="17" name="Imagem 16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4E502884-C8FD-4186-AC57-80753B30B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46" y="1179438"/>
            <a:ext cx="3148826" cy="3252571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43AA6852-8FF9-4356-9A70-D61F55ACE7D5}"/>
              </a:ext>
            </a:extLst>
          </p:cNvPr>
          <p:cNvSpPr txBox="1"/>
          <p:nvPr/>
        </p:nvSpPr>
        <p:spPr>
          <a:xfrm>
            <a:off x="57567" y="0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Gravimetria</a:t>
            </a:r>
            <a:endParaRPr lang="pt-BR" sz="2400" b="1" dirty="0">
              <a:solidFill>
                <a:srgbClr val="0070C0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59E5A75-C3AF-49FA-A09D-06BD7271D1A0}"/>
              </a:ext>
            </a:extLst>
          </p:cNvPr>
          <p:cNvSpPr txBox="1"/>
          <p:nvPr/>
        </p:nvSpPr>
        <p:spPr>
          <a:xfrm>
            <a:off x="3979472" y="437790"/>
            <a:ext cx="65336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Foi um dos primeiros métodos na busca de óleo e gás!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17E1D43-6F62-428B-9E0B-D7C387649F26}"/>
              </a:ext>
            </a:extLst>
          </p:cNvPr>
          <p:cNvSpPr txBox="1"/>
          <p:nvPr/>
        </p:nvSpPr>
        <p:spPr>
          <a:xfrm>
            <a:off x="4625375" y="1891075"/>
            <a:ext cx="71409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A instrumentação, navegação e das plataformas possibilitou a cobertura de grandes áreas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D0605B3-48C8-4237-ADEA-102537DD4418}"/>
              </a:ext>
            </a:extLst>
          </p:cNvPr>
          <p:cNvSpPr txBox="1"/>
          <p:nvPr/>
        </p:nvSpPr>
        <p:spPr>
          <a:xfrm>
            <a:off x="4492531" y="3214241"/>
            <a:ext cx="72737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É também vastamente em diversas áreas como exploração mineral, hidrogeologia, dentre outros!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A5647F6-6084-40FF-80CF-3DAEF39D1390}"/>
              </a:ext>
            </a:extLst>
          </p:cNvPr>
          <p:cNvSpPr txBox="1"/>
          <p:nvPr/>
        </p:nvSpPr>
        <p:spPr>
          <a:xfrm>
            <a:off x="3132046" y="4794088"/>
            <a:ext cx="78700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É utilizado na para estimar o relevo do embasamento de bacias sedimentares, definição de contatos geológicos e delimitação da geometria dos corpos</a:t>
            </a:r>
          </a:p>
        </p:txBody>
      </p:sp>
    </p:spTree>
    <p:extLst>
      <p:ext uri="{BB962C8B-B14F-4D97-AF65-F5344CB8AC3E}">
        <p14:creationId xmlns:p14="http://schemas.microsoft.com/office/powerpoint/2010/main" val="15237175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/>
          <p:nvPr/>
        </p:nvCxnSpPr>
        <p:spPr>
          <a:xfrm>
            <a:off x="369109" y="2893656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369109" y="2893656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D135AA6-36EB-4205-8884-4A40A352753C}"/>
              </a:ext>
            </a:extLst>
          </p:cNvPr>
          <p:cNvCxnSpPr>
            <a:cxnSpLocks/>
          </p:cNvCxnSpPr>
          <p:nvPr/>
        </p:nvCxnSpPr>
        <p:spPr>
          <a:xfrm flipV="1">
            <a:off x="369108" y="1183869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E5F536-F853-4A6F-9BF2-C3B95D088F87}"/>
              </a:ext>
            </a:extLst>
          </p:cNvPr>
          <p:cNvSpPr txBox="1"/>
          <p:nvPr/>
        </p:nvSpPr>
        <p:spPr>
          <a:xfrm>
            <a:off x="1676852" y="875096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3270394" y="2893208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6257" y="5239154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45B35E83-B5D8-4521-86F6-8AF7C3BC4105}"/>
              </a:ext>
            </a:extLst>
          </p:cNvPr>
          <p:cNvSpPr/>
          <p:nvPr/>
        </p:nvSpPr>
        <p:spPr>
          <a:xfrm>
            <a:off x="763003" y="3681797"/>
            <a:ext cx="2507390" cy="1557357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201BCC9-36F8-4C7B-BD66-DB55C7D28A92}"/>
              </a:ext>
            </a:extLst>
          </p:cNvPr>
          <p:cNvSpPr/>
          <p:nvPr/>
        </p:nvSpPr>
        <p:spPr>
          <a:xfrm>
            <a:off x="1911719" y="209765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7108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Efeito gravitacional de uma distribuição de densidade</a:t>
            </a:r>
          </a:p>
        </p:txBody>
      </p:sp>
      <p:sp>
        <p:nvSpPr>
          <p:cNvPr id="34" name="Cubo 33">
            <a:extLst>
              <a:ext uri="{FF2B5EF4-FFF2-40B4-BE49-F238E27FC236}">
                <a16:creationId xmlns:a16="http://schemas.microsoft.com/office/drawing/2014/main" id="{A4B56E09-8B27-48F6-A123-11597482F192}"/>
              </a:ext>
            </a:extLst>
          </p:cNvPr>
          <p:cNvSpPr/>
          <p:nvPr/>
        </p:nvSpPr>
        <p:spPr>
          <a:xfrm>
            <a:off x="1332854" y="4071605"/>
            <a:ext cx="230691" cy="227345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E22C1C81-6114-4FE5-91C1-820C69A55B9F}"/>
              </a:ext>
            </a:extLst>
          </p:cNvPr>
          <p:cNvCxnSpPr>
            <a:stCxn id="34" idx="0"/>
            <a:endCxn id="12" idx="0"/>
          </p:cNvCxnSpPr>
          <p:nvPr/>
        </p:nvCxnSpPr>
        <p:spPr>
          <a:xfrm flipV="1">
            <a:off x="1476618" y="2097658"/>
            <a:ext cx="457961" cy="197394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/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blipFill>
                <a:blip r:embed="rId2"/>
                <a:stretch>
                  <a:fillRect l="-15789" t="-1961" r="-28947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/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dirty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𝑑</m:t>
                      </m:r>
                      <m:r>
                        <m:rPr>
                          <m:brk m:alnAt="24"/>
                        </m:rPr>
                        <a:rPr lang="el-GR" sz="20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𝜐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blipFill>
                <a:blip r:embed="rId3"/>
                <a:stretch>
                  <a:fillRect l="-17857" r="-8929" b="-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60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929D0C0D-BBA0-4020-8521-ED4608C851DC}"/>
                  </a:ext>
                </a:extLst>
              </p:cNvPr>
              <p:cNvSpPr/>
              <p:nvPr/>
            </p:nvSpPr>
            <p:spPr>
              <a:xfrm>
                <a:off x="1744559" y="4345397"/>
                <a:ext cx="3897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929D0C0D-BBA0-4020-8521-ED4608C851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559" y="4345397"/>
                <a:ext cx="389786" cy="400110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1972126" y="1875044"/>
                <a:ext cx="139916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126" y="1875044"/>
                <a:ext cx="1399166" cy="400110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EC23017C-53A8-49C9-A8D1-32F24F361EF8}"/>
                  </a:ext>
                </a:extLst>
              </p:cNvPr>
              <p:cNvSpPr txBox="1"/>
              <p:nvPr/>
            </p:nvSpPr>
            <p:spPr>
              <a:xfrm>
                <a:off x="475048" y="5307679"/>
                <a:ext cx="4203202" cy="427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𝑌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𝑍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EC23017C-53A8-49C9-A8D1-32F24F361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48" y="5307679"/>
                <a:ext cx="4203202" cy="4277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ítulo 1">
            <a:extLst>
              <a:ext uri="{FF2B5EF4-FFF2-40B4-BE49-F238E27FC236}">
                <a16:creationId xmlns:a16="http://schemas.microsoft.com/office/drawing/2014/main" id="{2AA485E7-0BB7-46DC-8675-9EEE103C43F1}"/>
              </a:ext>
            </a:extLst>
          </p:cNvPr>
          <p:cNvSpPr txBox="1">
            <a:spLocks/>
          </p:cNvSpPr>
          <p:nvPr/>
        </p:nvSpPr>
        <p:spPr>
          <a:xfrm>
            <a:off x="4496772" y="1186356"/>
            <a:ext cx="7407105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Um outro tipo de dado que utilizamos em estudos gravitacionais são os dados de </a:t>
            </a:r>
            <a:r>
              <a:rPr lang="pt-BR" sz="4400" b="1" dirty="0" err="1">
                <a:solidFill>
                  <a:schemeClr val="accent1">
                    <a:lumMod val="75000"/>
                  </a:schemeClr>
                </a:solidFill>
              </a:rPr>
              <a:t>gradiometria</a:t>
            </a:r>
            <a:r>
              <a:rPr lang="pt-BR" sz="4400" b="1" dirty="0">
                <a:solidFill>
                  <a:schemeClr val="accent1">
                    <a:lumMod val="75000"/>
                  </a:schemeClr>
                </a:solidFill>
              </a:rPr>
              <a:t> gravimétrica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5599A499-5127-4C29-A553-6A071AA3052C}"/>
                  </a:ext>
                </a:extLst>
              </p:cNvPr>
              <p:cNvSpPr txBox="1"/>
              <p:nvPr/>
            </p:nvSpPr>
            <p:spPr>
              <a:xfrm>
                <a:off x="5055296" y="2413436"/>
                <a:ext cx="2575320" cy="8490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𝑧𝑦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5599A499-5127-4C29-A553-6A071AA30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5296" y="2413436"/>
                <a:ext cx="2575320" cy="8490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EC2A996C-CF11-4C4B-9299-BD674E4CA0CB}"/>
                  </a:ext>
                </a:extLst>
              </p:cNvPr>
              <p:cNvSpPr txBox="1"/>
              <p:nvPr/>
            </p:nvSpPr>
            <p:spPr>
              <a:xfrm>
                <a:off x="8610600" y="2389544"/>
                <a:ext cx="3076868" cy="1007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𝑧𝑦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EC2A996C-CF11-4C4B-9299-BD674E4CA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2389544"/>
                <a:ext cx="3076868" cy="10073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C1493E8E-3EA3-42FA-9C72-59E0FD052F79}"/>
              </a:ext>
            </a:extLst>
          </p:cNvPr>
          <p:cNvSpPr/>
          <p:nvPr/>
        </p:nvSpPr>
        <p:spPr>
          <a:xfrm>
            <a:off x="7832220" y="2708523"/>
            <a:ext cx="576776" cy="3087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190C24CC-C620-4DDC-BE0C-7CFE0F9023CB}"/>
              </a:ext>
            </a:extLst>
          </p:cNvPr>
          <p:cNvSpPr txBox="1">
            <a:spLocks/>
          </p:cNvSpPr>
          <p:nvPr/>
        </p:nvSpPr>
        <p:spPr>
          <a:xfrm>
            <a:off x="6417088" y="3595550"/>
            <a:ext cx="4086765" cy="4536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>
                <a:solidFill>
                  <a:srgbClr val="0070C0"/>
                </a:solidFill>
              </a:rPr>
              <a:t>Tensor gradiente de gravidade</a:t>
            </a:r>
          </a:p>
        </p:txBody>
      </p:sp>
    </p:spTree>
    <p:extLst>
      <p:ext uri="{BB962C8B-B14F-4D97-AF65-F5344CB8AC3E}">
        <p14:creationId xmlns:p14="http://schemas.microsoft.com/office/powerpoint/2010/main" val="906115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/>
          <p:nvPr/>
        </p:nvCxnSpPr>
        <p:spPr>
          <a:xfrm>
            <a:off x="369109" y="2893656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369109" y="2893656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D135AA6-36EB-4205-8884-4A40A352753C}"/>
              </a:ext>
            </a:extLst>
          </p:cNvPr>
          <p:cNvCxnSpPr>
            <a:cxnSpLocks/>
          </p:cNvCxnSpPr>
          <p:nvPr/>
        </p:nvCxnSpPr>
        <p:spPr>
          <a:xfrm flipV="1">
            <a:off x="369108" y="1183869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E5F536-F853-4A6F-9BF2-C3B95D088F87}"/>
              </a:ext>
            </a:extLst>
          </p:cNvPr>
          <p:cNvSpPr txBox="1"/>
          <p:nvPr/>
        </p:nvSpPr>
        <p:spPr>
          <a:xfrm>
            <a:off x="1676852" y="875096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3270394" y="2893208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6257" y="5239154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201BCC9-36F8-4C7B-BD66-DB55C7D28A92}"/>
              </a:ext>
            </a:extLst>
          </p:cNvPr>
          <p:cNvSpPr/>
          <p:nvPr/>
        </p:nvSpPr>
        <p:spPr>
          <a:xfrm>
            <a:off x="1911719" y="209765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7108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Efeito gravitacional de uma distribuição de densidade</a:t>
            </a:r>
          </a:p>
        </p:txBody>
      </p:sp>
      <p:sp>
        <p:nvSpPr>
          <p:cNvPr id="34" name="Cubo 33">
            <a:extLst>
              <a:ext uri="{FF2B5EF4-FFF2-40B4-BE49-F238E27FC236}">
                <a16:creationId xmlns:a16="http://schemas.microsoft.com/office/drawing/2014/main" id="{A4B56E09-8B27-48F6-A123-11597482F192}"/>
              </a:ext>
            </a:extLst>
          </p:cNvPr>
          <p:cNvSpPr/>
          <p:nvPr/>
        </p:nvSpPr>
        <p:spPr>
          <a:xfrm>
            <a:off x="1332854" y="4071605"/>
            <a:ext cx="230691" cy="227345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E22C1C81-6114-4FE5-91C1-820C69A55B9F}"/>
              </a:ext>
            </a:extLst>
          </p:cNvPr>
          <p:cNvCxnSpPr>
            <a:stCxn id="34" idx="0"/>
            <a:endCxn id="12" idx="0"/>
          </p:cNvCxnSpPr>
          <p:nvPr/>
        </p:nvCxnSpPr>
        <p:spPr>
          <a:xfrm flipV="1">
            <a:off x="1476618" y="2097658"/>
            <a:ext cx="457961" cy="197394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/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blipFill>
                <a:blip r:embed="rId2"/>
                <a:stretch>
                  <a:fillRect l="-15789" t="-1961" r="-28947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/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dirty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𝑑</m:t>
                      </m:r>
                      <m:r>
                        <m:rPr>
                          <m:brk m:alnAt="24"/>
                        </m:rPr>
                        <a:rPr lang="el-GR" sz="20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𝜐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blipFill>
                <a:blip r:embed="rId3"/>
                <a:stretch>
                  <a:fillRect l="-17857" r="-8929" b="-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61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1972126" y="1875044"/>
                <a:ext cx="139916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126" y="1875044"/>
                <a:ext cx="1399166" cy="400110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EC23017C-53A8-49C9-A8D1-32F24F361EF8}"/>
                  </a:ext>
                </a:extLst>
              </p:cNvPr>
              <p:cNvSpPr txBox="1"/>
              <p:nvPr/>
            </p:nvSpPr>
            <p:spPr>
              <a:xfrm>
                <a:off x="475048" y="5307679"/>
                <a:ext cx="4203202" cy="427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𝑌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𝑍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EC23017C-53A8-49C9-A8D1-32F24F361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48" y="5307679"/>
                <a:ext cx="4203202" cy="4277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ítulo 1">
            <a:extLst>
              <a:ext uri="{FF2B5EF4-FFF2-40B4-BE49-F238E27FC236}">
                <a16:creationId xmlns:a16="http://schemas.microsoft.com/office/drawing/2014/main" id="{2AA485E7-0BB7-46DC-8675-9EEE103C43F1}"/>
              </a:ext>
            </a:extLst>
          </p:cNvPr>
          <p:cNvSpPr txBox="1">
            <a:spLocks/>
          </p:cNvSpPr>
          <p:nvPr/>
        </p:nvSpPr>
        <p:spPr>
          <a:xfrm>
            <a:off x="4496772" y="1186356"/>
            <a:ext cx="7407105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Um outro tipo de dado que utilizamos em estudos gravitacionais são os dados de </a:t>
            </a:r>
            <a:r>
              <a:rPr lang="pt-BR" sz="4400" b="1" dirty="0" err="1">
                <a:solidFill>
                  <a:schemeClr val="accent1">
                    <a:lumMod val="75000"/>
                  </a:schemeClr>
                </a:solidFill>
              </a:rPr>
              <a:t>gradiometria</a:t>
            </a:r>
            <a:r>
              <a:rPr lang="pt-BR" sz="4400" b="1" dirty="0">
                <a:solidFill>
                  <a:schemeClr val="accent1">
                    <a:lumMod val="75000"/>
                  </a:schemeClr>
                </a:solidFill>
              </a:rPr>
              <a:t> gravimétrica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5599A499-5127-4C29-A553-6A071AA3052C}"/>
                  </a:ext>
                </a:extLst>
              </p:cNvPr>
              <p:cNvSpPr txBox="1"/>
              <p:nvPr/>
            </p:nvSpPr>
            <p:spPr>
              <a:xfrm>
                <a:off x="5055296" y="2413436"/>
                <a:ext cx="2575320" cy="8490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𝑧𝑦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5599A499-5127-4C29-A553-6A071AA30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5296" y="2413436"/>
                <a:ext cx="2575320" cy="8490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EC2A996C-CF11-4C4B-9299-BD674E4CA0CB}"/>
                  </a:ext>
                </a:extLst>
              </p:cNvPr>
              <p:cNvSpPr txBox="1"/>
              <p:nvPr/>
            </p:nvSpPr>
            <p:spPr>
              <a:xfrm>
                <a:off x="8610600" y="2389544"/>
                <a:ext cx="3076868" cy="1007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𝑧𝑦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EC2A996C-CF11-4C4B-9299-BD674E4CA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2389544"/>
                <a:ext cx="3076868" cy="10073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C1493E8E-3EA3-42FA-9C72-59E0FD052F79}"/>
              </a:ext>
            </a:extLst>
          </p:cNvPr>
          <p:cNvSpPr/>
          <p:nvPr/>
        </p:nvSpPr>
        <p:spPr>
          <a:xfrm>
            <a:off x="7832220" y="2708523"/>
            <a:ext cx="576776" cy="3087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190C24CC-C620-4DDC-BE0C-7CFE0F9023CB}"/>
              </a:ext>
            </a:extLst>
          </p:cNvPr>
          <p:cNvSpPr txBox="1">
            <a:spLocks/>
          </p:cNvSpPr>
          <p:nvPr/>
        </p:nvSpPr>
        <p:spPr>
          <a:xfrm>
            <a:off x="6417088" y="3595550"/>
            <a:ext cx="4086765" cy="4536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>
                <a:solidFill>
                  <a:srgbClr val="0070C0"/>
                </a:solidFill>
              </a:rPr>
              <a:t>Tensor gradiente de gravidade</a:t>
            </a: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952A7F1B-B3E2-4643-B8FB-03216AE01215}"/>
              </a:ext>
            </a:extLst>
          </p:cNvPr>
          <p:cNvSpPr/>
          <p:nvPr/>
        </p:nvSpPr>
        <p:spPr>
          <a:xfrm>
            <a:off x="590876" y="3235556"/>
            <a:ext cx="2140972" cy="1885767"/>
          </a:xfrm>
          <a:prstGeom prst="ellipse">
            <a:avLst/>
          </a:prstGeom>
          <a:gradFill flip="none" rotWithShape="1">
            <a:gsLst>
              <a:gs pos="18000">
                <a:schemeClr val="accent3">
                  <a:lumMod val="67000"/>
                </a:schemeClr>
              </a:gs>
              <a:gs pos="55000">
                <a:schemeClr val="accent3">
                  <a:lumMod val="99000"/>
                  <a:lumOff val="1000"/>
                  <a:alpha val="74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929D0C0D-BBA0-4020-8521-ED4608C851DC}"/>
                  </a:ext>
                </a:extLst>
              </p:cNvPr>
              <p:cNvSpPr/>
              <p:nvPr/>
            </p:nvSpPr>
            <p:spPr>
              <a:xfrm>
                <a:off x="1530166" y="4282736"/>
                <a:ext cx="3897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929D0C0D-BBA0-4020-8521-ED4608C851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166" y="4282736"/>
                <a:ext cx="389786" cy="400110"/>
              </a:xfrm>
              <a:prstGeom prst="rect">
                <a:avLst/>
              </a:prstGeom>
              <a:blipFill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15446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/>
          <p:nvPr/>
        </p:nvCxnSpPr>
        <p:spPr>
          <a:xfrm>
            <a:off x="369109" y="2893656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369109" y="2893656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D135AA6-36EB-4205-8884-4A40A352753C}"/>
              </a:ext>
            </a:extLst>
          </p:cNvPr>
          <p:cNvCxnSpPr>
            <a:cxnSpLocks/>
          </p:cNvCxnSpPr>
          <p:nvPr/>
        </p:nvCxnSpPr>
        <p:spPr>
          <a:xfrm flipV="1">
            <a:off x="369108" y="1183869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E5F536-F853-4A6F-9BF2-C3B95D088F87}"/>
              </a:ext>
            </a:extLst>
          </p:cNvPr>
          <p:cNvSpPr txBox="1"/>
          <p:nvPr/>
        </p:nvSpPr>
        <p:spPr>
          <a:xfrm>
            <a:off x="1676852" y="875096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3270394" y="2893208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6257" y="5239154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201BCC9-36F8-4C7B-BD66-DB55C7D28A92}"/>
              </a:ext>
            </a:extLst>
          </p:cNvPr>
          <p:cNvSpPr/>
          <p:nvPr/>
        </p:nvSpPr>
        <p:spPr>
          <a:xfrm>
            <a:off x="1911719" y="209765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7108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Efeito gravitacional de uma distribuição de densidade</a:t>
            </a:r>
          </a:p>
        </p:txBody>
      </p:sp>
      <p:sp>
        <p:nvSpPr>
          <p:cNvPr id="34" name="Cubo 33">
            <a:extLst>
              <a:ext uri="{FF2B5EF4-FFF2-40B4-BE49-F238E27FC236}">
                <a16:creationId xmlns:a16="http://schemas.microsoft.com/office/drawing/2014/main" id="{A4B56E09-8B27-48F6-A123-11597482F192}"/>
              </a:ext>
            </a:extLst>
          </p:cNvPr>
          <p:cNvSpPr/>
          <p:nvPr/>
        </p:nvSpPr>
        <p:spPr>
          <a:xfrm>
            <a:off x="1332854" y="4071605"/>
            <a:ext cx="230691" cy="227345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E22C1C81-6114-4FE5-91C1-820C69A55B9F}"/>
              </a:ext>
            </a:extLst>
          </p:cNvPr>
          <p:cNvCxnSpPr>
            <a:stCxn id="34" idx="0"/>
            <a:endCxn id="12" idx="0"/>
          </p:cNvCxnSpPr>
          <p:nvPr/>
        </p:nvCxnSpPr>
        <p:spPr>
          <a:xfrm flipV="1">
            <a:off x="1476618" y="2097658"/>
            <a:ext cx="457961" cy="197394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/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blipFill>
                <a:blip r:embed="rId2"/>
                <a:stretch>
                  <a:fillRect l="-15789" t="-1961" r="-28947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/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dirty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𝑑</m:t>
                      </m:r>
                      <m:r>
                        <m:rPr>
                          <m:brk m:alnAt="24"/>
                        </m:rPr>
                        <a:rPr lang="el-GR" sz="20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𝜐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blipFill>
                <a:blip r:embed="rId3"/>
                <a:stretch>
                  <a:fillRect l="-17857" r="-8929" b="-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62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1972126" y="1875044"/>
                <a:ext cx="139916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126" y="1875044"/>
                <a:ext cx="1399166" cy="400110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EC23017C-53A8-49C9-A8D1-32F24F361EF8}"/>
                  </a:ext>
                </a:extLst>
              </p:cNvPr>
              <p:cNvSpPr txBox="1"/>
              <p:nvPr/>
            </p:nvSpPr>
            <p:spPr>
              <a:xfrm>
                <a:off x="475048" y="5307679"/>
                <a:ext cx="4203202" cy="427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𝑌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𝑍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EC23017C-53A8-49C9-A8D1-32F24F361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48" y="5307679"/>
                <a:ext cx="4203202" cy="4277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ítulo 1">
            <a:extLst>
              <a:ext uri="{FF2B5EF4-FFF2-40B4-BE49-F238E27FC236}">
                <a16:creationId xmlns:a16="http://schemas.microsoft.com/office/drawing/2014/main" id="{2AA485E7-0BB7-46DC-8675-9EEE103C43F1}"/>
              </a:ext>
            </a:extLst>
          </p:cNvPr>
          <p:cNvSpPr txBox="1">
            <a:spLocks/>
          </p:cNvSpPr>
          <p:nvPr/>
        </p:nvSpPr>
        <p:spPr>
          <a:xfrm>
            <a:off x="4496772" y="1186356"/>
            <a:ext cx="7407105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Um outro tipo de dado que utilizamos em estudos gravitacionais são os dados de </a:t>
            </a:r>
            <a:r>
              <a:rPr lang="pt-BR" sz="4400" b="1" dirty="0" err="1">
                <a:solidFill>
                  <a:schemeClr val="accent1">
                    <a:lumMod val="75000"/>
                  </a:schemeClr>
                </a:solidFill>
              </a:rPr>
              <a:t>gradiometria</a:t>
            </a:r>
            <a:r>
              <a:rPr lang="pt-BR" sz="4400" b="1" dirty="0">
                <a:solidFill>
                  <a:schemeClr val="accent1">
                    <a:lumMod val="75000"/>
                  </a:schemeClr>
                </a:solidFill>
              </a:rPr>
              <a:t> gravimétrica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5599A499-5127-4C29-A553-6A071AA3052C}"/>
                  </a:ext>
                </a:extLst>
              </p:cNvPr>
              <p:cNvSpPr txBox="1"/>
              <p:nvPr/>
            </p:nvSpPr>
            <p:spPr>
              <a:xfrm>
                <a:off x="5055296" y="2413436"/>
                <a:ext cx="2575320" cy="8490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𝑧𝑦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5599A499-5127-4C29-A553-6A071AA30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5296" y="2413436"/>
                <a:ext cx="2575320" cy="8490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EC2A996C-CF11-4C4B-9299-BD674E4CA0CB}"/>
                  </a:ext>
                </a:extLst>
              </p:cNvPr>
              <p:cNvSpPr txBox="1"/>
              <p:nvPr/>
            </p:nvSpPr>
            <p:spPr>
              <a:xfrm>
                <a:off x="8610600" y="2389544"/>
                <a:ext cx="3076868" cy="1007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𝑧𝑦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EC2A996C-CF11-4C4B-9299-BD674E4CA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2389544"/>
                <a:ext cx="3076868" cy="10073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C1493E8E-3EA3-42FA-9C72-59E0FD052F79}"/>
              </a:ext>
            </a:extLst>
          </p:cNvPr>
          <p:cNvSpPr/>
          <p:nvPr/>
        </p:nvSpPr>
        <p:spPr>
          <a:xfrm>
            <a:off x="7832220" y="2708523"/>
            <a:ext cx="576776" cy="3087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190C24CC-C620-4DDC-BE0C-7CFE0F9023CB}"/>
              </a:ext>
            </a:extLst>
          </p:cNvPr>
          <p:cNvSpPr txBox="1">
            <a:spLocks/>
          </p:cNvSpPr>
          <p:nvPr/>
        </p:nvSpPr>
        <p:spPr>
          <a:xfrm>
            <a:off x="6417088" y="3595550"/>
            <a:ext cx="4086765" cy="4536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>
                <a:solidFill>
                  <a:srgbClr val="0070C0"/>
                </a:solidFill>
              </a:rPr>
              <a:t>Tensor gradiente de gravidade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B8683094-5FA7-40A1-8F57-D5EE014E0541}"/>
              </a:ext>
            </a:extLst>
          </p:cNvPr>
          <p:cNvSpPr txBox="1">
            <a:spLocks/>
          </p:cNvSpPr>
          <p:nvPr/>
        </p:nvSpPr>
        <p:spPr>
          <a:xfrm>
            <a:off x="5736506" y="4071605"/>
            <a:ext cx="5692491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400" dirty="0"/>
              <a:t>Quando consideramos a densidade homogênea ao longo do corpo e resolvemos a </a:t>
            </a:r>
            <a:r>
              <a:rPr lang="pt-BR" sz="4400" dirty="0">
                <a:solidFill>
                  <a:srgbClr val="0070C0"/>
                </a:solidFill>
              </a:rPr>
              <a:t>integral de volume para uma esfera</a:t>
            </a:r>
            <a:r>
              <a:rPr lang="pt-BR" sz="4400" dirty="0"/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02017284-76F0-41BF-B5EF-4B71C54DD611}"/>
                  </a:ext>
                </a:extLst>
              </p:cNvPr>
              <p:cNvSpPr txBox="1"/>
              <p:nvPr/>
            </p:nvSpPr>
            <p:spPr>
              <a:xfrm>
                <a:off x="6483815" y="5204136"/>
                <a:ext cx="4248858" cy="6890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02017284-76F0-41BF-B5EF-4B71C54DD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815" y="5204136"/>
                <a:ext cx="4248858" cy="6890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ítulo 1">
                <a:extLst>
                  <a:ext uri="{FF2B5EF4-FFF2-40B4-BE49-F238E27FC236}">
                    <a16:creationId xmlns:a16="http://schemas.microsoft.com/office/drawing/2014/main" id="{FA13108D-BD92-4A47-822B-6FA2388CD9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36506" y="5800976"/>
                <a:ext cx="5692491" cy="103878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pt-BR" sz="2400" dirty="0"/>
                  <a:t>Que depende do volume V, da densidade </a:t>
                </a:r>
                <a14:m>
                  <m:oMath xmlns:m="http://schemas.openxmlformats.org/officeDocument/2006/math">
                    <m:r>
                      <a:rPr lang="pt-B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pt-BR" sz="2400" dirty="0"/>
                  <a:t> e da distância de observação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pt-BR" sz="2400" dirty="0"/>
                  <a:t>. </a:t>
                </a:r>
              </a:p>
            </p:txBody>
          </p:sp>
        </mc:Choice>
        <mc:Fallback>
          <p:sp>
            <p:nvSpPr>
              <p:cNvPr id="27" name="Título 1">
                <a:extLst>
                  <a:ext uri="{FF2B5EF4-FFF2-40B4-BE49-F238E27FC236}">
                    <a16:creationId xmlns:a16="http://schemas.microsoft.com/office/drawing/2014/main" id="{FA13108D-BD92-4A47-822B-6FA2388CD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506" y="5800976"/>
                <a:ext cx="5692491" cy="1038787"/>
              </a:xfrm>
              <a:prstGeom prst="rect">
                <a:avLst/>
              </a:prstGeom>
              <a:blipFill>
                <a:blip r:embed="rId9"/>
                <a:stretch>
                  <a:fillRect l="-1606" r="-2355" b="-135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Elipse 35">
            <a:extLst>
              <a:ext uri="{FF2B5EF4-FFF2-40B4-BE49-F238E27FC236}">
                <a16:creationId xmlns:a16="http://schemas.microsoft.com/office/drawing/2014/main" id="{952A7F1B-B3E2-4643-B8FB-03216AE01215}"/>
              </a:ext>
            </a:extLst>
          </p:cNvPr>
          <p:cNvSpPr/>
          <p:nvPr/>
        </p:nvSpPr>
        <p:spPr>
          <a:xfrm>
            <a:off x="590876" y="3235556"/>
            <a:ext cx="2140972" cy="1885767"/>
          </a:xfrm>
          <a:prstGeom prst="ellipse">
            <a:avLst/>
          </a:prstGeom>
          <a:gradFill flip="none" rotWithShape="1">
            <a:gsLst>
              <a:gs pos="18000">
                <a:schemeClr val="accent3">
                  <a:lumMod val="67000"/>
                </a:schemeClr>
              </a:gs>
              <a:gs pos="55000">
                <a:schemeClr val="accent3">
                  <a:lumMod val="99000"/>
                  <a:lumOff val="1000"/>
                  <a:alpha val="74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929D0C0D-BBA0-4020-8521-ED4608C851DC}"/>
                  </a:ext>
                </a:extLst>
              </p:cNvPr>
              <p:cNvSpPr/>
              <p:nvPr/>
            </p:nvSpPr>
            <p:spPr>
              <a:xfrm>
                <a:off x="1530166" y="4282736"/>
                <a:ext cx="3897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929D0C0D-BBA0-4020-8521-ED4608C851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166" y="4282736"/>
                <a:ext cx="389786" cy="400110"/>
              </a:xfrm>
              <a:prstGeom prst="rect">
                <a:avLst/>
              </a:prstGeom>
              <a:blipFill>
                <a:blip r:embed="rId10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32016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/>
          <p:nvPr/>
        </p:nvCxnSpPr>
        <p:spPr>
          <a:xfrm>
            <a:off x="369109" y="2893656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369109" y="2893656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D135AA6-36EB-4205-8884-4A40A352753C}"/>
              </a:ext>
            </a:extLst>
          </p:cNvPr>
          <p:cNvCxnSpPr>
            <a:cxnSpLocks/>
          </p:cNvCxnSpPr>
          <p:nvPr/>
        </p:nvCxnSpPr>
        <p:spPr>
          <a:xfrm flipV="1">
            <a:off x="369108" y="1183869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E5F536-F853-4A6F-9BF2-C3B95D088F87}"/>
              </a:ext>
            </a:extLst>
          </p:cNvPr>
          <p:cNvSpPr txBox="1"/>
          <p:nvPr/>
        </p:nvSpPr>
        <p:spPr>
          <a:xfrm>
            <a:off x="1676852" y="875096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3270394" y="2893208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6257" y="5239154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201BCC9-36F8-4C7B-BD66-DB55C7D28A92}"/>
              </a:ext>
            </a:extLst>
          </p:cNvPr>
          <p:cNvSpPr/>
          <p:nvPr/>
        </p:nvSpPr>
        <p:spPr>
          <a:xfrm>
            <a:off x="1911719" y="209765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7108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Efeito gravitacional de uma distribuição de densidade</a:t>
            </a:r>
          </a:p>
        </p:txBody>
      </p:sp>
      <p:sp>
        <p:nvSpPr>
          <p:cNvPr id="34" name="Cubo 33">
            <a:extLst>
              <a:ext uri="{FF2B5EF4-FFF2-40B4-BE49-F238E27FC236}">
                <a16:creationId xmlns:a16="http://schemas.microsoft.com/office/drawing/2014/main" id="{A4B56E09-8B27-48F6-A123-11597482F192}"/>
              </a:ext>
            </a:extLst>
          </p:cNvPr>
          <p:cNvSpPr/>
          <p:nvPr/>
        </p:nvSpPr>
        <p:spPr>
          <a:xfrm>
            <a:off x="1332854" y="4071605"/>
            <a:ext cx="230691" cy="227345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E22C1C81-6114-4FE5-91C1-820C69A55B9F}"/>
              </a:ext>
            </a:extLst>
          </p:cNvPr>
          <p:cNvCxnSpPr>
            <a:stCxn id="34" idx="0"/>
            <a:endCxn id="12" idx="0"/>
          </p:cNvCxnSpPr>
          <p:nvPr/>
        </p:nvCxnSpPr>
        <p:spPr>
          <a:xfrm flipV="1">
            <a:off x="1476618" y="2097658"/>
            <a:ext cx="457961" cy="197394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/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blipFill>
                <a:blip r:embed="rId2"/>
                <a:stretch>
                  <a:fillRect l="-15789" t="-1961" r="-28947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/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dirty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𝑑</m:t>
                      </m:r>
                      <m:r>
                        <m:rPr>
                          <m:brk m:alnAt="24"/>
                        </m:rPr>
                        <a:rPr lang="el-GR" sz="20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𝜐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blipFill>
                <a:blip r:embed="rId3"/>
                <a:stretch>
                  <a:fillRect l="-17857" r="-8929" b="-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63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1972126" y="1875044"/>
                <a:ext cx="139916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126" y="1875044"/>
                <a:ext cx="1399166" cy="400110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EC23017C-53A8-49C9-A8D1-32F24F361EF8}"/>
                  </a:ext>
                </a:extLst>
              </p:cNvPr>
              <p:cNvSpPr txBox="1"/>
              <p:nvPr/>
            </p:nvSpPr>
            <p:spPr>
              <a:xfrm>
                <a:off x="475048" y="5307679"/>
                <a:ext cx="4203202" cy="427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𝑌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𝑍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EC23017C-53A8-49C9-A8D1-32F24F361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48" y="5307679"/>
                <a:ext cx="4203202" cy="4277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ítulo 1">
            <a:extLst>
              <a:ext uri="{FF2B5EF4-FFF2-40B4-BE49-F238E27FC236}">
                <a16:creationId xmlns:a16="http://schemas.microsoft.com/office/drawing/2014/main" id="{2AA485E7-0BB7-46DC-8675-9EEE103C43F1}"/>
              </a:ext>
            </a:extLst>
          </p:cNvPr>
          <p:cNvSpPr txBox="1">
            <a:spLocks/>
          </p:cNvSpPr>
          <p:nvPr/>
        </p:nvSpPr>
        <p:spPr>
          <a:xfrm>
            <a:off x="4496772" y="1186356"/>
            <a:ext cx="7407105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Um outro tipo de dado que utilizamos em estudos gravitacionais são os dados de </a:t>
            </a:r>
            <a:r>
              <a:rPr lang="pt-BR" sz="4400" b="1" dirty="0" err="1">
                <a:solidFill>
                  <a:schemeClr val="accent1">
                    <a:lumMod val="75000"/>
                  </a:schemeClr>
                </a:solidFill>
              </a:rPr>
              <a:t>gradiometria</a:t>
            </a:r>
            <a:r>
              <a:rPr lang="pt-BR" sz="4400" b="1" dirty="0">
                <a:solidFill>
                  <a:schemeClr val="accent1">
                    <a:lumMod val="75000"/>
                  </a:schemeClr>
                </a:solidFill>
              </a:rPr>
              <a:t> gravimétrica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5599A499-5127-4C29-A553-6A071AA3052C}"/>
                  </a:ext>
                </a:extLst>
              </p:cNvPr>
              <p:cNvSpPr txBox="1"/>
              <p:nvPr/>
            </p:nvSpPr>
            <p:spPr>
              <a:xfrm>
                <a:off x="5055296" y="2413436"/>
                <a:ext cx="2575320" cy="8490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𝑧𝑦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5599A499-5127-4C29-A553-6A071AA30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5296" y="2413436"/>
                <a:ext cx="2575320" cy="8490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EC2A996C-CF11-4C4B-9299-BD674E4CA0CB}"/>
                  </a:ext>
                </a:extLst>
              </p:cNvPr>
              <p:cNvSpPr txBox="1"/>
              <p:nvPr/>
            </p:nvSpPr>
            <p:spPr>
              <a:xfrm>
                <a:off x="8610600" y="2389544"/>
                <a:ext cx="3076868" cy="1007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𝑧𝑦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EC2A996C-CF11-4C4B-9299-BD674E4CA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2389544"/>
                <a:ext cx="3076868" cy="10073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C1493E8E-3EA3-42FA-9C72-59E0FD052F79}"/>
              </a:ext>
            </a:extLst>
          </p:cNvPr>
          <p:cNvSpPr/>
          <p:nvPr/>
        </p:nvSpPr>
        <p:spPr>
          <a:xfrm>
            <a:off x="7832220" y="2708523"/>
            <a:ext cx="576776" cy="3087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190C24CC-C620-4DDC-BE0C-7CFE0F9023CB}"/>
              </a:ext>
            </a:extLst>
          </p:cNvPr>
          <p:cNvSpPr txBox="1">
            <a:spLocks/>
          </p:cNvSpPr>
          <p:nvPr/>
        </p:nvSpPr>
        <p:spPr>
          <a:xfrm>
            <a:off x="6417088" y="3595550"/>
            <a:ext cx="4086765" cy="4536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>
                <a:solidFill>
                  <a:srgbClr val="0070C0"/>
                </a:solidFill>
              </a:rPr>
              <a:t>Tensor gradiente de gravidade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B8683094-5FA7-40A1-8F57-D5EE014E0541}"/>
              </a:ext>
            </a:extLst>
          </p:cNvPr>
          <p:cNvSpPr txBox="1">
            <a:spLocks/>
          </p:cNvSpPr>
          <p:nvPr/>
        </p:nvSpPr>
        <p:spPr>
          <a:xfrm>
            <a:off x="5736506" y="4071605"/>
            <a:ext cx="5692491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400" dirty="0"/>
              <a:t>Quando consideramos a densidade homogênea ao longo do corpo e resolvemos a </a:t>
            </a:r>
            <a:r>
              <a:rPr lang="pt-BR" sz="4400" dirty="0">
                <a:solidFill>
                  <a:srgbClr val="0070C0"/>
                </a:solidFill>
              </a:rPr>
              <a:t>integral de volume para uma esfera</a:t>
            </a:r>
            <a:r>
              <a:rPr lang="pt-BR" sz="4400" dirty="0"/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02017284-76F0-41BF-B5EF-4B71C54DD611}"/>
                  </a:ext>
                </a:extLst>
              </p:cNvPr>
              <p:cNvSpPr txBox="1"/>
              <p:nvPr/>
            </p:nvSpPr>
            <p:spPr>
              <a:xfrm>
                <a:off x="6483815" y="5204136"/>
                <a:ext cx="4248858" cy="6890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02017284-76F0-41BF-B5EF-4B71C54DD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815" y="5204136"/>
                <a:ext cx="4248858" cy="6890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ítulo 1">
                <a:extLst>
                  <a:ext uri="{FF2B5EF4-FFF2-40B4-BE49-F238E27FC236}">
                    <a16:creationId xmlns:a16="http://schemas.microsoft.com/office/drawing/2014/main" id="{FA13108D-BD92-4A47-822B-6FA2388CD9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36506" y="5800976"/>
                <a:ext cx="5692491" cy="103878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pt-BR" sz="2400" dirty="0"/>
                  <a:t>Que depende do volume V, da densidade </a:t>
                </a:r>
                <a14:m>
                  <m:oMath xmlns:m="http://schemas.openxmlformats.org/officeDocument/2006/math">
                    <m:r>
                      <a:rPr lang="pt-B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pt-BR" sz="2400" dirty="0"/>
                  <a:t> e da distância de observação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pt-BR" sz="2400" dirty="0"/>
                  <a:t>. </a:t>
                </a:r>
              </a:p>
            </p:txBody>
          </p:sp>
        </mc:Choice>
        <mc:Fallback>
          <p:sp>
            <p:nvSpPr>
              <p:cNvPr id="27" name="Título 1">
                <a:extLst>
                  <a:ext uri="{FF2B5EF4-FFF2-40B4-BE49-F238E27FC236}">
                    <a16:creationId xmlns:a16="http://schemas.microsoft.com/office/drawing/2014/main" id="{FA13108D-BD92-4A47-822B-6FA2388CD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506" y="5800976"/>
                <a:ext cx="5692491" cy="1038787"/>
              </a:xfrm>
              <a:prstGeom prst="rect">
                <a:avLst/>
              </a:prstGeom>
              <a:blipFill>
                <a:blip r:embed="rId9"/>
                <a:stretch>
                  <a:fillRect l="-1606" r="-2355" b="-135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31A88C12-BEA2-4594-AA3F-8B2650582B13}"/>
                  </a:ext>
                </a:extLst>
              </p:cNvPr>
              <p:cNvSpPr txBox="1"/>
              <p:nvPr/>
            </p:nvSpPr>
            <p:spPr>
              <a:xfrm>
                <a:off x="838200" y="6027294"/>
                <a:ext cx="3669081" cy="7094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𝛼𝛽</m:t>
                          </m:r>
                        </m:sub>
                      </m:sSub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− </m:t>
                          </m:r>
                          <m:f>
                            <m:f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BR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den>
                          </m:f>
                        </m:e>
                        <m:sub/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31A88C12-BEA2-4594-AA3F-8B2650582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6027294"/>
                <a:ext cx="3669081" cy="70949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Elipse 35">
            <a:extLst>
              <a:ext uri="{FF2B5EF4-FFF2-40B4-BE49-F238E27FC236}">
                <a16:creationId xmlns:a16="http://schemas.microsoft.com/office/drawing/2014/main" id="{952A7F1B-B3E2-4643-B8FB-03216AE01215}"/>
              </a:ext>
            </a:extLst>
          </p:cNvPr>
          <p:cNvSpPr/>
          <p:nvPr/>
        </p:nvSpPr>
        <p:spPr>
          <a:xfrm>
            <a:off x="590876" y="3235556"/>
            <a:ext cx="2140972" cy="1885767"/>
          </a:xfrm>
          <a:prstGeom prst="ellipse">
            <a:avLst/>
          </a:prstGeom>
          <a:gradFill flip="none" rotWithShape="1">
            <a:gsLst>
              <a:gs pos="18000">
                <a:schemeClr val="accent3">
                  <a:lumMod val="67000"/>
                </a:schemeClr>
              </a:gs>
              <a:gs pos="55000">
                <a:schemeClr val="accent3">
                  <a:lumMod val="99000"/>
                  <a:lumOff val="1000"/>
                  <a:alpha val="74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929D0C0D-BBA0-4020-8521-ED4608C851DC}"/>
                  </a:ext>
                </a:extLst>
              </p:cNvPr>
              <p:cNvSpPr/>
              <p:nvPr/>
            </p:nvSpPr>
            <p:spPr>
              <a:xfrm>
                <a:off x="1530166" y="4282736"/>
                <a:ext cx="3897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929D0C0D-BBA0-4020-8521-ED4608C851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166" y="4282736"/>
                <a:ext cx="389786" cy="400110"/>
              </a:xfrm>
              <a:prstGeom prst="rect">
                <a:avLst/>
              </a:prstGeom>
              <a:blipFill>
                <a:blip r:embed="rId11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68101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lowchart: Document 3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42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Gradiente da gravidade</a:t>
            </a:r>
          </a:p>
        </p:txBody>
      </p:sp>
      <p:pic>
        <p:nvPicPr>
          <p:cNvPr id="4" name="Imagem 3" descr="Tela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7D88EFF6-65A9-4BA6-84BE-16E826D49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93" y="640080"/>
            <a:ext cx="5578816" cy="5578816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9E6A5CF5-DD80-4FB2-8D05-C9155122F025}" type="slidenum">
              <a:rPr lang="en-US" smtClean="0"/>
              <a:pPr algn="l">
                <a:spcAft>
                  <a:spcPts val="600"/>
                </a:spcAft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015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1493577-CE83-4830-8B63-9DF6A3DF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65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09386A0-0A09-4ADB-8C70-EFC9F43B8876}"/>
              </a:ext>
            </a:extLst>
          </p:cNvPr>
          <p:cNvSpPr txBox="1">
            <a:spLocks/>
          </p:cNvSpPr>
          <p:nvPr/>
        </p:nvSpPr>
        <p:spPr>
          <a:xfrm>
            <a:off x="190500" y="3018252"/>
            <a:ext cx="11811000" cy="8214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b="1" dirty="0">
                <a:solidFill>
                  <a:schemeClr val="bg1"/>
                </a:solidFill>
              </a:rPr>
              <a:t>3. Modelagem 3D </a:t>
            </a:r>
            <a:r>
              <a:rPr lang="pt-BR" sz="5400" b="1" dirty="0" err="1">
                <a:solidFill>
                  <a:schemeClr val="bg1"/>
                </a:solidFill>
              </a:rPr>
              <a:t>grav</a:t>
            </a:r>
            <a:r>
              <a:rPr lang="pt-BR" sz="5400" b="1" dirty="0">
                <a:solidFill>
                  <a:schemeClr val="bg1"/>
                </a:solidFill>
              </a:rPr>
              <a:t> com prismas </a:t>
            </a:r>
          </a:p>
        </p:txBody>
      </p:sp>
    </p:spTree>
    <p:extLst>
      <p:ext uri="{BB962C8B-B14F-4D97-AF65-F5344CB8AC3E}">
        <p14:creationId xmlns:p14="http://schemas.microsoft.com/office/powerpoint/2010/main" val="3091012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/>
          <p:nvPr/>
        </p:nvCxnSpPr>
        <p:spPr>
          <a:xfrm>
            <a:off x="369109" y="2893656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369109" y="2893656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D135AA6-36EB-4205-8884-4A40A352753C}"/>
              </a:ext>
            </a:extLst>
          </p:cNvPr>
          <p:cNvCxnSpPr>
            <a:cxnSpLocks/>
          </p:cNvCxnSpPr>
          <p:nvPr/>
        </p:nvCxnSpPr>
        <p:spPr>
          <a:xfrm flipV="1">
            <a:off x="369108" y="1183869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E5F536-F853-4A6F-9BF2-C3B95D088F87}"/>
              </a:ext>
            </a:extLst>
          </p:cNvPr>
          <p:cNvSpPr txBox="1"/>
          <p:nvPr/>
        </p:nvSpPr>
        <p:spPr>
          <a:xfrm>
            <a:off x="1676852" y="875096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3270394" y="2893208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6257" y="5239154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201BCC9-36F8-4C7B-BD66-DB55C7D28A92}"/>
              </a:ext>
            </a:extLst>
          </p:cNvPr>
          <p:cNvSpPr/>
          <p:nvPr/>
        </p:nvSpPr>
        <p:spPr>
          <a:xfrm>
            <a:off x="1911719" y="209765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7108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Efeito gravitacional de uma distribuição de densidade</a:t>
            </a:r>
          </a:p>
        </p:txBody>
      </p:sp>
      <p:sp>
        <p:nvSpPr>
          <p:cNvPr id="34" name="Cubo 33">
            <a:extLst>
              <a:ext uri="{FF2B5EF4-FFF2-40B4-BE49-F238E27FC236}">
                <a16:creationId xmlns:a16="http://schemas.microsoft.com/office/drawing/2014/main" id="{A4B56E09-8B27-48F6-A123-11597482F192}"/>
              </a:ext>
            </a:extLst>
          </p:cNvPr>
          <p:cNvSpPr/>
          <p:nvPr/>
        </p:nvSpPr>
        <p:spPr>
          <a:xfrm>
            <a:off x="1332854" y="4071605"/>
            <a:ext cx="230691" cy="227345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E22C1C81-6114-4FE5-91C1-820C69A55B9F}"/>
              </a:ext>
            </a:extLst>
          </p:cNvPr>
          <p:cNvCxnSpPr>
            <a:stCxn id="34" idx="0"/>
            <a:endCxn id="12" idx="0"/>
          </p:cNvCxnSpPr>
          <p:nvPr/>
        </p:nvCxnSpPr>
        <p:spPr>
          <a:xfrm flipV="1">
            <a:off x="1476618" y="2097658"/>
            <a:ext cx="457961" cy="197394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/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blipFill>
                <a:blip r:embed="rId2"/>
                <a:stretch>
                  <a:fillRect l="-15789" t="-1961" r="-28947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/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dirty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𝑑</m:t>
                      </m:r>
                      <m:r>
                        <m:rPr>
                          <m:brk m:alnAt="24"/>
                        </m:rPr>
                        <a:rPr lang="el-GR" sz="20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𝜐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blipFill>
                <a:blip r:embed="rId3"/>
                <a:stretch>
                  <a:fillRect l="-17857" r="-8929" b="-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66</a:t>
            </a:fld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1972126" y="1875044"/>
                <a:ext cx="139916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126" y="1875044"/>
                <a:ext cx="1399166" cy="400110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EC23017C-53A8-49C9-A8D1-32F24F361EF8}"/>
                  </a:ext>
                </a:extLst>
              </p:cNvPr>
              <p:cNvSpPr txBox="1"/>
              <p:nvPr/>
            </p:nvSpPr>
            <p:spPr>
              <a:xfrm>
                <a:off x="475048" y="5307679"/>
                <a:ext cx="4203202" cy="427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𝑌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𝑍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EC23017C-53A8-49C9-A8D1-32F24F361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48" y="5307679"/>
                <a:ext cx="4203202" cy="4277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C50FF853-1260-4D5D-B60C-9761E27A09FF}"/>
                  </a:ext>
                </a:extLst>
              </p:cNvPr>
              <p:cNvSpPr txBox="1"/>
              <p:nvPr/>
            </p:nvSpPr>
            <p:spPr>
              <a:xfrm>
                <a:off x="4218608" y="2798999"/>
                <a:ext cx="7800340" cy="1152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limLoc m:val="undOvr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𝑋</m:t>
                                              </m:r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pt-BR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𝑌</m:t>
                                              </m:r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pt-BR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𝑌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𝑍</m:t>
                                              </m:r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pt-BR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𝑍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C50FF853-1260-4D5D-B60C-9761E27A0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608" y="2798999"/>
                <a:ext cx="7800340" cy="1152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929D0C0D-BBA0-4020-8521-ED4608C851DC}"/>
                  </a:ext>
                </a:extLst>
              </p:cNvPr>
              <p:cNvSpPr/>
              <p:nvPr/>
            </p:nvSpPr>
            <p:spPr>
              <a:xfrm>
                <a:off x="1368652" y="4289997"/>
                <a:ext cx="3897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929D0C0D-BBA0-4020-8521-ED4608C851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652" y="4289997"/>
                <a:ext cx="389786" cy="400110"/>
              </a:xfrm>
              <a:prstGeom prst="rect">
                <a:avLst/>
              </a:prstGeom>
              <a:blipFill>
                <a:blip r:embed="rId7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ubo 28">
            <a:extLst>
              <a:ext uri="{FF2B5EF4-FFF2-40B4-BE49-F238E27FC236}">
                <a16:creationId xmlns:a16="http://schemas.microsoft.com/office/drawing/2014/main" id="{A6723E23-6753-4835-B4DD-29F6A29DA3CD}"/>
              </a:ext>
            </a:extLst>
          </p:cNvPr>
          <p:cNvSpPr/>
          <p:nvPr/>
        </p:nvSpPr>
        <p:spPr>
          <a:xfrm>
            <a:off x="1176193" y="3355514"/>
            <a:ext cx="812760" cy="1952726"/>
          </a:xfrm>
          <a:prstGeom prst="cube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E24E04A5-4E11-49F2-B315-757E1A2E7E59}"/>
              </a:ext>
            </a:extLst>
          </p:cNvPr>
          <p:cNvSpPr txBox="1">
            <a:spLocks/>
          </p:cNvSpPr>
          <p:nvPr/>
        </p:nvSpPr>
        <p:spPr>
          <a:xfrm>
            <a:off x="5865657" y="1519368"/>
            <a:ext cx="5957234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dirty="0"/>
              <a:t>O </a:t>
            </a:r>
            <a:r>
              <a:rPr lang="pt-BR" sz="2400" dirty="0">
                <a:solidFill>
                  <a:srgbClr val="0070C0"/>
                </a:solidFill>
              </a:rPr>
              <a:t>potencial gravitacional </a:t>
            </a:r>
            <a:r>
              <a:rPr lang="pt-BR" sz="2400" dirty="0"/>
              <a:t>que gera a componente gravitacional de uma </a:t>
            </a:r>
            <a:r>
              <a:rPr lang="pt-BR" sz="2400" dirty="0">
                <a:solidFill>
                  <a:srgbClr val="0070C0"/>
                </a:solidFill>
              </a:rPr>
              <a:t>distribuição de densidade</a:t>
            </a:r>
            <a:r>
              <a:rPr lang="pt-BR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011012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/>
          <p:nvPr/>
        </p:nvCxnSpPr>
        <p:spPr>
          <a:xfrm>
            <a:off x="369109" y="2893656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369109" y="2893656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D135AA6-36EB-4205-8884-4A40A352753C}"/>
              </a:ext>
            </a:extLst>
          </p:cNvPr>
          <p:cNvCxnSpPr>
            <a:cxnSpLocks/>
          </p:cNvCxnSpPr>
          <p:nvPr/>
        </p:nvCxnSpPr>
        <p:spPr>
          <a:xfrm flipV="1">
            <a:off x="369108" y="1183869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E5F536-F853-4A6F-9BF2-C3B95D088F87}"/>
              </a:ext>
            </a:extLst>
          </p:cNvPr>
          <p:cNvSpPr txBox="1"/>
          <p:nvPr/>
        </p:nvSpPr>
        <p:spPr>
          <a:xfrm>
            <a:off x="1676852" y="875096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3270394" y="2893208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6257" y="5239154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201BCC9-36F8-4C7B-BD66-DB55C7D28A92}"/>
              </a:ext>
            </a:extLst>
          </p:cNvPr>
          <p:cNvSpPr/>
          <p:nvPr/>
        </p:nvSpPr>
        <p:spPr>
          <a:xfrm>
            <a:off x="1911719" y="209765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7108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Efeito gravitacional de uma distribuição de densidade</a:t>
            </a:r>
          </a:p>
        </p:txBody>
      </p:sp>
      <p:sp>
        <p:nvSpPr>
          <p:cNvPr id="34" name="Cubo 33">
            <a:extLst>
              <a:ext uri="{FF2B5EF4-FFF2-40B4-BE49-F238E27FC236}">
                <a16:creationId xmlns:a16="http://schemas.microsoft.com/office/drawing/2014/main" id="{A4B56E09-8B27-48F6-A123-11597482F192}"/>
              </a:ext>
            </a:extLst>
          </p:cNvPr>
          <p:cNvSpPr/>
          <p:nvPr/>
        </p:nvSpPr>
        <p:spPr>
          <a:xfrm>
            <a:off x="1332854" y="4071605"/>
            <a:ext cx="230691" cy="227345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E22C1C81-6114-4FE5-91C1-820C69A55B9F}"/>
              </a:ext>
            </a:extLst>
          </p:cNvPr>
          <p:cNvCxnSpPr>
            <a:stCxn id="34" idx="0"/>
            <a:endCxn id="12" idx="0"/>
          </p:cNvCxnSpPr>
          <p:nvPr/>
        </p:nvCxnSpPr>
        <p:spPr>
          <a:xfrm flipV="1">
            <a:off x="1476618" y="2097658"/>
            <a:ext cx="457961" cy="197394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/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blipFill>
                <a:blip r:embed="rId2"/>
                <a:stretch>
                  <a:fillRect l="-15789" t="-1961" r="-28947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/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dirty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𝑑</m:t>
                      </m:r>
                      <m:r>
                        <m:rPr>
                          <m:brk m:alnAt="24"/>
                        </m:rPr>
                        <a:rPr lang="el-GR" sz="20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𝜐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blipFill>
                <a:blip r:embed="rId3"/>
                <a:stretch>
                  <a:fillRect l="-17857" r="-8929" b="-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67</a:t>
            </a:fld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1972126" y="1875044"/>
                <a:ext cx="139916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126" y="1875044"/>
                <a:ext cx="1399166" cy="400110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EC23017C-53A8-49C9-A8D1-32F24F361EF8}"/>
                  </a:ext>
                </a:extLst>
              </p:cNvPr>
              <p:cNvSpPr txBox="1"/>
              <p:nvPr/>
            </p:nvSpPr>
            <p:spPr>
              <a:xfrm>
                <a:off x="475048" y="5307679"/>
                <a:ext cx="4203202" cy="427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𝑌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𝑍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EC23017C-53A8-49C9-A8D1-32F24F361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48" y="5307679"/>
                <a:ext cx="4203202" cy="4277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C50FF853-1260-4D5D-B60C-9761E27A09FF}"/>
                  </a:ext>
                </a:extLst>
              </p:cNvPr>
              <p:cNvSpPr txBox="1"/>
              <p:nvPr/>
            </p:nvSpPr>
            <p:spPr>
              <a:xfrm>
                <a:off x="4218608" y="2798999"/>
                <a:ext cx="7800340" cy="1152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limLoc m:val="undOvr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𝑋</m:t>
                                              </m:r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pt-BR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𝑌</m:t>
                                              </m:r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pt-BR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𝑌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𝑍</m:t>
                                              </m:r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pt-BR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𝑍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C50FF853-1260-4D5D-B60C-9761E27A0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608" y="2798999"/>
                <a:ext cx="7800340" cy="1152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929D0C0D-BBA0-4020-8521-ED4608C851DC}"/>
                  </a:ext>
                </a:extLst>
              </p:cNvPr>
              <p:cNvSpPr/>
              <p:nvPr/>
            </p:nvSpPr>
            <p:spPr>
              <a:xfrm>
                <a:off x="1368652" y="4289997"/>
                <a:ext cx="3897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929D0C0D-BBA0-4020-8521-ED4608C851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652" y="4289997"/>
                <a:ext cx="389786" cy="400110"/>
              </a:xfrm>
              <a:prstGeom prst="rect">
                <a:avLst/>
              </a:prstGeom>
              <a:blipFill>
                <a:blip r:embed="rId7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ubo 28">
            <a:extLst>
              <a:ext uri="{FF2B5EF4-FFF2-40B4-BE49-F238E27FC236}">
                <a16:creationId xmlns:a16="http://schemas.microsoft.com/office/drawing/2014/main" id="{A6723E23-6753-4835-B4DD-29F6A29DA3CD}"/>
              </a:ext>
            </a:extLst>
          </p:cNvPr>
          <p:cNvSpPr/>
          <p:nvPr/>
        </p:nvSpPr>
        <p:spPr>
          <a:xfrm>
            <a:off x="1176193" y="3355514"/>
            <a:ext cx="812760" cy="1952726"/>
          </a:xfrm>
          <a:prstGeom prst="cube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58615979-CC4B-4EB2-92E7-98F10E0951EC}"/>
              </a:ext>
            </a:extLst>
          </p:cNvPr>
          <p:cNvSpPr txBox="1"/>
          <p:nvPr/>
        </p:nvSpPr>
        <p:spPr>
          <a:xfrm>
            <a:off x="5533006" y="4311786"/>
            <a:ext cx="62898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0" u="none" strike="noStrike" baseline="0" dirty="0">
                <a:latin typeface="+mj-lt"/>
              </a:rPr>
              <a:t>The gravitational potential and its derivative for the prism (Nagy et al., 2000)</a:t>
            </a:r>
            <a:endParaRPr lang="pt-BR" sz="2400" dirty="0">
              <a:latin typeface="+mj-lt"/>
            </a:endParaRPr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E24E04A5-4E11-49F2-B315-757E1A2E7E59}"/>
              </a:ext>
            </a:extLst>
          </p:cNvPr>
          <p:cNvSpPr txBox="1">
            <a:spLocks/>
          </p:cNvSpPr>
          <p:nvPr/>
        </p:nvSpPr>
        <p:spPr>
          <a:xfrm>
            <a:off x="5865657" y="1519368"/>
            <a:ext cx="5957234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dirty="0"/>
              <a:t>O </a:t>
            </a:r>
            <a:r>
              <a:rPr lang="pt-BR" sz="2400" dirty="0">
                <a:solidFill>
                  <a:srgbClr val="0070C0"/>
                </a:solidFill>
              </a:rPr>
              <a:t>potencial gravitacional </a:t>
            </a:r>
            <a:r>
              <a:rPr lang="pt-BR" sz="2400" dirty="0"/>
              <a:t>que gera a componente gravitacional de uma </a:t>
            </a:r>
            <a:r>
              <a:rPr lang="pt-BR" sz="2400" dirty="0">
                <a:solidFill>
                  <a:srgbClr val="0070C0"/>
                </a:solidFill>
              </a:rPr>
              <a:t>distribuição de densidade</a:t>
            </a:r>
            <a:r>
              <a:rPr lang="pt-BR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13579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/>
          <p:nvPr/>
        </p:nvCxnSpPr>
        <p:spPr>
          <a:xfrm>
            <a:off x="369109" y="2893656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369109" y="2893656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D135AA6-36EB-4205-8884-4A40A352753C}"/>
              </a:ext>
            </a:extLst>
          </p:cNvPr>
          <p:cNvCxnSpPr>
            <a:cxnSpLocks/>
          </p:cNvCxnSpPr>
          <p:nvPr/>
        </p:nvCxnSpPr>
        <p:spPr>
          <a:xfrm flipV="1">
            <a:off x="369108" y="1183869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E5F536-F853-4A6F-9BF2-C3B95D088F87}"/>
              </a:ext>
            </a:extLst>
          </p:cNvPr>
          <p:cNvSpPr txBox="1"/>
          <p:nvPr/>
        </p:nvSpPr>
        <p:spPr>
          <a:xfrm>
            <a:off x="1676852" y="875096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3270394" y="2893208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6257" y="5239154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201BCC9-36F8-4C7B-BD66-DB55C7D28A92}"/>
              </a:ext>
            </a:extLst>
          </p:cNvPr>
          <p:cNvSpPr/>
          <p:nvPr/>
        </p:nvSpPr>
        <p:spPr>
          <a:xfrm>
            <a:off x="1911719" y="209765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7108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Efeito gravitacional de uma distribuição de densidade</a:t>
            </a:r>
          </a:p>
        </p:txBody>
      </p:sp>
      <p:sp>
        <p:nvSpPr>
          <p:cNvPr id="34" name="Cubo 33">
            <a:extLst>
              <a:ext uri="{FF2B5EF4-FFF2-40B4-BE49-F238E27FC236}">
                <a16:creationId xmlns:a16="http://schemas.microsoft.com/office/drawing/2014/main" id="{A4B56E09-8B27-48F6-A123-11597482F192}"/>
              </a:ext>
            </a:extLst>
          </p:cNvPr>
          <p:cNvSpPr/>
          <p:nvPr/>
        </p:nvSpPr>
        <p:spPr>
          <a:xfrm>
            <a:off x="1332854" y="4071605"/>
            <a:ext cx="230691" cy="227345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E22C1C81-6114-4FE5-91C1-820C69A55B9F}"/>
              </a:ext>
            </a:extLst>
          </p:cNvPr>
          <p:cNvCxnSpPr>
            <a:stCxn id="34" idx="0"/>
            <a:endCxn id="12" idx="0"/>
          </p:cNvCxnSpPr>
          <p:nvPr/>
        </p:nvCxnSpPr>
        <p:spPr>
          <a:xfrm flipV="1">
            <a:off x="1476618" y="2097658"/>
            <a:ext cx="457961" cy="197394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/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blipFill>
                <a:blip r:embed="rId2"/>
                <a:stretch>
                  <a:fillRect l="-15789" t="-1961" r="-28947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/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dirty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𝑑</m:t>
                      </m:r>
                      <m:r>
                        <m:rPr>
                          <m:brk m:alnAt="24"/>
                        </m:rPr>
                        <a:rPr lang="el-GR" sz="20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𝜐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blipFill>
                <a:blip r:embed="rId3"/>
                <a:stretch>
                  <a:fillRect l="-17857" r="-8929" b="-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68</a:t>
            </a:fld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1972126" y="1875044"/>
                <a:ext cx="139916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126" y="1875044"/>
                <a:ext cx="1399166" cy="400110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EC23017C-53A8-49C9-A8D1-32F24F361EF8}"/>
                  </a:ext>
                </a:extLst>
              </p:cNvPr>
              <p:cNvSpPr txBox="1"/>
              <p:nvPr/>
            </p:nvSpPr>
            <p:spPr>
              <a:xfrm>
                <a:off x="475048" y="5307679"/>
                <a:ext cx="4203202" cy="427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𝑌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𝑍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EC23017C-53A8-49C9-A8D1-32F24F361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48" y="5307679"/>
                <a:ext cx="4203202" cy="4277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323107B9-52F5-4447-92EF-8CED5ACB3CEF}"/>
                  </a:ext>
                </a:extLst>
              </p:cNvPr>
              <p:cNvSpPr txBox="1"/>
              <p:nvPr/>
            </p:nvSpPr>
            <p:spPr>
              <a:xfrm>
                <a:off x="620115" y="6000180"/>
                <a:ext cx="3239798" cy="6262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− </m:t>
                          </m:r>
                          <m:f>
                            <m:f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  <m:sub/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323107B9-52F5-4447-92EF-8CED5ACB3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15" y="6000180"/>
                <a:ext cx="3239798" cy="6262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C50FF853-1260-4D5D-B60C-9761E27A09FF}"/>
                  </a:ext>
                </a:extLst>
              </p:cNvPr>
              <p:cNvSpPr txBox="1"/>
              <p:nvPr/>
            </p:nvSpPr>
            <p:spPr>
              <a:xfrm>
                <a:off x="4218608" y="2798999"/>
                <a:ext cx="7800340" cy="1152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limLoc m:val="undOvr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𝑋</m:t>
                                              </m:r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pt-BR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𝑌</m:t>
                                              </m:r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pt-BR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𝑌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𝑍</m:t>
                                              </m:r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pt-BR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𝑍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C50FF853-1260-4D5D-B60C-9761E27A0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608" y="2798999"/>
                <a:ext cx="7800340" cy="1152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929D0C0D-BBA0-4020-8521-ED4608C851DC}"/>
                  </a:ext>
                </a:extLst>
              </p:cNvPr>
              <p:cNvSpPr/>
              <p:nvPr/>
            </p:nvSpPr>
            <p:spPr>
              <a:xfrm>
                <a:off x="1368652" y="4289997"/>
                <a:ext cx="3897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929D0C0D-BBA0-4020-8521-ED4608C851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652" y="4289997"/>
                <a:ext cx="389786" cy="400110"/>
              </a:xfrm>
              <a:prstGeom prst="rect">
                <a:avLst/>
              </a:prstGeom>
              <a:blipFill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ubo 28">
            <a:extLst>
              <a:ext uri="{FF2B5EF4-FFF2-40B4-BE49-F238E27FC236}">
                <a16:creationId xmlns:a16="http://schemas.microsoft.com/office/drawing/2014/main" id="{A6723E23-6753-4835-B4DD-29F6A29DA3CD}"/>
              </a:ext>
            </a:extLst>
          </p:cNvPr>
          <p:cNvSpPr/>
          <p:nvPr/>
        </p:nvSpPr>
        <p:spPr>
          <a:xfrm>
            <a:off x="1176193" y="3355514"/>
            <a:ext cx="812760" cy="1952726"/>
          </a:xfrm>
          <a:prstGeom prst="cube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58615979-CC4B-4EB2-92E7-98F10E0951EC}"/>
              </a:ext>
            </a:extLst>
          </p:cNvPr>
          <p:cNvSpPr txBox="1"/>
          <p:nvPr/>
        </p:nvSpPr>
        <p:spPr>
          <a:xfrm>
            <a:off x="5533006" y="4311786"/>
            <a:ext cx="62898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0" u="none" strike="noStrike" baseline="0" dirty="0">
                <a:latin typeface="+mj-lt"/>
              </a:rPr>
              <a:t>The gravitational potential and its derivative for the prism (Nagy et al., 2000)</a:t>
            </a:r>
            <a:endParaRPr lang="pt-BR" sz="2400" dirty="0">
              <a:latin typeface="+mj-lt"/>
            </a:endParaRPr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E24E04A5-4E11-49F2-B315-757E1A2E7E59}"/>
              </a:ext>
            </a:extLst>
          </p:cNvPr>
          <p:cNvSpPr txBox="1">
            <a:spLocks/>
          </p:cNvSpPr>
          <p:nvPr/>
        </p:nvSpPr>
        <p:spPr>
          <a:xfrm>
            <a:off x="5865657" y="1519368"/>
            <a:ext cx="5957234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dirty="0"/>
              <a:t>O </a:t>
            </a:r>
            <a:r>
              <a:rPr lang="pt-BR" sz="2400" dirty="0">
                <a:solidFill>
                  <a:srgbClr val="0070C0"/>
                </a:solidFill>
              </a:rPr>
              <a:t>potencial gravitacional </a:t>
            </a:r>
            <a:r>
              <a:rPr lang="pt-BR" sz="2400" dirty="0"/>
              <a:t>que gera a componente gravitacional de uma </a:t>
            </a:r>
            <a:r>
              <a:rPr lang="pt-BR" sz="2400" dirty="0">
                <a:solidFill>
                  <a:srgbClr val="0070C0"/>
                </a:solidFill>
              </a:rPr>
              <a:t>distribuição de densidade</a:t>
            </a:r>
            <a:r>
              <a:rPr lang="pt-BR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03192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lowchart: Document 3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52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Efeito</a:t>
            </a: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gravitacional</a:t>
            </a: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um </a:t>
            </a:r>
            <a:r>
              <a:rPr lang="en-US" sz="32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prisma</a:t>
            </a:r>
            <a:endParaRPr lang="en-US" sz="32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Padrão do plano de fundo&#10;&#10;Descrição gerada automaticamente">
            <a:extLst>
              <a:ext uri="{FF2B5EF4-FFF2-40B4-BE49-F238E27FC236}">
                <a16:creationId xmlns:a16="http://schemas.microsoft.com/office/drawing/2014/main" id="{E732E1E5-19A7-4174-8D7F-6E8405DAF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33" y="977245"/>
            <a:ext cx="7864239" cy="5249383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9E6A5CF5-DD80-4FB2-8D05-C9155122F025}" type="slidenum">
              <a:rPr lang="en-US" smtClean="0"/>
              <a:pPr algn="l">
                <a:spcAft>
                  <a:spcPts val="600"/>
                </a:spcAft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664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1493577-CE83-4830-8B63-9DF6A3DF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7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09386A0-0A09-4ADB-8C70-EFC9F43B8876}"/>
              </a:ext>
            </a:extLst>
          </p:cNvPr>
          <p:cNvSpPr txBox="1">
            <a:spLocks/>
          </p:cNvSpPr>
          <p:nvPr/>
        </p:nvSpPr>
        <p:spPr>
          <a:xfrm>
            <a:off x="190500" y="3018252"/>
            <a:ext cx="11811000" cy="8214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b="1" dirty="0">
                <a:solidFill>
                  <a:schemeClr val="bg1"/>
                </a:solidFill>
              </a:rPr>
              <a:t>O que compõe os dados de gravidade?</a:t>
            </a:r>
          </a:p>
        </p:txBody>
      </p:sp>
    </p:spTree>
    <p:extLst>
      <p:ext uri="{BB962C8B-B14F-4D97-AF65-F5344CB8AC3E}">
        <p14:creationId xmlns:p14="http://schemas.microsoft.com/office/powerpoint/2010/main" val="32375896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1493577-CE83-4830-8B63-9DF6A3DF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70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09386A0-0A09-4ADB-8C70-EFC9F43B8876}"/>
              </a:ext>
            </a:extLst>
          </p:cNvPr>
          <p:cNvSpPr txBox="1">
            <a:spLocks/>
          </p:cNvSpPr>
          <p:nvPr/>
        </p:nvSpPr>
        <p:spPr>
          <a:xfrm>
            <a:off x="190500" y="3018252"/>
            <a:ext cx="11811000" cy="8214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b="1" dirty="0">
                <a:solidFill>
                  <a:schemeClr val="bg1"/>
                </a:solidFill>
              </a:rPr>
              <a:t>3.1. Bacia 3D simplificada </a:t>
            </a:r>
          </a:p>
        </p:txBody>
      </p:sp>
    </p:spTree>
    <p:extLst>
      <p:ext uri="{BB962C8B-B14F-4D97-AF65-F5344CB8AC3E}">
        <p14:creationId xmlns:p14="http://schemas.microsoft.com/office/powerpoint/2010/main" val="34508929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40749819-B69D-41D2-AB9A-79C8BC62CBCE}"/>
              </a:ext>
            </a:extLst>
          </p:cNvPr>
          <p:cNvSpPr/>
          <p:nvPr/>
        </p:nvSpPr>
        <p:spPr>
          <a:xfrm>
            <a:off x="900245" y="3234092"/>
            <a:ext cx="9299232" cy="2931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>
            <a:cxnSpLocks/>
          </p:cNvCxnSpPr>
          <p:nvPr/>
        </p:nvCxnSpPr>
        <p:spPr>
          <a:xfrm>
            <a:off x="838200" y="3144383"/>
            <a:ext cx="0" cy="325136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 flipV="1">
            <a:off x="838200" y="3105834"/>
            <a:ext cx="9557825" cy="38549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10199498" y="2962438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70792" y="6072579"/>
            <a:ext cx="367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z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316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Bacia sedimentar 3D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71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ítulo 1">
            <a:extLst>
              <a:ext uri="{FF2B5EF4-FFF2-40B4-BE49-F238E27FC236}">
                <a16:creationId xmlns:a16="http://schemas.microsoft.com/office/drawing/2014/main" id="{25D62001-3C8D-40C6-951D-3F6DC6058951}"/>
              </a:ext>
            </a:extLst>
          </p:cNvPr>
          <p:cNvSpPr txBox="1">
            <a:spLocks/>
          </p:cNvSpPr>
          <p:nvPr/>
        </p:nvSpPr>
        <p:spPr>
          <a:xfrm>
            <a:off x="8435739" y="4463166"/>
            <a:ext cx="3340999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dirty="0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162D5536-C93A-4C5D-B434-2C193F712700}"/>
              </a:ext>
            </a:extLst>
          </p:cNvPr>
          <p:cNvCxnSpPr>
            <a:cxnSpLocks/>
          </p:cNvCxnSpPr>
          <p:nvPr/>
        </p:nvCxnSpPr>
        <p:spPr>
          <a:xfrm>
            <a:off x="838200" y="1086328"/>
            <a:ext cx="0" cy="1730345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2E66DAC-FCD6-4A9F-B133-BA8BD97250CF}"/>
              </a:ext>
            </a:extLst>
          </p:cNvPr>
          <p:cNvCxnSpPr>
            <a:cxnSpLocks/>
          </p:cNvCxnSpPr>
          <p:nvPr/>
        </p:nvCxnSpPr>
        <p:spPr>
          <a:xfrm flipH="1">
            <a:off x="829916" y="2816654"/>
            <a:ext cx="9369572" cy="6216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B8FA6065-A595-4CD5-B7CB-05CDAB330DEC}"/>
              </a:ext>
            </a:extLst>
          </p:cNvPr>
          <p:cNvSpPr/>
          <p:nvPr/>
        </p:nvSpPr>
        <p:spPr>
          <a:xfrm>
            <a:off x="900244" y="3182933"/>
            <a:ext cx="9299233" cy="2010620"/>
          </a:xfrm>
          <a:custGeom>
            <a:avLst/>
            <a:gdLst>
              <a:gd name="connsiteX0" fmla="*/ 0 w 9256542"/>
              <a:gd name="connsiteY0" fmla="*/ 28135 h 1645920"/>
              <a:gd name="connsiteX1" fmla="*/ 422031 w 9256542"/>
              <a:gd name="connsiteY1" fmla="*/ 590843 h 1645920"/>
              <a:gd name="connsiteX2" fmla="*/ 998806 w 9256542"/>
              <a:gd name="connsiteY2" fmla="*/ 1111348 h 1645920"/>
              <a:gd name="connsiteX3" fmla="*/ 2616591 w 9256542"/>
              <a:gd name="connsiteY3" fmla="*/ 1491175 h 1645920"/>
              <a:gd name="connsiteX4" fmla="*/ 3756074 w 9256542"/>
              <a:gd name="connsiteY4" fmla="*/ 1195754 h 1645920"/>
              <a:gd name="connsiteX5" fmla="*/ 5064369 w 9256542"/>
              <a:gd name="connsiteY5" fmla="*/ 1645920 h 1645920"/>
              <a:gd name="connsiteX6" fmla="*/ 6358597 w 9256542"/>
              <a:gd name="connsiteY6" fmla="*/ 1645920 h 1645920"/>
              <a:gd name="connsiteX7" fmla="*/ 6625883 w 9256542"/>
              <a:gd name="connsiteY7" fmla="*/ 1645920 h 1645920"/>
              <a:gd name="connsiteX8" fmla="*/ 7287065 w 9256542"/>
              <a:gd name="connsiteY8" fmla="*/ 1617784 h 1645920"/>
              <a:gd name="connsiteX9" fmla="*/ 7455877 w 9256542"/>
              <a:gd name="connsiteY9" fmla="*/ 1448972 h 1645920"/>
              <a:gd name="connsiteX10" fmla="*/ 7990449 w 9256542"/>
              <a:gd name="connsiteY10" fmla="*/ 1252024 h 1645920"/>
              <a:gd name="connsiteX11" fmla="*/ 8229600 w 9256542"/>
              <a:gd name="connsiteY11" fmla="*/ 1252024 h 1645920"/>
              <a:gd name="connsiteX12" fmla="*/ 8721969 w 9256542"/>
              <a:gd name="connsiteY12" fmla="*/ 1111348 h 1645920"/>
              <a:gd name="connsiteX13" fmla="*/ 9073662 w 9256542"/>
              <a:gd name="connsiteY13" fmla="*/ 815926 h 1645920"/>
              <a:gd name="connsiteX14" fmla="*/ 9256542 w 9256542"/>
              <a:gd name="connsiteY14" fmla="*/ 0 h 1645920"/>
              <a:gd name="connsiteX15" fmla="*/ 0 w 9256542"/>
              <a:gd name="connsiteY15" fmla="*/ 28135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256542" h="1645920">
                <a:moveTo>
                  <a:pt x="0" y="28135"/>
                </a:moveTo>
                <a:lnTo>
                  <a:pt x="422031" y="590843"/>
                </a:lnTo>
                <a:lnTo>
                  <a:pt x="998806" y="1111348"/>
                </a:lnTo>
                <a:lnTo>
                  <a:pt x="2616591" y="1491175"/>
                </a:lnTo>
                <a:lnTo>
                  <a:pt x="3756074" y="1195754"/>
                </a:lnTo>
                <a:lnTo>
                  <a:pt x="5064369" y="1645920"/>
                </a:lnTo>
                <a:lnTo>
                  <a:pt x="6358597" y="1645920"/>
                </a:lnTo>
                <a:lnTo>
                  <a:pt x="6625883" y="1645920"/>
                </a:lnTo>
                <a:lnTo>
                  <a:pt x="7287065" y="1617784"/>
                </a:lnTo>
                <a:cubicBezTo>
                  <a:pt x="7405310" y="1482646"/>
                  <a:pt x="7346614" y="1536382"/>
                  <a:pt x="7455877" y="1448972"/>
                </a:cubicBezTo>
                <a:lnTo>
                  <a:pt x="7990449" y="1252024"/>
                </a:lnTo>
                <a:lnTo>
                  <a:pt x="8229600" y="1252024"/>
                </a:lnTo>
                <a:lnTo>
                  <a:pt x="8721969" y="1111348"/>
                </a:lnTo>
                <a:lnTo>
                  <a:pt x="9073662" y="815926"/>
                </a:lnTo>
                <a:lnTo>
                  <a:pt x="9256542" y="0"/>
                </a:lnTo>
                <a:lnTo>
                  <a:pt x="0" y="28135"/>
                </a:lnTo>
                <a:close/>
              </a:path>
            </a:pathLst>
          </a:cu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>
                <a:extLst>
                  <a:ext uri="{FF2B5EF4-FFF2-40B4-BE49-F238E27FC236}">
                    <a16:creationId xmlns:a16="http://schemas.microsoft.com/office/drawing/2014/main" id="{6D51860E-3F36-4FD8-8356-6CDBA0F439ED}"/>
                  </a:ext>
                </a:extLst>
              </p:cNvPr>
              <p:cNvSpPr/>
              <p:nvPr/>
            </p:nvSpPr>
            <p:spPr>
              <a:xfrm>
                <a:off x="5514702" y="3541912"/>
                <a:ext cx="55579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25" name="Retângulo 24">
                <a:extLst>
                  <a:ext uri="{FF2B5EF4-FFF2-40B4-BE49-F238E27FC236}">
                    <a16:creationId xmlns:a16="http://schemas.microsoft.com/office/drawing/2014/main" id="{6D51860E-3F36-4FD8-8356-6CDBA0F43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702" y="3541912"/>
                <a:ext cx="555793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tângulo 26">
            <a:extLst>
              <a:ext uri="{FF2B5EF4-FFF2-40B4-BE49-F238E27FC236}">
                <a16:creationId xmlns:a16="http://schemas.microsoft.com/office/drawing/2014/main" id="{D276E1E9-B231-4502-946E-AF72187E3F82}"/>
              </a:ext>
            </a:extLst>
          </p:cNvPr>
          <p:cNvSpPr/>
          <p:nvPr/>
        </p:nvSpPr>
        <p:spPr>
          <a:xfrm>
            <a:off x="337473" y="1531312"/>
            <a:ext cx="492443" cy="642163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pt-BR" sz="2000" dirty="0" err="1"/>
              <a:t>mGal</a:t>
            </a:r>
            <a:endParaRPr lang="pt-BR" sz="2000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6130D7BA-0E3C-45AD-A45A-C7483E79A153}"/>
              </a:ext>
            </a:extLst>
          </p:cNvPr>
          <p:cNvSpPr/>
          <p:nvPr/>
        </p:nvSpPr>
        <p:spPr>
          <a:xfrm>
            <a:off x="5330292" y="2757244"/>
            <a:ext cx="924612" cy="4001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pt-BR" sz="2000" dirty="0"/>
              <a:t>metros</a:t>
            </a:r>
          </a:p>
        </p:txBody>
      </p:sp>
    </p:spTree>
    <p:extLst>
      <p:ext uri="{BB962C8B-B14F-4D97-AF65-F5344CB8AC3E}">
        <p14:creationId xmlns:p14="http://schemas.microsoft.com/office/powerpoint/2010/main" val="18720315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>
            <a:cxnSpLocks/>
          </p:cNvCxnSpPr>
          <p:nvPr/>
        </p:nvCxnSpPr>
        <p:spPr>
          <a:xfrm>
            <a:off x="838200" y="3144383"/>
            <a:ext cx="0" cy="325136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 flipV="1">
            <a:off x="838200" y="3105834"/>
            <a:ext cx="9557825" cy="38549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10199498" y="2962438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70792" y="6072579"/>
            <a:ext cx="367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z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316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Bacia sedimentar 3D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72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ítulo 1">
            <a:extLst>
              <a:ext uri="{FF2B5EF4-FFF2-40B4-BE49-F238E27FC236}">
                <a16:creationId xmlns:a16="http://schemas.microsoft.com/office/drawing/2014/main" id="{25D62001-3C8D-40C6-951D-3F6DC6058951}"/>
              </a:ext>
            </a:extLst>
          </p:cNvPr>
          <p:cNvSpPr txBox="1">
            <a:spLocks/>
          </p:cNvSpPr>
          <p:nvPr/>
        </p:nvSpPr>
        <p:spPr>
          <a:xfrm>
            <a:off x="8435739" y="4463166"/>
            <a:ext cx="3340999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dirty="0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162D5536-C93A-4C5D-B434-2C193F712700}"/>
              </a:ext>
            </a:extLst>
          </p:cNvPr>
          <p:cNvCxnSpPr>
            <a:cxnSpLocks/>
          </p:cNvCxnSpPr>
          <p:nvPr/>
        </p:nvCxnSpPr>
        <p:spPr>
          <a:xfrm>
            <a:off x="838200" y="1086328"/>
            <a:ext cx="0" cy="1730345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2E66DAC-FCD6-4A9F-B133-BA8BD97250CF}"/>
              </a:ext>
            </a:extLst>
          </p:cNvPr>
          <p:cNvCxnSpPr>
            <a:cxnSpLocks/>
          </p:cNvCxnSpPr>
          <p:nvPr/>
        </p:nvCxnSpPr>
        <p:spPr>
          <a:xfrm flipH="1">
            <a:off x="829916" y="2816654"/>
            <a:ext cx="9369572" cy="6216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B8FA6065-A595-4CD5-B7CB-05CDAB330DEC}"/>
              </a:ext>
            </a:extLst>
          </p:cNvPr>
          <p:cNvSpPr/>
          <p:nvPr/>
        </p:nvSpPr>
        <p:spPr>
          <a:xfrm>
            <a:off x="900244" y="3182933"/>
            <a:ext cx="9299233" cy="2010620"/>
          </a:xfrm>
          <a:custGeom>
            <a:avLst/>
            <a:gdLst>
              <a:gd name="connsiteX0" fmla="*/ 0 w 9256542"/>
              <a:gd name="connsiteY0" fmla="*/ 28135 h 1645920"/>
              <a:gd name="connsiteX1" fmla="*/ 422031 w 9256542"/>
              <a:gd name="connsiteY1" fmla="*/ 590843 h 1645920"/>
              <a:gd name="connsiteX2" fmla="*/ 998806 w 9256542"/>
              <a:gd name="connsiteY2" fmla="*/ 1111348 h 1645920"/>
              <a:gd name="connsiteX3" fmla="*/ 2616591 w 9256542"/>
              <a:gd name="connsiteY3" fmla="*/ 1491175 h 1645920"/>
              <a:gd name="connsiteX4" fmla="*/ 3756074 w 9256542"/>
              <a:gd name="connsiteY4" fmla="*/ 1195754 h 1645920"/>
              <a:gd name="connsiteX5" fmla="*/ 5064369 w 9256542"/>
              <a:gd name="connsiteY5" fmla="*/ 1645920 h 1645920"/>
              <a:gd name="connsiteX6" fmla="*/ 6358597 w 9256542"/>
              <a:gd name="connsiteY6" fmla="*/ 1645920 h 1645920"/>
              <a:gd name="connsiteX7" fmla="*/ 6625883 w 9256542"/>
              <a:gd name="connsiteY7" fmla="*/ 1645920 h 1645920"/>
              <a:gd name="connsiteX8" fmla="*/ 7287065 w 9256542"/>
              <a:gd name="connsiteY8" fmla="*/ 1617784 h 1645920"/>
              <a:gd name="connsiteX9" fmla="*/ 7455877 w 9256542"/>
              <a:gd name="connsiteY9" fmla="*/ 1448972 h 1645920"/>
              <a:gd name="connsiteX10" fmla="*/ 7990449 w 9256542"/>
              <a:gd name="connsiteY10" fmla="*/ 1252024 h 1645920"/>
              <a:gd name="connsiteX11" fmla="*/ 8229600 w 9256542"/>
              <a:gd name="connsiteY11" fmla="*/ 1252024 h 1645920"/>
              <a:gd name="connsiteX12" fmla="*/ 8721969 w 9256542"/>
              <a:gd name="connsiteY12" fmla="*/ 1111348 h 1645920"/>
              <a:gd name="connsiteX13" fmla="*/ 9073662 w 9256542"/>
              <a:gd name="connsiteY13" fmla="*/ 815926 h 1645920"/>
              <a:gd name="connsiteX14" fmla="*/ 9256542 w 9256542"/>
              <a:gd name="connsiteY14" fmla="*/ 0 h 1645920"/>
              <a:gd name="connsiteX15" fmla="*/ 0 w 9256542"/>
              <a:gd name="connsiteY15" fmla="*/ 28135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256542" h="1645920">
                <a:moveTo>
                  <a:pt x="0" y="28135"/>
                </a:moveTo>
                <a:lnTo>
                  <a:pt x="422031" y="590843"/>
                </a:lnTo>
                <a:lnTo>
                  <a:pt x="998806" y="1111348"/>
                </a:lnTo>
                <a:lnTo>
                  <a:pt x="2616591" y="1491175"/>
                </a:lnTo>
                <a:lnTo>
                  <a:pt x="3756074" y="1195754"/>
                </a:lnTo>
                <a:lnTo>
                  <a:pt x="5064369" y="1645920"/>
                </a:lnTo>
                <a:lnTo>
                  <a:pt x="6358597" y="1645920"/>
                </a:lnTo>
                <a:lnTo>
                  <a:pt x="6625883" y="1645920"/>
                </a:lnTo>
                <a:lnTo>
                  <a:pt x="7287065" y="1617784"/>
                </a:lnTo>
                <a:cubicBezTo>
                  <a:pt x="7405310" y="1482646"/>
                  <a:pt x="7346614" y="1536382"/>
                  <a:pt x="7455877" y="1448972"/>
                </a:cubicBezTo>
                <a:lnTo>
                  <a:pt x="7990449" y="1252024"/>
                </a:lnTo>
                <a:lnTo>
                  <a:pt x="8229600" y="1252024"/>
                </a:lnTo>
                <a:lnTo>
                  <a:pt x="8721969" y="1111348"/>
                </a:lnTo>
                <a:lnTo>
                  <a:pt x="9073662" y="815926"/>
                </a:lnTo>
                <a:lnTo>
                  <a:pt x="9256542" y="0"/>
                </a:lnTo>
                <a:lnTo>
                  <a:pt x="0" y="28135"/>
                </a:lnTo>
                <a:close/>
              </a:path>
            </a:pathLst>
          </a:cu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D276E1E9-B231-4502-946E-AF72187E3F82}"/>
              </a:ext>
            </a:extLst>
          </p:cNvPr>
          <p:cNvSpPr/>
          <p:nvPr/>
        </p:nvSpPr>
        <p:spPr>
          <a:xfrm>
            <a:off x="337473" y="1531312"/>
            <a:ext cx="492443" cy="642163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pt-BR" sz="2000" dirty="0" err="1"/>
              <a:t>mGal</a:t>
            </a:r>
            <a:endParaRPr lang="pt-BR" sz="2000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6130D7BA-0E3C-45AD-A45A-C7483E79A153}"/>
              </a:ext>
            </a:extLst>
          </p:cNvPr>
          <p:cNvSpPr/>
          <p:nvPr/>
        </p:nvSpPr>
        <p:spPr>
          <a:xfrm>
            <a:off x="5330292" y="2757244"/>
            <a:ext cx="924612" cy="4001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pt-BR" sz="2000" dirty="0"/>
              <a:t>metros</a:t>
            </a:r>
          </a:p>
        </p:txBody>
      </p: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150AD3C1-AA24-406D-A3E4-C6C54D3962CB}"/>
              </a:ext>
            </a:extLst>
          </p:cNvPr>
          <p:cNvSpPr/>
          <p:nvPr/>
        </p:nvSpPr>
        <p:spPr>
          <a:xfrm>
            <a:off x="856343" y="1349829"/>
            <a:ext cx="9187582" cy="1378857"/>
          </a:xfrm>
          <a:custGeom>
            <a:avLst/>
            <a:gdLst>
              <a:gd name="connsiteX0" fmla="*/ 0 w 9187582"/>
              <a:gd name="connsiteY0" fmla="*/ 116114 h 1378857"/>
              <a:gd name="connsiteX1" fmla="*/ 72571 w 9187582"/>
              <a:gd name="connsiteY1" fmla="*/ 174171 h 1378857"/>
              <a:gd name="connsiteX2" fmla="*/ 159657 w 9187582"/>
              <a:gd name="connsiteY2" fmla="*/ 261257 h 1378857"/>
              <a:gd name="connsiteX3" fmla="*/ 232228 w 9187582"/>
              <a:gd name="connsiteY3" fmla="*/ 362857 h 1378857"/>
              <a:gd name="connsiteX4" fmla="*/ 246743 w 9187582"/>
              <a:gd name="connsiteY4" fmla="*/ 435428 h 1378857"/>
              <a:gd name="connsiteX5" fmla="*/ 261257 w 9187582"/>
              <a:gd name="connsiteY5" fmla="*/ 478971 h 1378857"/>
              <a:gd name="connsiteX6" fmla="*/ 333828 w 9187582"/>
              <a:gd name="connsiteY6" fmla="*/ 595085 h 1378857"/>
              <a:gd name="connsiteX7" fmla="*/ 362857 w 9187582"/>
              <a:gd name="connsiteY7" fmla="*/ 682171 h 1378857"/>
              <a:gd name="connsiteX8" fmla="*/ 508000 w 9187582"/>
              <a:gd name="connsiteY8" fmla="*/ 769257 h 1378857"/>
              <a:gd name="connsiteX9" fmla="*/ 537028 w 9187582"/>
              <a:gd name="connsiteY9" fmla="*/ 812800 h 1378857"/>
              <a:gd name="connsiteX10" fmla="*/ 624114 w 9187582"/>
              <a:gd name="connsiteY10" fmla="*/ 885371 h 1378857"/>
              <a:gd name="connsiteX11" fmla="*/ 696686 w 9187582"/>
              <a:gd name="connsiteY11" fmla="*/ 957942 h 1378857"/>
              <a:gd name="connsiteX12" fmla="*/ 798286 w 9187582"/>
              <a:gd name="connsiteY12" fmla="*/ 1059542 h 1378857"/>
              <a:gd name="connsiteX13" fmla="*/ 1161143 w 9187582"/>
              <a:gd name="connsiteY13" fmla="*/ 1103085 h 1378857"/>
              <a:gd name="connsiteX14" fmla="*/ 1262743 w 9187582"/>
              <a:gd name="connsiteY14" fmla="*/ 1161142 h 1378857"/>
              <a:gd name="connsiteX15" fmla="*/ 1349828 w 9187582"/>
              <a:gd name="connsiteY15" fmla="*/ 1219200 h 1378857"/>
              <a:gd name="connsiteX16" fmla="*/ 1422400 w 9187582"/>
              <a:gd name="connsiteY16" fmla="*/ 1233714 h 1378857"/>
              <a:gd name="connsiteX17" fmla="*/ 1553028 w 9187582"/>
              <a:gd name="connsiteY17" fmla="*/ 1262742 h 1378857"/>
              <a:gd name="connsiteX18" fmla="*/ 1727200 w 9187582"/>
              <a:gd name="connsiteY18" fmla="*/ 1277257 h 1378857"/>
              <a:gd name="connsiteX19" fmla="*/ 1828800 w 9187582"/>
              <a:gd name="connsiteY19" fmla="*/ 1335314 h 1378857"/>
              <a:gd name="connsiteX20" fmla="*/ 1886857 w 9187582"/>
              <a:gd name="connsiteY20" fmla="*/ 1364342 h 1378857"/>
              <a:gd name="connsiteX21" fmla="*/ 2119086 w 9187582"/>
              <a:gd name="connsiteY21" fmla="*/ 1320800 h 1378857"/>
              <a:gd name="connsiteX22" fmla="*/ 2670628 w 9187582"/>
              <a:gd name="connsiteY22" fmla="*/ 1262742 h 1378857"/>
              <a:gd name="connsiteX23" fmla="*/ 2801257 w 9187582"/>
              <a:gd name="connsiteY23" fmla="*/ 1175657 h 1378857"/>
              <a:gd name="connsiteX24" fmla="*/ 2859314 w 9187582"/>
              <a:gd name="connsiteY24" fmla="*/ 1132114 h 1378857"/>
              <a:gd name="connsiteX25" fmla="*/ 2902857 w 9187582"/>
              <a:gd name="connsiteY25" fmla="*/ 1117600 h 1378857"/>
              <a:gd name="connsiteX26" fmla="*/ 2960914 w 9187582"/>
              <a:gd name="connsiteY26" fmla="*/ 1088571 h 1378857"/>
              <a:gd name="connsiteX27" fmla="*/ 3004457 w 9187582"/>
              <a:gd name="connsiteY27" fmla="*/ 1074057 h 1378857"/>
              <a:gd name="connsiteX28" fmla="*/ 3062514 w 9187582"/>
              <a:gd name="connsiteY28" fmla="*/ 1045028 h 1378857"/>
              <a:gd name="connsiteX29" fmla="*/ 3164114 w 9187582"/>
              <a:gd name="connsiteY29" fmla="*/ 1001485 h 1378857"/>
              <a:gd name="connsiteX30" fmla="*/ 3193143 w 9187582"/>
              <a:gd name="connsiteY30" fmla="*/ 943428 h 1378857"/>
              <a:gd name="connsiteX31" fmla="*/ 3265714 w 9187582"/>
              <a:gd name="connsiteY31" fmla="*/ 928914 h 1378857"/>
              <a:gd name="connsiteX32" fmla="*/ 3309257 w 9187582"/>
              <a:gd name="connsiteY32" fmla="*/ 914400 h 1378857"/>
              <a:gd name="connsiteX33" fmla="*/ 3425371 w 9187582"/>
              <a:gd name="connsiteY33" fmla="*/ 928914 h 1378857"/>
              <a:gd name="connsiteX34" fmla="*/ 3483428 w 9187582"/>
              <a:gd name="connsiteY34" fmla="*/ 957942 h 1378857"/>
              <a:gd name="connsiteX35" fmla="*/ 3556000 w 9187582"/>
              <a:gd name="connsiteY35" fmla="*/ 986971 h 1378857"/>
              <a:gd name="connsiteX36" fmla="*/ 3657600 w 9187582"/>
              <a:gd name="connsiteY36" fmla="*/ 1016000 h 1378857"/>
              <a:gd name="connsiteX37" fmla="*/ 3846286 w 9187582"/>
              <a:gd name="connsiteY37" fmla="*/ 1074057 h 1378857"/>
              <a:gd name="connsiteX38" fmla="*/ 3904343 w 9187582"/>
              <a:gd name="connsiteY38" fmla="*/ 1117600 h 1378857"/>
              <a:gd name="connsiteX39" fmla="*/ 4005943 w 9187582"/>
              <a:gd name="connsiteY39" fmla="*/ 1132114 h 1378857"/>
              <a:gd name="connsiteX40" fmla="*/ 4499428 w 9187582"/>
              <a:gd name="connsiteY40" fmla="*/ 1161142 h 1378857"/>
              <a:gd name="connsiteX41" fmla="*/ 4673600 w 9187582"/>
              <a:gd name="connsiteY41" fmla="*/ 1335314 h 1378857"/>
              <a:gd name="connsiteX42" fmla="*/ 4818743 w 9187582"/>
              <a:gd name="connsiteY42" fmla="*/ 1378857 h 1378857"/>
              <a:gd name="connsiteX43" fmla="*/ 5355771 w 9187582"/>
              <a:gd name="connsiteY43" fmla="*/ 1349828 h 1378857"/>
              <a:gd name="connsiteX44" fmla="*/ 5442857 w 9187582"/>
              <a:gd name="connsiteY44" fmla="*/ 1335314 h 1378857"/>
              <a:gd name="connsiteX45" fmla="*/ 5544457 w 9187582"/>
              <a:gd name="connsiteY45" fmla="*/ 1277257 h 1378857"/>
              <a:gd name="connsiteX46" fmla="*/ 6168571 w 9187582"/>
              <a:gd name="connsiteY46" fmla="*/ 1248228 h 1378857"/>
              <a:gd name="connsiteX47" fmla="*/ 6241143 w 9187582"/>
              <a:gd name="connsiteY47" fmla="*/ 1204685 h 1378857"/>
              <a:gd name="connsiteX48" fmla="*/ 6371771 w 9187582"/>
              <a:gd name="connsiteY48" fmla="*/ 1175657 h 1378857"/>
              <a:gd name="connsiteX49" fmla="*/ 6473371 w 9187582"/>
              <a:gd name="connsiteY49" fmla="*/ 1161142 h 1378857"/>
              <a:gd name="connsiteX50" fmla="*/ 6705600 w 9187582"/>
              <a:gd name="connsiteY50" fmla="*/ 1161142 h 1378857"/>
              <a:gd name="connsiteX51" fmla="*/ 7199086 w 9187582"/>
              <a:gd name="connsiteY51" fmla="*/ 1132114 h 1378857"/>
              <a:gd name="connsiteX52" fmla="*/ 7286171 w 9187582"/>
              <a:gd name="connsiteY52" fmla="*/ 1030514 h 1378857"/>
              <a:gd name="connsiteX53" fmla="*/ 7344228 w 9187582"/>
              <a:gd name="connsiteY53" fmla="*/ 943428 h 1378857"/>
              <a:gd name="connsiteX54" fmla="*/ 7707086 w 9187582"/>
              <a:gd name="connsiteY54" fmla="*/ 899885 h 1378857"/>
              <a:gd name="connsiteX55" fmla="*/ 7982857 w 9187582"/>
              <a:gd name="connsiteY55" fmla="*/ 725714 h 1378857"/>
              <a:gd name="connsiteX56" fmla="*/ 8026400 w 9187582"/>
              <a:gd name="connsiteY56" fmla="*/ 696685 h 1378857"/>
              <a:gd name="connsiteX57" fmla="*/ 8128000 w 9187582"/>
              <a:gd name="connsiteY57" fmla="*/ 667657 h 1378857"/>
              <a:gd name="connsiteX58" fmla="*/ 8302171 w 9187582"/>
              <a:gd name="connsiteY58" fmla="*/ 595085 h 1378857"/>
              <a:gd name="connsiteX59" fmla="*/ 8374743 w 9187582"/>
              <a:gd name="connsiteY59" fmla="*/ 551542 h 1378857"/>
              <a:gd name="connsiteX60" fmla="*/ 8476343 w 9187582"/>
              <a:gd name="connsiteY60" fmla="*/ 493485 h 1378857"/>
              <a:gd name="connsiteX61" fmla="*/ 8548914 w 9187582"/>
              <a:gd name="connsiteY61" fmla="*/ 435428 h 1378857"/>
              <a:gd name="connsiteX62" fmla="*/ 8781143 w 9187582"/>
              <a:gd name="connsiteY62" fmla="*/ 420914 h 1378857"/>
              <a:gd name="connsiteX63" fmla="*/ 8853714 w 9187582"/>
              <a:gd name="connsiteY63" fmla="*/ 406400 h 1378857"/>
              <a:gd name="connsiteX64" fmla="*/ 8897257 w 9187582"/>
              <a:gd name="connsiteY64" fmla="*/ 333828 h 1378857"/>
              <a:gd name="connsiteX65" fmla="*/ 8969828 w 9187582"/>
              <a:gd name="connsiteY65" fmla="*/ 246742 h 1378857"/>
              <a:gd name="connsiteX66" fmla="*/ 9027886 w 9187582"/>
              <a:gd name="connsiteY66" fmla="*/ 159657 h 1378857"/>
              <a:gd name="connsiteX67" fmla="*/ 9173028 w 9187582"/>
              <a:gd name="connsiteY67" fmla="*/ 58057 h 1378857"/>
              <a:gd name="connsiteX68" fmla="*/ 9187543 w 9187582"/>
              <a:gd name="connsiteY68" fmla="*/ 0 h 137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9187582" h="1378857">
                <a:moveTo>
                  <a:pt x="0" y="116114"/>
                </a:moveTo>
                <a:cubicBezTo>
                  <a:pt x="24190" y="135466"/>
                  <a:pt x="49649" y="153332"/>
                  <a:pt x="72571" y="174171"/>
                </a:cubicBezTo>
                <a:cubicBezTo>
                  <a:pt x="102948" y="201786"/>
                  <a:pt x="159657" y="261257"/>
                  <a:pt x="159657" y="261257"/>
                </a:cubicBezTo>
                <a:cubicBezTo>
                  <a:pt x="208491" y="407763"/>
                  <a:pt x="117441" y="156242"/>
                  <a:pt x="232228" y="362857"/>
                </a:cubicBezTo>
                <a:cubicBezTo>
                  <a:pt x="244209" y="384422"/>
                  <a:pt x="240760" y="411495"/>
                  <a:pt x="246743" y="435428"/>
                </a:cubicBezTo>
                <a:cubicBezTo>
                  <a:pt x="250454" y="450271"/>
                  <a:pt x="254415" y="465287"/>
                  <a:pt x="261257" y="478971"/>
                </a:cubicBezTo>
                <a:cubicBezTo>
                  <a:pt x="331035" y="618527"/>
                  <a:pt x="240719" y="390245"/>
                  <a:pt x="333828" y="595085"/>
                </a:cubicBezTo>
                <a:cubicBezTo>
                  <a:pt x="346490" y="622941"/>
                  <a:pt x="343742" y="658277"/>
                  <a:pt x="362857" y="682171"/>
                </a:cubicBezTo>
                <a:cubicBezTo>
                  <a:pt x="386209" y="711361"/>
                  <a:pt x="469429" y="749971"/>
                  <a:pt x="508000" y="769257"/>
                </a:cubicBezTo>
                <a:cubicBezTo>
                  <a:pt x="517676" y="783771"/>
                  <a:pt x="525861" y="799399"/>
                  <a:pt x="537028" y="812800"/>
                </a:cubicBezTo>
                <a:cubicBezTo>
                  <a:pt x="571949" y="854705"/>
                  <a:pt x="581302" y="856830"/>
                  <a:pt x="624114" y="885371"/>
                </a:cubicBezTo>
                <a:cubicBezTo>
                  <a:pt x="701530" y="1001494"/>
                  <a:pt x="599918" y="861173"/>
                  <a:pt x="696686" y="957942"/>
                </a:cubicBezTo>
                <a:cubicBezTo>
                  <a:pt x="733635" y="994891"/>
                  <a:pt x="741982" y="1041947"/>
                  <a:pt x="798286" y="1059542"/>
                </a:cubicBezTo>
                <a:cubicBezTo>
                  <a:pt x="888346" y="1087685"/>
                  <a:pt x="1070607" y="1096121"/>
                  <a:pt x="1161143" y="1103085"/>
                </a:cubicBezTo>
                <a:cubicBezTo>
                  <a:pt x="1351601" y="1245929"/>
                  <a:pt x="1120254" y="1081980"/>
                  <a:pt x="1262743" y="1161142"/>
                </a:cubicBezTo>
                <a:cubicBezTo>
                  <a:pt x="1293240" y="1178085"/>
                  <a:pt x="1315618" y="1212358"/>
                  <a:pt x="1349828" y="1219200"/>
                </a:cubicBezTo>
                <a:cubicBezTo>
                  <a:pt x="1374019" y="1224038"/>
                  <a:pt x="1398318" y="1228363"/>
                  <a:pt x="1422400" y="1233714"/>
                </a:cubicBezTo>
                <a:cubicBezTo>
                  <a:pt x="1467502" y="1243736"/>
                  <a:pt x="1506515" y="1257270"/>
                  <a:pt x="1553028" y="1262742"/>
                </a:cubicBezTo>
                <a:cubicBezTo>
                  <a:pt x="1610888" y="1269549"/>
                  <a:pt x="1669143" y="1272419"/>
                  <a:pt x="1727200" y="1277257"/>
                </a:cubicBezTo>
                <a:cubicBezTo>
                  <a:pt x="1902642" y="1364976"/>
                  <a:pt x="1685194" y="1253254"/>
                  <a:pt x="1828800" y="1335314"/>
                </a:cubicBezTo>
                <a:cubicBezTo>
                  <a:pt x="1847586" y="1346049"/>
                  <a:pt x="1867505" y="1354666"/>
                  <a:pt x="1886857" y="1364342"/>
                </a:cubicBezTo>
                <a:cubicBezTo>
                  <a:pt x="1964267" y="1349828"/>
                  <a:pt x="2041272" y="1332958"/>
                  <a:pt x="2119086" y="1320800"/>
                </a:cubicBezTo>
                <a:cubicBezTo>
                  <a:pt x="2295590" y="1293221"/>
                  <a:pt x="2495257" y="1278685"/>
                  <a:pt x="2670628" y="1262742"/>
                </a:cubicBezTo>
                <a:cubicBezTo>
                  <a:pt x="2815292" y="1154248"/>
                  <a:pt x="2633264" y="1287653"/>
                  <a:pt x="2801257" y="1175657"/>
                </a:cubicBezTo>
                <a:cubicBezTo>
                  <a:pt x="2821385" y="1162238"/>
                  <a:pt x="2838311" y="1144116"/>
                  <a:pt x="2859314" y="1132114"/>
                </a:cubicBezTo>
                <a:cubicBezTo>
                  <a:pt x="2872598" y="1124523"/>
                  <a:pt x="2888795" y="1123627"/>
                  <a:pt x="2902857" y="1117600"/>
                </a:cubicBezTo>
                <a:cubicBezTo>
                  <a:pt x="2922744" y="1109077"/>
                  <a:pt x="2941027" y="1097094"/>
                  <a:pt x="2960914" y="1088571"/>
                </a:cubicBezTo>
                <a:cubicBezTo>
                  <a:pt x="2974976" y="1082544"/>
                  <a:pt x="2990395" y="1080084"/>
                  <a:pt x="3004457" y="1074057"/>
                </a:cubicBezTo>
                <a:cubicBezTo>
                  <a:pt x="3024344" y="1065534"/>
                  <a:pt x="3042817" y="1053981"/>
                  <a:pt x="3062514" y="1045028"/>
                </a:cubicBezTo>
                <a:cubicBezTo>
                  <a:pt x="3096057" y="1029781"/>
                  <a:pt x="3130247" y="1015999"/>
                  <a:pt x="3164114" y="1001485"/>
                </a:cubicBezTo>
                <a:cubicBezTo>
                  <a:pt x="3173790" y="982133"/>
                  <a:pt x="3175537" y="956004"/>
                  <a:pt x="3193143" y="943428"/>
                </a:cubicBezTo>
                <a:cubicBezTo>
                  <a:pt x="3213217" y="929089"/>
                  <a:pt x="3241781" y="934897"/>
                  <a:pt x="3265714" y="928914"/>
                </a:cubicBezTo>
                <a:cubicBezTo>
                  <a:pt x="3280557" y="925203"/>
                  <a:pt x="3294743" y="919238"/>
                  <a:pt x="3309257" y="914400"/>
                </a:cubicBezTo>
                <a:cubicBezTo>
                  <a:pt x="3347962" y="919238"/>
                  <a:pt x="3387530" y="919454"/>
                  <a:pt x="3425371" y="928914"/>
                </a:cubicBezTo>
                <a:cubicBezTo>
                  <a:pt x="3446362" y="934162"/>
                  <a:pt x="3463656" y="949155"/>
                  <a:pt x="3483428" y="957942"/>
                </a:cubicBezTo>
                <a:cubicBezTo>
                  <a:pt x="3507237" y="968524"/>
                  <a:pt x="3531283" y="978732"/>
                  <a:pt x="3556000" y="986971"/>
                </a:cubicBezTo>
                <a:cubicBezTo>
                  <a:pt x="3589414" y="998109"/>
                  <a:pt x="3623567" y="1006925"/>
                  <a:pt x="3657600" y="1016000"/>
                </a:cubicBezTo>
                <a:cubicBezTo>
                  <a:pt x="3716770" y="1031779"/>
                  <a:pt x="3790366" y="1042990"/>
                  <a:pt x="3846286" y="1074057"/>
                </a:cubicBezTo>
                <a:cubicBezTo>
                  <a:pt x="3867432" y="1085805"/>
                  <a:pt x="3881609" y="1109333"/>
                  <a:pt x="3904343" y="1117600"/>
                </a:cubicBezTo>
                <a:cubicBezTo>
                  <a:pt x="3936494" y="1129291"/>
                  <a:pt x="3971824" y="1129618"/>
                  <a:pt x="4005943" y="1132114"/>
                </a:cubicBezTo>
                <a:cubicBezTo>
                  <a:pt x="4170283" y="1144139"/>
                  <a:pt x="4334933" y="1151466"/>
                  <a:pt x="4499428" y="1161142"/>
                </a:cubicBezTo>
                <a:cubicBezTo>
                  <a:pt x="4727905" y="1298227"/>
                  <a:pt x="4342321" y="1055002"/>
                  <a:pt x="4673600" y="1335314"/>
                </a:cubicBezTo>
                <a:cubicBezTo>
                  <a:pt x="4688415" y="1347850"/>
                  <a:pt x="4790453" y="1371784"/>
                  <a:pt x="4818743" y="1378857"/>
                </a:cubicBezTo>
                <a:lnTo>
                  <a:pt x="5355771" y="1349828"/>
                </a:lnTo>
                <a:cubicBezTo>
                  <a:pt x="5385129" y="1347780"/>
                  <a:pt x="5415389" y="1345878"/>
                  <a:pt x="5442857" y="1335314"/>
                </a:cubicBezTo>
                <a:cubicBezTo>
                  <a:pt x="5479263" y="1321312"/>
                  <a:pt x="5505729" y="1281904"/>
                  <a:pt x="5544457" y="1277257"/>
                </a:cubicBezTo>
                <a:cubicBezTo>
                  <a:pt x="5751236" y="1252443"/>
                  <a:pt x="5960533" y="1257904"/>
                  <a:pt x="6168571" y="1248228"/>
                </a:cubicBezTo>
                <a:cubicBezTo>
                  <a:pt x="6192762" y="1233714"/>
                  <a:pt x="6215910" y="1217301"/>
                  <a:pt x="6241143" y="1204685"/>
                </a:cubicBezTo>
                <a:cubicBezTo>
                  <a:pt x="6276229" y="1187142"/>
                  <a:pt x="6339564" y="1180612"/>
                  <a:pt x="6371771" y="1175657"/>
                </a:cubicBezTo>
                <a:cubicBezTo>
                  <a:pt x="6405584" y="1170455"/>
                  <a:pt x="6439504" y="1165980"/>
                  <a:pt x="6473371" y="1161142"/>
                </a:cubicBezTo>
                <a:cubicBezTo>
                  <a:pt x="6592323" y="1121492"/>
                  <a:pt x="6437482" y="1166847"/>
                  <a:pt x="6705600" y="1161142"/>
                </a:cubicBezTo>
                <a:cubicBezTo>
                  <a:pt x="6870342" y="1157637"/>
                  <a:pt x="7034591" y="1141790"/>
                  <a:pt x="7199086" y="1132114"/>
                </a:cubicBezTo>
                <a:cubicBezTo>
                  <a:pt x="7249199" y="1082000"/>
                  <a:pt x="7242727" y="1092577"/>
                  <a:pt x="7286171" y="1030514"/>
                </a:cubicBezTo>
                <a:cubicBezTo>
                  <a:pt x="7306178" y="1001933"/>
                  <a:pt x="7310908" y="953769"/>
                  <a:pt x="7344228" y="943428"/>
                </a:cubicBezTo>
                <a:cubicBezTo>
                  <a:pt x="7460574" y="907320"/>
                  <a:pt x="7586133" y="914399"/>
                  <a:pt x="7707086" y="899885"/>
                </a:cubicBezTo>
                <a:cubicBezTo>
                  <a:pt x="7968264" y="709938"/>
                  <a:pt x="7764139" y="845015"/>
                  <a:pt x="7982857" y="725714"/>
                </a:cubicBezTo>
                <a:cubicBezTo>
                  <a:pt x="7998171" y="717361"/>
                  <a:pt x="8010798" y="704486"/>
                  <a:pt x="8026400" y="696685"/>
                </a:cubicBezTo>
                <a:cubicBezTo>
                  <a:pt x="8061488" y="679141"/>
                  <a:pt x="8090799" y="681608"/>
                  <a:pt x="8128000" y="667657"/>
                </a:cubicBezTo>
                <a:cubicBezTo>
                  <a:pt x="8186891" y="645573"/>
                  <a:pt x="8248239" y="627444"/>
                  <a:pt x="8302171" y="595085"/>
                </a:cubicBezTo>
                <a:cubicBezTo>
                  <a:pt x="8326362" y="580571"/>
                  <a:pt x="8350082" y="565242"/>
                  <a:pt x="8374743" y="551542"/>
                </a:cubicBezTo>
                <a:cubicBezTo>
                  <a:pt x="8436736" y="517102"/>
                  <a:pt x="8424204" y="532590"/>
                  <a:pt x="8476343" y="493485"/>
                </a:cubicBezTo>
                <a:cubicBezTo>
                  <a:pt x="8501126" y="474898"/>
                  <a:pt x="8518778" y="442603"/>
                  <a:pt x="8548914" y="435428"/>
                </a:cubicBezTo>
                <a:cubicBezTo>
                  <a:pt x="8624366" y="417463"/>
                  <a:pt x="8703733" y="425752"/>
                  <a:pt x="8781143" y="420914"/>
                </a:cubicBezTo>
                <a:cubicBezTo>
                  <a:pt x="8805333" y="416076"/>
                  <a:pt x="8833979" y="421202"/>
                  <a:pt x="8853714" y="406400"/>
                </a:cubicBezTo>
                <a:cubicBezTo>
                  <a:pt x="8876283" y="389473"/>
                  <a:pt x="8882305" y="357751"/>
                  <a:pt x="8897257" y="333828"/>
                </a:cubicBezTo>
                <a:cubicBezTo>
                  <a:pt x="8967976" y="220678"/>
                  <a:pt x="8878293" y="364429"/>
                  <a:pt x="8969828" y="246742"/>
                </a:cubicBezTo>
                <a:cubicBezTo>
                  <a:pt x="8991247" y="219203"/>
                  <a:pt x="8999976" y="180590"/>
                  <a:pt x="9027886" y="159657"/>
                </a:cubicBezTo>
                <a:cubicBezTo>
                  <a:pt x="9113853" y="95181"/>
                  <a:pt x="9065815" y="129533"/>
                  <a:pt x="9173028" y="58057"/>
                </a:cubicBezTo>
                <a:cubicBezTo>
                  <a:pt x="9189073" y="9924"/>
                  <a:pt x="9187543" y="29814"/>
                  <a:pt x="9187543" y="0"/>
                </a:cubicBezTo>
              </a:path>
            </a:pathLst>
          </a:custGeom>
          <a:ln w="317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id="{B9B7D03D-FFB7-448A-8A35-BC93FB420F9C}"/>
                  </a:ext>
                </a:extLst>
              </p:cNvPr>
              <p:cNvSpPr/>
              <p:nvPr/>
            </p:nvSpPr>
            <p:spPr>
              <a:xfrm>
                <a:off x="5201357" y="3608769"/>
                <a:ext cx="83151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pt-BR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pt-BR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id="{B9B7D03D-FFB7-448A-8A35-BC93FB420F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357" y="3608769"/>
                <a:ext cx="831510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94663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>
            <a:cxnSpLocks/>
          </p:cNvCxnSpPr>
          <p:nvPr/>
        </p:nvCxnSpPr>
        <p:spPr>
          <a:xfrm>
            <a:off x="838200" y="3144383"/>
            <a:ext cx="0" cy="325136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 flipV="1">
            <a:off x="838200" y="3105834"/>
            <a:ext cx="9557825" cy="38549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10199498" y="2970058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70792" y="6072579"/>
            <a:ext cx="367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z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316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Bacia sedimentar 3D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73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ítulo 1">
            <a:extLst>
              <a:ext uri="{FF2B5EF4-FFF2-40B4-BE49-F238E27FC236}">
                <a16:creationId xmlns:a16="http://schemas.microsoft.com/office/drawing/2014/main" id="{25D62001-3C8D-40C6-951D-3F6DC6058951}"/>
              </a:ext>
            </a:extLst>
          </p:cNvPr>
          <p:cNvSpPr txBox="1">
            <a:spLocks/>
          </p:cNvSpPr>
          <p:nvPr/>
        </p:nvSpPr>
        <p:spPr>
          <a:xfrm>
            <a:off x="8435739" y="4463166"/>
            <a:ext cx="3340999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dirty="0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162D5536-C93A-4C5D-B434-2C193F712700}"/>
              </a:ext>
            </a:extLst>
          </p:cNvPr>
          <p:cNvCxnSpPr>
            <a:cxnSpLocks/>
          </p:cNvCxnSpPr>
          <p:nvPr/>
        </p:nvCxnSpPr>
        <p:spPr>
          <a:xfrm>
            <a:off x="838200" y="1086328"/>
            <a:ext cx="0" cy="1730345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2E66DAC-FCD6-4A9F-B133-BA8BD97250CF}"/>
              </a:ext>
            </a:extLst>
          </p:cNvPr>
          <p:cNvCxnSpPr>
            <a:cxnSpLocks/>
          </p:cNvCxnSpPr>
          <p:nvPr/>
        </p:nvCxnSpPr>
        <p:spPr>
          <a:xfrm flipH="1">
            <a:off x="829916" y="2816654"/>
            <a:ext cx="9369572" cy="6216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B8FA6065-A595-4CD5-B7CB-05CDAB330DEC}"/>
              </a:ext>
            </a:extLst>
          </p:cNvPr>
          <p:cNvSpPr/>
          <p:nvPr/>
        </p:nvSpPr>
        <p:spPr>
          <a:xfrm>
            <a:off x="900244" y="3182933"/>
            <a:ext cx="9299233" cy="2010620"/>
          </a:xfrm>
          <a:custGeom>
            <a:avLst/>
            <a:gdLst>
              <a:gd name="connsiteX0" fmla="*/ 0 w 9256542"/>
              <a:gd name="connsiteY0" fmla="*/ 28135 h 1645920"/>
              <a:gd name="connsiteX1" fmla="*/ 422031 w 9256542"/>
              <a:gd name="connsiteY1" fmla="*/ 590843 h 1645920"/>
              <a:gd name="connsiteX2" fmla="*/ 998806 w 9256542"/>
              <a:gd name="connsiteY2" fmla="*/ 1111348 h 1645920"/>
              <a:gd name="connsiteX3" fmla="*/ 2616591 w 9256542"/>
              <a:gd name="connsiteY3" fmla="*/ 1491175 h 1645920"/>
              <a:gd name="connsiteX4" fmla="*/ 3756074 w 9256542"/>
              <a:gd name="connsiteY4" fmla="*/ 1195754 h 1645920"/>
              <a:gd name="connsiteX5" fmla="*/ 5064369 w 9256542"/>
              <a:gd name="connsiteY5" fmla="*/ 1645920 h 1645920"/>
              <a:gd name="connsiteX6" fmla="*/ 6358597 w 9256542"/>
              <a:gd name="connsiteY6" fmla="*/ 1645920 h 1645920"/>
              <a:gd name="connsiteX7" fmla="*/ 6625883 w 9256542"/>
              <a:gd name="connsiteY7" fmla="*/ 1645920 h 1645920"/>
              <a:gd name="connsiteX8" fmla="*/ 7287065 w 9256542"/>
              <a:gd name="connsiteY8" fmla="*/ 1617784 h 1645920"/>
              <a:gd name="connsiteX9" fmla="*/ 7455877 w 9256542"/>
              <a:gd name="connsiteY9" fmla="*/ 1448972 h 1645920"/>
              <a:gd name="connsiteX10" fmla="*/ 7990449 w 9256542"/>
              <a:gd name="connsiteY10" fmla="*/ 1252024 h 1645920"/>
              <a:gd name="connsiteX11" fmla="*/ 8229600 w 9256542"/>
              <a:gd name="connsiteY11" fmla="*/ 1252024 h 1645920"/>
              <a:gd name="connsiteX12" fmla="*/ 8721969 w 9256542"/>
              <a:gd name="connsiteY12" fmla="*/ 1111348 h 1645920"/>
              <a:gd name="connsiteX13" fmla="*/ 9073662 w 9256542"/>
              <a:gd name="connsiteY13" fmla="*/ 815926 h 1645920"/>
              <a:gd name="connsiteX14" fmla="*/ 9256542 w 9256542"/>
              <a:gd name="connsiteY14" fmla="*/ 0 h 1645920"/>
              <a:gd name="connsiteX15" fmla="*/ 0 w 9256542"/>
              <a:gd name="connsiteY15" fmla="*/ 28135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256542" h="1645920">
                <a:moveTo>
                  <a:pt x="0" y="28135"/>
                </a:moveTo>
                <a:lnTo>
                  <a:pt x="422031" y="590843"/>
                </a:lnTo>
                <a:lnTo>
                  <a:pt x="998806" y="1111348"/>
                </a:lnTo>
                <a:lnTo>
                  <a:pt x="2616591" y="1491175"/>
                </a:lnTo>
                <a:lnTo>
                  <a:pt x="3756074" y="1195754"/>
                </a:lnTo>
                <a:lnTo>
                  <a:pt x="5064369" y="1645920"/>
                </a:lnTo>
                <a:lnTo>
                  <a:pt x="6358597" y="1645920"/>
                </a:lnTo>
                <a:lnTo>
                  <a:pt x="6625883" y="1645920"/>
                </a:lnTo>
                <a:lnTo>
                  <a:pt x="7287065" y="1617784"/>
                </a:lnTo>
                <a:cubicBezTo>
                  <a:pt x="7405310" y="1482646"/>
                  <a:pt x="7346614" y="1536382"/>
                  <a:pt x="7455877" y="1448972"/>
                </a:cubicBezTo>
                <a:lnTo>
                  <a:pt x="7990449" y="1252024"/>
                </a:lnTo>
                <a:lnTo>
                  <a:pt x="8229600" y="1252024"/>
                </a:lnTo>
                <a:lnTo>
                  <a:pt x="8721969" y="1111348"/>
                </a:lnTo>
                <a:lnTo>
                  <a:pt x="9073662" y="815926"/>
                </a:lnTo>
                <a:lnTo>
                  <a:pt x="9256542" y="0"/>
                </a:lnTo>
                <a:lnTo>
                  <a:pt x="0" y="2813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D276E1E9-B231-4502-946E-AF72187E3F82}"/>
              </a:ext>
            </a:extLst>
          </p:cNvPr>
          <p:cNvSpPr/>
          <p:nvPr/>
        </p:nvSpPr>
        <p:spPr>
          <a:xfrm>
            <a:off x="337473" y="1531312"/>
            <a:ext cx="492443" cy="642163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pt-BR" sz="2000" dirty="0" err="1"/>
              <a:t>mGal</a:t>
            </a:r>
            <a:endParaRPr lang="pt-BR" sz="2000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6130D7BA-0E3C-45AD-A45A-C7483E79A153}"/>
              </a:ext>
            </a:extLst>
          </p:cNvPr>
          <p:cNvSpPr/>
          <p:nvPr/>
        </p:nvSpPr>
        <p:spPr>
          <a:xfrm>
            <a:off x="5330292" y="2749624"/>
            <a:ext cx="924612" cy="4001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pt-BR" sz="2000" dirty="0"/>
              <a:t>metros</a:t>
            </a:r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9A4EE9AB-E683-4F9F-A786-8DAA362F0339}"/>
              </a:ext>
            </a:extLst>
          </p:cNvPr>
          <p:cNvSpPr/>
          <p:nvPr/>
        </p:nvSpPr>
        <p:spPr>
          <a:xfrm>
            <a:off x="856343" y="1349829"/>
            <a:ext cx="9187582" cy="1378857"/>
          </a:xfrm>
          <a:custGeom>
            <a:avLst/>
            <a:gdLst>
              <a:gd name="connsiteX0" fmla="*/ 0 w 9187582"/>
              <a:gd name="connsiteY0" fmla="*/ 116114 h 1378857"/>
              <a:gd name="connsiteX1" fmla="*/ 72571 w 9187582"/>
              <a:gd name="connsiteY1" fmla="*/ 174171 h 1378857"/>
              <a:gd name="connsiteX2" fmla="*/ 159657 w 9187582"/>
              <a:gd name="connsiteY2" fmla="*/ 261257 h 1378857"/>
              <a:gd name="connsiteX3" fmla="*/ 232228 w 9187582"/>
              <a:gd name="connsiteY3" fmla="*/ 362857 h 1378857"/>
              <a:gd name="connsiteX4" fmla="*/ 246743 w 9187582"/>
              <a:gd name="connsiteY4" fmla="*/ 435428 h 1378857"/>
              <a:gd name="connsiteX5" fmla="*/ 261257 w 9187582"/>
              <a:gd name="connsiteY5" fmla="*/ 478971 h 1378857"/>
              <a:gd name="connsiteX6" fmla="*/ 333828 w 9187582"/>
              <a:gd name="connsiteY6" fmla="*/ 595085 h 1378857"/>
              <a:gd name="connsiteX7" fmla="*/ 362857 w 9187582"/>
              <a:gd name="connsiteY7" fmla="*/ 682171 h 1378857"/>
              <a:gd name="connsiteX8" fmla="*/ 508000 w 9187582"/>
              <a:gd name="connsiteY8" fmla="*/ 769257 h 1378857"/>
              <a:gd name="connsiteX9" fmla="*/ 537028 w 9187582"/>
              <a:gd name="connsiteY9" fmla="*/ 812800 h 1378857"/>
              <a:gd name="connsiteX10" fmla="*/ 624114 w 9187582"/>
              <a:gd name="connsiteY10" fmla="*/ 885371 h 1378857"/>
              <a:gd name="connsiteX11" fmla="*/ 696686 w 9187582"/>
              <a:gd name="connsiteY11" fmla="*/ 957942 h 1378857"/>
              <a:gd name="connsiteX12" fmla="*/ 798286 w 9187582"/>
              <a:gd name="connsiteY12" fmla="*/ 1059542 h 1378857"/>
              <a:gd name="connsiteX13" fmla="*/ 1161143 w 9187582"/>
              <a:gd name="connsiteY13" fmla="*/ 1103085 h 1378857"/>
              <a:gd name="connsiteX14" fmla="*/ 1262743 w 9187582"/>
              <a:gd name="connsiteY14" fmla="*/ 1161142 h 1378857"/>
              <a:gd name="connsiteX15" fmla="*/ 1349828 w 9187582"/>
              <a:gd name="connsiteY15" fmla="*/ 1219200 h 1378857"/>
              <a:gd name="connsiteX16" fmla="*/ 1422400 w 9187582"/>
              <a:gd name="connsiteY16" fmla="*/ 1233714 h 1378857"/>
              <a:gd name="connsiteX17" fmla="*/ 1553028 w 9187582"/>
              <a:gd name="connsiteY17" fmla="*/ 1262742 h 1378857"/>
              <a:gd name="connsiteX18" fmla="*/ 1727200 w 9187582"/>
              <a:gd name="connsiteY18" fmla="*/ 1277257 h 1378857"/>
              <a:gd name="connsiteX19" fmla="*/ 1828800 w 9187582"/>
              <a:gd name="connsiteY19" fmla="*/ 1335314 h 1378857"/>
              <a:gd name="connsiteX20" fmla="*/ 1886857 w 9187582"/>
              <a:gd name="connsiteY20" fmla="*/ 1364342 h 1378857"/>
              <a:gd name="connsiteX21" fmla="*/ 2119086 w 9187582"/>
              <a:gd name="connsiteY21" fmla="*/ 1320800 h 1378857"/>
              <a:gd name="connsiteX22" fmla="*/ 2670628 w 9187582"/>
              <a:gd name="connsiteY22" fmla="*/ 1262742 h 1378857"/>
              <a:gd name="connsiteX23" fmla="*/ 2801257 w 9187582"/>
              <a:gd name="connsiteY23" fmla="*/ 1175657 h 1378857"/>
              <a:gd name="connsiteX24" fmla="*/ 2859314 w 9187582"/>
              <a:gd name="connsiteY24" fmla="*/ 1132114 h 1378857"/>
              <a:gd name="connsiteX25" fmla="*/ 2902857 w 9187582"/>
              <a:gd name="connsiteY25" fmla="*/ 1117600 h 1378857"/>
              <a:gd name="connsiteX26" fmla="*/ 2960914 w 9187582"/>
              <a:gd name="connsiteY26" fmla="*/ 1088571 h 1378857"/>
              <a:gd name="connsiteX27" fmla="*/ 3004457 w 9187582"/>
              <a:gd name="connsiteY27" fmla="*/ 1074057 h 1378857"/>
              <a:gd name="connsiteX28" fmla="*/ 3062514 w 9187582"/>
              <a:gd name="connsiteY28" fmla="*/ 1045028 h 1378857"/>
              <a:gd name="connsiteX29" fmla="*/ 3164114 w 9187582"/>
              <a:gd name="connsiteY29" fmla="*/ 1001485 h 1378857"/>
              <a:gd name="connsiteX30" fmla="*/ 3193143 w 9187582"/>
              <a:gd name="connsiteY30" fmla="*/ 943428 h 1378857"/>
              <a:gd name="connsiteX31" fmla="*/ 3265714 w 9187582"/>
              <a:gd name="connsiteY31" fmla="*/ 928914 h 1378857"/>
              <a:gd name="connsiteX32" fmla="*/ 3309257 w 9187582"/>
              <a:gd name="connsiteY32" fmla="*/ 914400 h 1378857"/>
              <a:gd name="connsiteX33" fmla="*/ 3425371 w 9187582"/>
              <a:gd name="connsiteY33" fmla="*/ 928914 h 1378857"/>
              <a:gd name="connsiteX34" fmla="*/ 3483428 w 9187582"/>
              <a:gd name="connsiteY34" fmla="*/ 957942 h 1378857"/>
              <a:gd name="connsiteX35" fmla="*/ 3556000 w 9187582"/>
              <a:gd name="connsiteY35" fmla="*/ 986971 h 1378857"/>
              <a:gd name="connsiteX36" fmla="*/ 3657600 w 9187582"/>
              <a:gd name="connsiteY36" fmla="*/ 1016000 h 1378857"/>
              <a:gd name="connsiteX37" fmla="*/ 3846286 w 9187582"/>
              <a:gd name="connsiteY37" fmla="*/ 1074057 h 1378857"/>
              <a:gd name="connsiteX38" fmla="*/ 3904343 w 9187582"/>
              <a:gd name="connsiteY38" fmla="*/ 1117600 h 1378857"/>
              <a:gd name="connsiteX39" fmla="*/ 4005943 w 9187582"/>
              <a:gd name="connsiteY39" fmla="*/ 1132114 h 1378857"/>
              <a:gd name="connsiteX40" fmla="*/ 4499428 w 9187582"/>
              <a:gd name="connsiteY40" fmla="*/ 1161142 h 1378857"/>
              <a:gd name="connsiteX41" fmla="*/ 4673600 w 9187582"/>
              <a:gd name="connsiteY41" fmla="*/ 1335314 h 1378857"/>
              <a:gd name="connsiteX42" fmla="*/ 4818743 w 9187582"/>
              <a:gd name="connsiteY42" fmla="*/ 1378857 h 1378857"/>
              <a:gd name="connsiteX43" fmla="*/ 5355771 w 9187582"/>
              <a:gd name="connsiteY43" fmla="*/ 1349828 h 1378857"/>
              <a:gd name="connsiteX44" fmla="*/ 5442857 w 9187582"/>
              <a:gd name="connsiteY44" fmla="*/ 1335314 h 1378857"/>
              <a:gd name="connsiteX45" fmla="*/ 5544457 w 9187582"/>
              <a:gd name="connsiteY45" fmla="*/ 1277257 h 1378857"/>
              <a:gd name="connsiteX46" fmla="*/ 6168571 w 9187582"/>
              <a:gd name="connsiteY46" fmla="*/ 1248228 h 1378857"/>
              <a:gd name="connsiteX47" fmla="*/ 6241143 w 9187582"/>
              <a:gd name="connsiteY47" fmla="*/ 1204685 h 1378857"/>
              <a:gd name="connsiteX48" fmla="*/ 6371771 w 9187582"/>
              <a:gd name="connsiteY48" fmla="*/ 1175657 h 1378857"/>
              <a:gd name="connsiteX49" fmla="*/ 6473371 w 9187582"/>
              <a:gd name="connsiteY49" fmla="*/ 1161142 h 1378857"/>
              <a:gd name="connsiteX50" fmla="*/ 6705600 w 9187582"/>
              <a:gd name="connsiteY50" fmla="*/ 1161142 h 1378857"/>
              <a:gd name="connsiteX51" fmla="*/ 7199086 w 9187582"/>
              <a:gd name="connsiteY51" fmla="*/ 1132114 h 1378857"/>
              <a:gd name="connsiteX52" fmla="*/ 7286171 w 9187582"/>
              <a:gd name="connsiteY52" fmla="*/ 1030514 h 1378857"/>
              <a:gd name="connsiteX53" fmla="*/ 7344228 w 9187582"/>
              <a:gd name="connsiteY53" fmla="*/ 943428 h 1378857"/>
              <a:gd name="connsiteX54" fmla="*/ 7707086 w 9187582"/>
              <a:gd name="connsiteY54" fmla="*/ 899885 h 1378857"/>
              <a:gd name="connsiteX55" fmla="*/ 7982857 w 9187582"/>
              <a:gd name="connsiteY55" fmla="*/ 725714 h 1378857"/>
              <a:gd name="connsiteX56" fmla="*/ 8026400 w 9187582"/>
              <a:gd name="connsiteY56" fmla="*/ 696685 h 1378857"/>
              <a:gd name="connsiteX57" fmla="*/ 8128000 w 9187582"/>
              <a:gd name="connsiteY57" fmla="*/ 667657 h 1378857"/>
              <a:gd name="connsiteX58" fmla="*/ 8302171 w 9187582"/>
              <a:gd name="connsiteY58" fmla="*/ 595085 h 1378857"/>
              <a:gd name="connsiteX59" fmla="*/ 8374743 w 9187582"/>
              <a:gd name="connsiteY59" fmla="*/ 551542 h 1378857"/>
              <a:gd name="connsiteX60" fmla="*/ 8476343 w 9187582"/>
              <a:gd name="connsiteY60" fmla="*/ 493485 h 1378857"/>
              <a:gd name="connsiteX61" fmla="*/ 8548914 w 9187582"/>
              <a:gd name="connsiteY61" fmla="*/ 435428 h 1378857"/>
              <a:gd name="connsiteX62" fmla="*/ 8781143 w 9187582"/>
              <a:gd name="connsiteY62" fmla="*/ 420914 h 1378857"/>
              <a:gd name="connsiteX63" fmla="*/ 8853714 w 9187582"/>
              <a:gd name="connsiteY63" fmla="*/ 406400 h 1378857"/>
              <a:gd name="connsiteX64" fmla="*/ 8897257 w 9187582"/>
              <a:gd name="connsiteY64" fmla="*/ 333828 h 1378857"/>
              <a:gd name="connsiteX65" fmla="*/ 8969828 w 9187582"/>
              <a:gd name="connsiteY65" fmla="*/ 246742 h 1378857"/>
              <a:gd name="connsiteX66" fmla="*/ 9027886 w 9187582"/>
              <a:gd name="connsiteY66" fmla="*/ 159657 h 1378857"/>
              <a:gd name="connsiteX67" fmla="*/ 9173028 w 9187582"/>
              <a:gd name="connsiteY67" fmla="*/ 58057 h 1378857"/>
              <a:gd name="connsiteX68" fmla="*/ 9187543 w 9187582"/>
              <a:gd name="connsiteY68" fmla="*/ 0 h 137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9187582" h="1378857">
                <a:moveTo>
                  <a:pt x="0" y="116114"/>
                </a:moveTo>
                <a:cubicBezTo>
                  <a:pt x="24190" y="135466"/>
                  <a:pt x="49649" y="153332"/>
                  <a:pt x="72571" y="174171"/>
                </a:cubicBezTo>
                <a:cubicBezTo>
                  <a:pt x="102948" y="201786"/>
                  <a:pt x="159657" y="261257"/>
                  <a:pt x="159657" y="261257"/>
                </a:cubicBezTo>
                <a:cubicBezTo>
                  <a:pt x="208491" y="407763"/>
                  <a:pt x="117441" y="156242"/>
                  <a:pt x="232228" y="362857"/>
                </a:cubicBezTo>
                <a:cubicBezTo>
                  <a:pt x="244209" y="384422"/>
                  <a:pt x="240760" y="411495"/>
                  <a:pt x="246743" y="435428"/>
                </a:cubicBezTo>
                <a:cubicBezTo>
                  <a:pt x="250454" y="450271"/>
                  <a:pt x="254415" y="465287"/>
                  <a:pt x="261257" y="478971"/>
                </a:cubicBezTo>
                <a:cubicBezTo>
                  <a:pt x="331035" y="618527"/>
                  <a:pt x="240719" y="390245"/>
                  <a:pt x="333828" y="595085"/>
                </a:cubicBezTo>
                <a:cubicBezTo>
                  <a:pt x="346490" y="622941"/>
                  <a:pt x="343742" y="658277"/>
                  <a:pt x="362857" y="682171"/>
                </a:cubicBezTo>
                <a:cubicBezTo>
                  <a:pt x="386209" y="711361"/>
                  <a:pt x="469429" y="749971"/>
                  <a:pt x="508000" y="769257"/>
                </a:cubicBezTo>
                <a:cubicBezTo>
                  <a:pt x="517676" y="783771"/>
                  <a:pt x="525861" y="799399"/>
                  <a:pt x="537028" y="812800"/>
                </a:cubicBezTo>
                <a:cubicBezTo>
                  <a:pt x="571949" y="854705"/>
                  <a:pt x="581302" y="856830"/>
                  <a:pt x="624114" y="885371"/>
                </a:cubicBezTo>
                <a:cubicBezTo>
                  <a:pt x="701530" y="1001494"/>
                  <a:pt x="599918" y="861173"/>
                  <a:pt x="696686" y="957942"/>
                </a:cubicBezTo>
                <a:cubicBezTo>
                  <a:pt x="733635" y="994891"/>
                  <a:pt x="741982" y="1041947"/>
                  <a:pt x="798286" y="1059542"/>
                </a:cubicBezTo>
                <a:cubicBezTo>
                  <a:pt x="888346" y="1087685"/>
                  <a:pt x="1070607" y="1096121"/>
                  <a:pt x="1161143" y="1103085"/>
                </a:cubicBezTo>
                <a:cubicBezTo>
                  <a:pt x="1351601" y="1245929"/>
                  <a:pt x="1120254" y="1081980"/>
                  <a:pt x="1262743" y="1161142"/>
                </a:cubicBezTo>
                <a:cubicBezTo>
                  <a:pt x="1293240" y="1178085"/>
                  <a:pt x="1315618" y="1212358"/>
                  <a:pt x="1349828" y="1219200"/>
                </a:cubicBezTo>
                <a:cubicBezTo>
                  <a:pt x="1374019" y="1224038"/>
                  <a:pt x="1398318" y="1228363"/>
                  <a:pt x="1422400" y="1233714"/>
                </a:cubicBezTo>
                <a:cubicBezTo>
                  <a:pt x="1467502" y="1243736"/>
                  <a:pt x="1506515" y="1257270"/>
                  <a:pt x="1553028" y="1262742"/>
                </a:cubicBezTo>
                <a:cubicBezTo>
                  <a:pt x="1610888" y="1269549"/>
                  <a:pt x="1669143" y="1272419"/>
                  <a:pt x="1727200" y="1277257"/>
                </a:cubicBezTo>
                <a:cubicBezTo>
                  <a:pt x="1902642" y="1364976"/>
                  <a:pt x="1685194" y="1253254"/>
                  <a:pt x="1828800" y="1335314"/>
                </a:cubicBezTo>
                <a:cubicBezTo>
                  <a:pt x="1847586" y="1346049"/>
                  <a:pt x="1867505" y="1354666"/>
                  <a:pt x="1886857" y="1364342"/>
                </a:cubicBezTo>
                <a:cubicBezTo>
                  <a:pt x="1964267" y="1349828"/>
                  <a:pt x="2041272" y="1332958"/>
                  <a:pt x="2119086" y="1320800"/>
                </a:cubicBezTo>
                <a:cubicBezTo>
                  <a:pt x="2295590" y="1293221"/>
                  <a:pt x="2495257" y="1278685"/>
                  <a:pt x="2670628" y="1262742"/>
                </a:cubicBezTo>
                <a:cubicBezTo>
                  <a:pt x="2815292" y="1154248"/>
                  <a:pt x="2633264" y="1287653"/>
                  <a:pt x="2801257" y="1175657"/>
                </a:cubicBezTo>
                <a:cubicBezTo>
                  <a:pt x="2821385" y="1162238"/>
                  <a:pt x="2838311" y="1144116"/>
                  <a:pt x="2859314" y="1132114"/>
                </a:cubicBezTo>
                <a:cubicBezTo>
                  <a:pt x="2872598" y="1124523"/>
                  <a:pt x="2888795" y="1123627"/>
                  <a:pt x="2902857" y="1117600"/>
                </a:cubicBezTo>
                <a:cubicBezTo>
                  <a:pt x="2922744" y="1109077"/>
                  <a:pt x="2941027" y="1097094"/>
                  <a:pt x="2960914" y="1088571"/>
                </a:cubicBezTo>
                <a:cubicBezTo>
                  <a:pt x="2974976" y="1082544"/>
                  <a:pt x="2990395" y="1080084"/>
                  <a:pt x="3004457" y="1074057"/>
                </a:cubicBezTo>
                <a:cubicBezTo>
                  <a:pt x="3024344" y="1065534"/>
                  <a:pt x="3042817" y="1053981"/>
                  <a:pt x="3062514" y="1045028"/>
                </a:cubicBezTo>
                <a:cubicBezTo>
                  <a:pt x="3096057" y="1029781"/>
                  <a:pt x="3130247" y="1015999"/>
                  <a:pt x="3164114" y="1001485"/>
                </a:cubicBezTo>
                <a:cubicBezTo>
                  <a:pt x="3173790" y="982133"/>
                  <a:pt x="3175537" y="956004"/>
                  <a:pt x="3193143" y="943428"/>
                </a:cubicBezTo>
                <a:cubicBezTo>
                  <a:pt x="3213217" y="929089"/>
                  <a:pt x="3241781" y="934897"/>
                  <a:pt x="3265714" y="928914"/>
                </a:cubicBezTo>
                <a:cubicBezTo>
                  <a:pt x="3280557" y="925203"/>
                  <a:pt x="3294743" y="919238"/>
                  <a:pt x="3309257" y="914400"/>
                </a:cubicBezTo>
                <a:cubicBezTo>
                  <a:pt x="3347962" y="919238"/>
                  <a:pt x="3387530" y="919454"/>
                  <a:pt x="3425371" y="928914"/>
                </a:cubicBezTo>
                <a:cubicBezTo>
                  <a:pt x="3446362" y="934162"/>
                  <a:pt x="3463656" y="949155"/>
                  <a:pt x="3483428" y="957942"/>
                </a:cubicBezTo>
                <a:cubicBezTo>
                  <a:pt x="3507237" y="968524"/>
                  <a:pt x="3531283" y="978732"/>
                  <a:pt x="3556000" y="986971"/>
                </a:cubicBezTo>
                <a:cubicBezTo>
                  <a:pt x="3589414" y="998109"/>
                  <a:pt x="3623567" y="1006925"/>
                  <a:pt x="3657600" y="1016000"/>
                </a:cubicBezTo>
                <a:cubicBezTo>
                  <a:pt x="3716770" y="1031779"/>
                  <a:pt x="3790366" y="1042990"/>
                  <a:pt x="3846286" y="1074057"/>
                </a:cubicBezTo>
                <a:cubicBezTo>
                  <a:pt x="3867432" y="1085805"/>
                  <a:pt x="3881609" y="1109333"/>
                  <a:pt x="3904343" y="1117600"/>
                </a:cubicBezTo>
                <a:cubicBezTo>
                  <a:pt x="3936494" y="1129291"/>
                  <a:pt x="3971824" y="1129618"/>
                  <a:pt x="4005943" y="1132114"/>
                </a:cubicBezTo>
                <a:cubicBezTo>
                  <a:pt x="4170283" y="1144139"/>
                  <a:pt x="4334933" y="1151466"/>
                  <a:pt x="4499428" y="1161142"/>
                </a:cubicBezTo>
                <a:cubicBezTo>
                  <a:pt x="4727905" y="1298227"/>
                  <a:pt x="4342321" y="1055002"/>
                  <a:pt x="4673600" y="1335314"/>
                </a:cubicBezTo>
                <a:cubicBezTo>
                  <a:pt x="4688415" y="1347850"/>
                  <a:pt x="4790453" y="1371784"/>
                  <a:pt x="4818743" y="1378857"/>
                </a:cubicBezTo>
                <a:lnTo>
                  <a:pt x="5355771" y="1349828"/>
                </a:lnTo>
                <a:cubicBezTo>
                  <a:pt x="5385129" y="1347780"/>
                  <a:pt x="5415389" y="1345878"/>
                  <a:pt x="5442857" y="1335314"/>
                </a:cubicBezTo>
                <a:cubicBezTo>
                  <a:pt x="5479263" y="1321312"/>
                  <a:pt x="5505729" y="1281904"/>
                  <a:pt x="5544457" y="1277257"/>
                </a:cubicBezTo>
                <a:cubicBezTo>
                  <a:pt x="5751236" y="1252443"/>
                  <a:pt x="5960533" y="1257904"/>
                  <a:pt x="6168571" y="1248228"/>
                </a:cubicBezTo>
                <a:cubicBezTo>
                  <a:pt x="6192762" y="1233714"/>
                  <a:pt x="6215910" y="1217301"/>
                  <a:pt x="6241143" y="1204685"/>
                </a:cubicBezTo>
                <a:cubicBezTo>
                  <a:pt x="6276229" y="1187142"/>
                  <a:pt x="6339564" y="1180612"/>
                  <a:pt x="6371771" y="1175657"/>
                </a:cubicBezTo>
                <a:cubicBezTo>
                  <a:pt x="6405584" y="1170455"/>
                  <a:pt x="6439504" y="1165980"/>
                  <a:pt x="6473371" y="1161142"/>
                </a:cubicBezTo>
                <a:cubicBezTo>
                  <a:pt x="6592323" y="1121492"/>
                  <a:pt x="6437482" y="1166847"/>
                  <a:pt x="6705600" y="1161142"/>
                </a:cubicBezTo>
                <a:cubicBezTo>
                  <a:pt x="6870342" y="1157637"/>
                  <a:pt x="7034591" y="1141790"/>
                  <a:pt x="7199086" y="1132114"/>
                </a:cubicBezTo>
                <a:cubicBezTo>
                  <a:pt x="7249199" y="1082000"/>
                  <a:pt x="7242727" y="1092577"/>
                  <a:pt x="7286171" y="1030514"/>
                </a:cubicBezTo>
                <a:cubicBezTo>
                  <a:pt x="7306178" y="1001933"/>
                  <a:pt x="7310908" y="953769"/>
                  <a:pt x="7344228" y="943428"/>
                </a:cubicBezTo>
                <a:cubicBezTo>
                  <a:pt x="7460574" y="907320"/>
                  <a:pt x="7586133" y="914399"/>
                  <a:pt x="7707086" y="899885"/>
                </a:cubicBezTo>
                <a:cubicBezTo>
                  <a:pt x="7968264" y="709938"/>
                  <a:pt x="7764139" y="845015"/>
                  <a:pt x="7982857" y="725714"/>
                </a:cubicBezTo>
                <a:cubicBezTo>
                  <a:pt x="7998171" y="717361"/>
                  <a:pt x="8010798" y="704486"/>
                  <a:pt x="8026400" y="696685"/>
                </a:cubicBezTo>
                <a:cubicBezTo>
                  <a:pt x="8061488" y="679141"/>
                  <a:pt x="8090799" y="681608"/>
                  <a:pt x="8128000" y="667657"/>
                </a:cubicBezTo>
                <a:cubicBezTo>
                  <a:pt x="8186891" y="645573"/>
                  <a:pt x="8248239" y="627444"/>
                  <a:pt x="8302171" y="595085"/>
                </a:cubicBezTo>
                <a:cubicBezTo>
                  <a:pt x="8326362" y="580571"/>
                  <a:pt x="8350082" y="565242"/>
                  <a:pt x="8374743" y="551542"/>
                </a:cubicBezTo>
                <a:cubicBezTo>
                  <a:pt x="8436736" y="517102"/>
                  <a:pt x="8424204" y="532590"/>
                  <a:pt x="8476343" y="493485"/>
                </a:cubicBezTo>
                <a:cubicBezTo>
                  <a:pt x="8501126" y="474898"/>
                  <a:pt x="8518778" y="442603"/>
                  <a:pt x="8548914" y="435428"/>
                </a:cubicBezTo>
                <a:cubicBezTo>
                  <a:pt x="8624366" y="417463"/>
                  <a:pt x="8703733" y="425752"/>
                  <a:pt x="8781143" y="420914"/>
                </a:cubicBezTo>
                <a:cubicBezTo>
                  <a:pt x="8805333" y="416076"/>
                  <a:pt x="8833979" y="421202"/>
                  <a:pt x="8853714" y="406400"/>
                </a:cubicBezTo>
                <a:cubicBezTo>
                  <a:pt x="8876283" y="389473"/>
                  <a:pt x="8882305" y="357751"/>
                  <a:pt x="8897257" y="333828"/>
                </a:cubicBezTo>
                <a:cubicBezTo>
                  <a:pt x="8967976" y="220678"/>
                  <a:pt x="8878293" y="364429"/>
                  <a:pt x="8969828" y="246742"/>
                </a:cubicBezTo>
                <a:cubicBezTo>
                  <a:pt x="8991247" y="219203"/>
                  <a:pt x="8999976" y="180590"/>
                  <a:pt x="9027886" y="159657"/>
                </a:cubicBezTo>
                <a:cubicBezTo>
                  <a:pt x="9113853" y="95181"/>
                  <a:pt x="9065815" y="129533"/>
                  <a:pt x="9173028" y="58057"/>
                </a:cubicBezTo>
                <a:cubicBezTo>
                  <a:pt x="9189073" y="9924"/>
                  <a:pt x="9187543" y="29814"/>
                  <a:pt x="9187543" y="0"/>
                </a:cubicBezTo>
              </a:path>
            </a:pathLst>
          </a:custGeom>
          <a:ln w="317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7C92FD66-528E-489B-BDEC-B81222BDC62E}"/>
                  </a:ext>
                </a:extLst>
              </p:cNvPr>
              <p:cNvSpPr/>
              <p:nvPr/>
            </p:nvSpPr>
            <p:spPr>
              <a:xfrm>
                <a:off x="8780821" y="4791758"/>
                <a:ext cx="83151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pt-BR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pt-BR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7C92FD66-528E-489B-BDEC-B81222BDC6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0821" y="4791758"/>
                <a:ext cx="831510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tângulo 57">
            <a:extLst>
              <a:ext uri="{FF2B5EF4-FFF2-40B4-BE49-F238E27FC236}">
                <a16:creationId xmlns:a16="http://schemas.microsoft.com/office/drawing/2014/main" id="{7D7B2DA9-49A9-4F33-9A6B-11582FCC7B8E}"/>
              </a:ext>
            </a:extLst>
          </p:cNvPr>
          <p:cNvSpPr/>
          <p:nvPr/>
        </p:nvSpPr>
        <p:spPr>
          <a:xfrm>
            <a:off x="900223" y="3208669"/>
            <a:ext cx="278296" cy="4278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0762FE82-4E13-4CED-8BCC-6EC71A95C4E8}"/>
              </a:ext>
            </a:extLst>
          </p:cNvPr>
          <p:cNvSpPr/>
          <p:nvPr/>
        </p:nvSpPr>
        <p:spPr>
          <a:xfrm>
            <a:off x="1173077" y="3208117"/>
            <a:ext cx="278296" cy="8455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730140A9-FF83-4E40-9307-C18201226FDE}"/>
              </a:ext>
            </a:extLst>
          </p:cNvPr>
          <p:cNvSpPr/>
          <p:nvPr/>
        </p:nvSpPr>
        <p:spPr>
          <a:xfrm>
            <a:off x="1445909" y="3208117"/>
            <a:ext cx="338489" cy="11619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9BF79A09-F4CE-4668-A608-06F8B4EE41DC}"/>
              </a:ext>
            </a:extLst>
          </p:cNvPr>
          <p:cNvSpPr/>
          <p:nvPr/>
        </p:nvSpPr>
        <p:spPr>
          <a:xfrm>
            <a:off x="1718743" y="3208670"/>
            <a:ext cx="267391" cy="14186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9EDB92A0-7D55-4E51-89F9-05A00EEEC5C8}"/>
              </a:ext>
            </a:extLst>
          </p:cNvPr>
          <p:cNvSpPr/>
          <p:nvPr/>
        </p:nvSpPr>
        <p:spPr>
          <a:xfrm>
            <a:off x="1991597" y="3208118"/>
            <a:ext cx="260164" cy="15504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FD5C3B6D-527D-408E-B58D-B1F345D0C78A}"/>
              </a:ext>
            </a:extLst>
          </p:cNvPr>
          <p:cNvSpPr/>
          <p:nvPr/>
        </p:nvSpPr>
        <p:spPr>
          <a:xfrm>
            <a:off x="2249915" y="3208118"/>
            <a:ext cx="333285" cy="15504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3BA50DCD-60F5-408B-905B-83084E462B61}"/>
              </a:ext>
            </a:extLst>
          </p:cNvPr>
          <p:cNvSpPr/>
          <p:nvPr/>
        </p:nvSpPr>
        <p:spPr>
          <a:xfrm>
            <a:off x="2537263" y="3208669"/>
            <a:ext cx="326078" cy="15830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DA70727D-B17E-4867-9E37-83E9537C11A9}"/>
              </a:ext>
            </a:extLst>
          </p:cNvPr>
          <p:cNvSpPr/>
          <p:nvPr/>
        </p:nvSpPr>
        <p:spPr>
          <a:xfrm>
            <a:off x="2810116" y="3208118"/>
            <a:ext cx="318851" cy="17067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Retângulo 65">
            <a:extLst>
              <a:ext uri="{FF2B5EF4-FFF2-40B4-BE49-F238E27FC236}">
                <a16:creationId xmlns:a16="http://schemas.microsoft.com/office/drawing/2014/main" id="{340C7259-D6A4-42E4-A112-0C63350C2F18}"/>
              </a:ext>
            </a:extLst>
          </p:cNvPr>
          <p:cNvSpPr/>
          <p:nvPr/>
        </p:nvSpPr>
        <p:spPr>
          <a:xfrm>
            <a:off x="3082950" y="3208117"/>
            <a:ext cx="278226" cy="173998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F76FA687-B635-4213-8521-399BD25A9948}"/>
              </a:ext>
            </a:extLst>
          </p:cNvPr>
          <p:cNvSpPr/>
          <p:nvPr/>
        </p:nvSpPr>
        <p:spPr>
          <a:xfrm>
            <a:off x="3361660" y="3208670"/>
            <a:ext cx="277812" cy="181591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465E0FCE-CDB9-49C3-B4BE-F014763E8700}"/>
              </a:ext>
            </a:extLst>
          </p:cNvPr>
          <p:cNvSpPr/>
          <p:nvPr/>
        </p:nvSpPr>
        <p:spPr>
          <a:xfrm>
            <a:off x="3634514" y="3208118"/>
            <a:ext cx="283254" cy="17399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Retângulo 68">
            <a:extLst>
              <a:ext uri="{FF2B5EF4-FFF2-40B4-BE49-F238E27FC236}">
                <a16:creationId xmlns:a16="http://schemas.microsoft.com/office/drawing/2014/main" id="{04CA36B2-CEB5-4092-A309-9CB8F3112A60}"/>
              </a:ext>
            </a:extLst>
          </p:cNvPr>
          <p:cNvSpPr/>
          <p:nvPr/>
        </p:nvSpPr>
        <p:spPr>
          <a:xfrm>
            <a:off x="3907346" y="3208118"/>
            <a:ext cx="338467" cy="17067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CD502B7C-F1CF-4BFD-9419-4584B93E6DAA}"/>
              </a:ext>
            </a:extLst>
          </p:cNvPr>
          <p:cNvSpPr/>
          <p:nvPr/>
        </p:nvSpPr>
        <p:spPr>
          <a:xfrm>
            <a:off x="4180180" y="3208670"/>
            <a:ext cx="276069" cy="15830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D1C10A26-E9B1-411D-B7DB-516713A2A4D7}"/>
              </a:ext>
            </a:extLst>
          </p:cNvPr>
          <p:cNvSpPr/>
          <p:nvPr/>
        </p:nvSpPr>
        <p:spPr>
          <a:xfrm>
            <a:off x="4453033" y="3208118"/>
            <a:ext cx="333003" cy="15504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Retângulo 71">
            <a:extLst>
              <a:ext uri="{FF2B5EF4-FFF2-40B4-BE49-F238E27FC236}">
                <a16:creationId xmlns:a16="http://schemas.microsoft.com/office/drawing/2014/main" id="{A389D748-C916-43B2-AA2E-101546987F5F}"/>
              </a:ext>
            </a:extLst>
          </p:cNvPr>
          <p:cNvSpPr/>
          <p:nvPr/>
        </p:nvSpPr>
        <p:spPr>
          <a:xfrm>
            <a:off x="4725867" y="3208118"/>
            <a:ext cx="276069" cy="15504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7" name="Retângulo 86">
            <a:extLst>
              <a:ext uri="{FF2B5EF4-FFF2-40B4-BE49-F238E27FC236}">
                <a16:creationId xmlns:a16="http://schemas.microsoft.com/office/drawing/2014/main" id="{7807A655-AEB7-45F3-A0CB-89206A47139B}"/>
              </a:ext>
            </a:extLst>
          </p:cNvPr>
          <p:cNvSpPr/>
          <p:nvPr/>
        </p:nvSpPr>
        <p:spPr>
          <a:xfrm>
            <a:off x="5004626" y="3208266"/>
            <a:ext cx="338466" cy="170663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Retângulo 87">
            <a:extLst>
              <a:ext uri="{FF2B5EF4-FFF2-40B4-BE49-F238E27FC236}">
                <a16:creationId xmlns:a16="http://schemas.microsoft.com/office/drawing/2014/main" id="{B0B19FD7-BB09-44AC-8A29-A63D8E01D367}"/>
              </a:ext>
            </a:extLst>
          </p:cNvPr>
          <p:cNvSpPr/>
          <p:nvPr/>
        </p:nvSpPr>
        <p:spPr>
          <a:xfrm>
            <a:off x="5277480" y="3207714"/>
            <a:ext cx="260164" cy="18159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Retângulo 88">
            <a:extLst>
              <a:ext uri="{FF2B5EF4-FFF2-40B4-BE49-F238E27FC236}">
                <a16:creationId xmlns:a16="http://schemas.microsoft.com/office/drawing/2014/main" id="{E79C59F0-1926-40A6-9A9F-AAC5BBD0A10F}"/>
              </a:ext>
            </a:extLst>
          </p:cNvPr>
          <p:cNvSpPr/>
          <p:nvPr/>
        </p:nvSpPr>
        <p:spPr>
          <a:xfrm>
            <a:off x="5550312" y="3207715"/>
            <a:ext cx="284223" cy="19858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Retângulo 89">
            <a:extLst>
              <a:ext uri="{FF2B5EF4-FFF2-40B4-BE49-F238E27FC236}">
                <a16:creationId xmlns:a16="http://schemas.microsoft.com/office/drawing/2014/main" id="{971CE319-BFE2-426C-A50A-A468A941DC8E}"/>
              </a:ext>
            </a:extLst>
          </p:cNvPr>
          <p:cNvSpPr/>
          <p:nvPr/>
        </p:nvSpPr>
        <p:spPr>
          <a:xfrm>
            <a:off x="5823145" y="3208267"/>
            <a:ext cx="338417" cy="201006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Retângulo 90">
            <a:extLst>
              <a:ext uri="{FF2B5EF4-FFF2-40B4-BE49-F238E27FC236}">
                <a16:creationId xmlns:a16="http://schemas.microsoft.com/office/drawing/2014/main" id="{A8074B35-CBBD-4A3E-82C6-2E594EB517DB}"/>
              </a:ext>
            </a:extLst>
          </p:cNvPr>
          <p:cNvSpPr/>
          <p:nvPr/>
        </p:nvSpPr>
        <p:spPr>
          <a:xfrm>
            <a:off x="6095999" y="3207714"/>
            <a:ext cx="335511" cy="20190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Retângulo 91">
            <a:extLst>
              <a:ext uri="{FF2B5EF4-FFF2-40B4-BE49-F238E27FC236}">
                <a16:creationId xmlns:a16="http://schemas.microsoft.com/office/drawing/2014/main" id="{50B3AA83-8603-4B4E-A08D-E35BF3A55109}"/>
              </a:ext>
            </a:extLst>
          </p:cNvPr>
          <p:cNvSpPr/>
          <p:nvPr/>
        </p:nvSpPr>
        <p:spPr>
          <a:xfrm>
            <a:off x="6368832" y="3207715"/>
            <a:ext cx="396437" cy="20190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Retângulo 92">
            <a:extLst>
              <a:ext uri="{FF2B5EF4-FFF2-40B4-BE49-F238E27FC236}">
                <a16:creationId xmlns:a16="http://schemas.microsoft.com/office/drawing/2014/main" id="{B7716387-01C4-48AD-A3DA-D2E7B8848CE0}"/>
              </a:ext>
            </a:extLst>
          </p:cNvPr>
          <p:cNvSpPr/>
          <p:nvPr/>
        </p:nvSpPr>
        <p:spPr>
          <a:xfrm>
            <a:off x="6647542" y="3208267"/>
            <a:ext cx="249351" cy="201006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Retângulo 93">
            <a:extLst>
              <a:ext uri="{FF2B5EF4-FFF2-40B4-BE49-F238E27FC236}">
                <a16:creationId xmlns:a16="http://schemas.microsoft.com/office/drawing/2014/main" id="{FDBF8489-BA06-4B5B-A07C-37E2690EE7BD}"/>
              </a:ext>
            </a:extLst>
          </p:cNvPr>
          <p:cNvSpPr/>
          <p:nvPr/>
        </p:nvSpPr>
        <p:spPr>
          <a:xfrm>
            <a:off x="6898488" y="3207715"/>
            <a:ext cx="345275" cy="205605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Retângulo 94">
            <a:extLst>
              <a:ext uri="{FF2B5EF4-FFF2-40B4-BE49-F238E27FC236}">
                <a16:creationId xmlns:a16="http://schemas.microsoft.com/office/drawing/2014/main" id="{E2EBC906-50D0-47A3-B227-BEEC32E92D6C}"/>
              </a:ext>
            </a:extLst>
          </p:cNvPr>
          <p:cNvSpPr/>
          <p:nvPr/>
        </p:nvSpPr>
        <p:spPr>
          <a:xfrm>
            <a:off x="7217497" y="3207715"/>
            <a:ext cx="337217" cy="19858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Retângulo 95">
            <a:extLst>
              <a:ext uri="{FF2B5EF4-FFF2-40B4-BE49-F238E27FC236}">
                <a16:creationId xmlns:a16="http://schemas.microsoft.com/office/drawing/2014/main" id="{B67204BC-5792-46E0-8497-D3C0C12A8A53}"/>
              </a:ext>
            </a:extLst>
          </p:cNvPr>
          <p:cNvSpPr/>
          <p:nvPr/>
        </p:nvSpPr>
        <p:spPr>
          <a:xfrm>
            <a:off x="7466063" y="3208267"/>
            <a:ext cx="292730" cy="201848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Retângulo 96">
            <a:extLst>
              <a:ext uri="{FF2B5EF4-FFF2-40B4-BE49-F238E27FC236}">
                <a16:creationId xmlns:a16="http://schemas.microsoft.com/office/drawing/2014/main" id="{2B488E15-EAF5-4CD8-8011-3CACF12ED42C}"/>
              </a:ext>
            </a:extLst>
          </p:cNvPr>
          <p:cNvSpPr/>
          <p:nvPr/>
        </p:nvSpPr>
        <p:spPr>
          <a:xfrm>
            <a:off x="7738917" y="3207715"/>
            <a:ext cx="290966" cy="201848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8" name="Retângulo 97">
            <a:extLst>
              <a:ext uri="{FF2B5EF4-FFF2-40B4-BE49-F238E27FC236}">
                <a16:creationId xmlns:a16="http://schemas.microsoft.com/office/drawing/2014/main" id="{557EB761-6D13-4ECA-AED1-FEF5296D5706}"/>
              </a:ext>
            </a:extLst>
          </p:cNvPr>
          <p:cNvSpPr/>
          <p:nvPr/>
        </p:nvSpPr>
        <p:spPr>
          <a:xfrm>
            <a:off x="8011750" y="3207715"/>
            <a:ext cx="254259" cy="19858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9" name="Retângulo 98">
            <a:extLst>
              <a:ext uri="{FF2B5EF4-FFF2-40B4-BE49-F238E27FC236}">
                <a16:creationId xmlns:a16="http://schemas.microsoft.com/office/drawing/2014/main" id="{97438BB1-3D76-4712-855E-A6DDD394D44F}"/>
              </a:ext>
            </a:extLst>
          </p:cNvPr>
          <p:cNvSpPr/>
          <p:nvPr/>
        </p:nvSpPr>
        <p:spPr>
          <a:xfrm>
            <a:off x="8275758" y="3206413"/>
            <a:ext cx="267391" cy="18159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0" name="Retângulo 99">
            <a:extLst>
              <a:ext uri="{FF2B5EF4-FFF2-40B4-BE49-F238E27FC236}">
                <a16:creationId xmlns:a16="http://schemas.microsoft.com/office/drawing/2014/main" id="{D223CD28-6C8C-47FE-8CDE-8F20A81D6FA9}"/>
              </a:ext>
            </a:extLst>
          </p:cNvPr>
          <p:cNvSpPr/>
          <p:nvPr/>
        </p:nvSpPr>
        <p:spPr>
          <a:xfrm>
            <a:off x="8548612" y="3205860"/>
            <a:ext cx="279431" cy="164976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1" name="Retângulo 100">
            <a:extLst>
              <a:ext uri="{FF2B5EF4-FFF2-40B4-BE49-F238E27FC236}">
                <a16:creationId xmlns:a16="http://schemas.microsoft.com/office/drawing/2014/main" id="{B3E633B4-5B2D-4A9C-8263-8F9D79782DF6}"/>
              </a:ext>
            </a:extLst>
          </p:cNvPr>
          <p:cNvSpPr/>
          <p:nvPr/>
        </p:nvSpPr>
        <p:spPr>
          <a:xfrm>
            <a:off x="8821219" y="3205860"/>
            <a:ext cx="278296" cy="15526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" name="Retângulo 101">
            <a:extLst>
              <a:ext uri="{FF2B5EF4-FFF2-40B4-BE49-F238E27FC236}">
                <a16:creationId xmlns:a16="http://schemas.microsoft.com/office/drawing/2014/main" id="{D103332E-6C12-4BD1-BDE0-3A8E0A1A2536}"/>
              </a:ext>
            </a:extLst>
          </p:cNvPr>
          <p:cNvSpPr/>
          <p:nvPr/>
        </p:nvSpPr>
        <p:spPr>
          <a:xfrm>
            <a:off x="9094052" y="3206413"/>
            <a:ext cx="278296" cy="15521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Retângulo 102">
            <a:extLst>
              <a:ext uri="{FF2B5EF4-FFF2-40B4-BE49-F238E27FC236}">
                <a16:creationId xmlns:a16="http://schemas.microsoft.com/office/drawing/2014/main" id="{3798EAEC-FEE8-4889-863A-2829033BA7EB}"/>
              </a:ext>
            </a:extLst>
          </p:cNvPr>
          <p:cNvSpPr/>
          <p:nvPr/>
        </p:nvSpPr>
        <p:spPr>
          <a:xfrm>
            <a:off x="9381420" y="3205860"/>
            <a:ext cx="290396" cy="1434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Retângulo 103">
            <a:extLst>
              <a:ext uri="{FF2B5EF4-FFF2-40B4-BE49-F238E27FC236}">
                <a16:creationId xmlns:a16="http://schemas.microsoft.com/office/drawing/2014/main" id="{F7CA35F1-52A5-4CCA-ACD2-26D5C698B26B}"/>
              </a:ext>
            </a:extLst>
          </p:cNvPr>
          <p:cNvSpPr/>
          <p:nvPr/>
        </p:nvSpPr>
        <p:spPr>
          <a:xfrm>
            <a:off x="9654253" y="3205860"/>
            <a:ext cx="260627" cy="1421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5" name="Retângulo 104">
            <a:extLst>
              <a:ext uri="{FF2B5EF4-FFF2-40B4-BE49-F238E27FC236}">
                <a16:creationId xmlns:a16="http://schemas.microsoft.com/office/drawing/2014/main" id="{161A3AD6-B317-4149-ABE4-9364870870E0}"/>
              </a:ext>
            </a:extLst>
          </p:cNvPr>
          <p:cNvSpPr/>
          <p:nvPr/>
        </p:nvSpPr>
        <p:spPr>
          <a:xfrm>
            <a:off x="9911055" y="3206413"/>
            <a:ext cx="286802" cy="10278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Título 1">
            <a:extLst>
              <a:ext uri="{FF2B5EF4-FFF2-40B4-BE49-F238E27FC236}">
                <a16:creationId xmlns:a16="http://schemas.microsoft.com/office/drawing/2014/main" id="{BA4773ED-98A8-4168-A199-B33F8B72DE8B}"/>
              </a:ext>
            </a:extLst>
          </p:cNvPr>
          <p:cNvSpPr txBox="1">
            <a:spLocks/>
          </p:cNvSpPr>
          <p:nvPr/>
        </p:nvSpPr>
        <p:spPr>
          <a:xfrm>
            <a:off x="1102419" y="5450837"/>
            <a:ext cx="6736443" cy="12330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Associa-se um contraste de densidade igual (ou não) para cada um dos prismas, de forma que a posição da base do prisma é escolhida.</a:t>
            </a:r>
          </a:p>
        </p:txBody>
      </p:sp>
    </p:spTree>
    <p:extLst>
      <p:ext uri="{BB962C8B-B14F-4D97-AF65-F5344CB8AC3E}">
        <p14:creationId xmlns:p14="http://schemas.microsoft.com/office/powerpoint/2010/main" val="27239559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>
            <a:cxnSpLocks/>
          </p:cNvCxnSpPr>
          <p:nvPr/>
        </p:nvCxnSpPr>
        <p:spPr>
          <a:xfrm>
            <a:off x="838200" y="3144383"/>
            <a:ext cx="0" cy="325136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 flipV="1">
            <a:off x="838200" y="3105834"/>
            <a:ext cx="9557825" cy="38549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10199498" y="2970058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70792" y="6072579"/>
            <a:ext cx="367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z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316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Bacia sedimentar 3D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74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ítulo 1">
            <a:extLst>
              <a:ext uri="{FF2B5EF4-FFF2-40B4-BE49-F238E27FC236}">
                <a16:creationId xmlns:a16="http://schemas.microsoft.com/office/drawing/2014/main" id="{25D62001-3C8D-40C6-951D-3F6DC6058951}"/>
              </a:ext>
            </a:extLst>
          </p:cNvPr>
          <p:cNvSpPr txBox="1">
            <a:spLocks/>
          </p:cNvSpPr>
          <p:nvPr/>
        </p:nvSpPr>
        <p:spPr>
          <a:xfrm>
            <a:off x="8435739" y="4463166"/>
            <a:ext cx="3340999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dirty="0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162D5536-C93A-4C5D-B434-2C193F712700}"/>
              </a:ext>
            </a:extLst>
          </p:cNvPr>
          <p:cNvCxnSpPr>
            <a:cxnSpLocks/>
          </p:cNvCxnSpPr>
          <p:nvPr/>
        </p:nvCxnSpPr>
        <p:spPr>
          <a:xfrm>
            <a:off x="838200" y="1086328"/>
            <a:ext cx="0" cy="1730345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2E66DAC-FCD6-4A9F-B133-BA8BD97250CF}"/>
              </a:ext>
            </a:extLst>
          </p:cNvPr>
          <p:cNvCxnSpPr>
            <a:cxnSpLocks/>
          </p:cNvCxnSpPr>
          <p:nvPr/>
        </p:nvCxnSpPr>
        <p:spPr>
          <a:xfrm flipH="1">
            <a:off x="829916" y="2816654"/>
            <a:ext cx="9369572" cy="6216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B8FA6065-A595-4CD5-B7CB-05CDAB330DEC}"/>
              </a:ext>
            </a:extLst>
          </p:cNvPr>
          <p:cNvSpPr/>
          <p:nvPr/>
        </p:nvSpPr>
        <p:spPr>
          <a:xfrm>
            <a:off x="900244" y="3182933"/>
            <a:ext cx="9299233" cy="2010620"/>
          </a:xfrm>
          <a:custGeom>
            <a:avLst/>
            <a:gdLst>
              <a:gd name="connsiteX0" fmla="*/ 0 w 9256542"/>
              <a:gd name="connsiteY0" fmla="*/ 28135 h 1645920"/>
              <a:gd name="connsiteX1" fmla="*/ 422031 w 9256542"/>
              <a:gd name="connsiteY1" fmla="*/ 590843 h 1645920"/>
              <a:gd name="connsiteX2" fmla="*/ 998806 w 9256542"/>
              <a:gd name="connsiteY2" fmla="*/ 1111348 h 1645920"/>
              <a:gd name="connsiteX3" fmla="*/ 2616591 w 9256542"/>
              <a:gd name="connsiteY3" fmla="*/ 1491175 h 1645920"/>
              <a:gd name="connsiteX4" fmla="*/ 3756074 w 9256542"/>
              <a:gd name="connsiteY4" fmla="*/ 1195754 h 1645920"/>
              <a:gd name="connsiteX5" fmla="*/ 5064369 w 9256542"/>
              <a:gd name="connsiteY5" fmla="*/ 1645920 h 1645920"/>
              <a:gd name="connsiteX6" fmla="*/ 6358597 w 9256542"/>
              <a:gd name="connsiteY6" fmla="*/ 1645920 h 1645920"/>
              <a:gd name="connsiteX7" fmla="*/ 6625883 w 9256542"/>
              <a:gd name="connsiteY7" fmla="*/ 1645920 h 1645920"/>
              <a:gd name="connsiteX8" fmla="*/ 7287065 w 9256542"/>
              <a:gd name="connsiteY8" fmla="*/ 1617784 h 1645920"/>
              <a:gd name="connsiteX9" fmla="*/ 7455877 w 9256542"/>
              <a:gd name="connsiteY9" fmla="*/ 1448972 h 1645920"/>
              <a:gd name="connsiteX10" fmla="*/ 7990449 w 9256542"/>
              <a:gd name="connsiteY10" fmla="*/ 1252024 h 1645920"/>
              <a:gd name="connsiteX11" fmla="*/ 8229600 w 9256542"/>
              <a:gd name="connsiteY11" fmla="*/ 1252024 h 1645920"/>
              <a:gd name="connsiteX12" fmla="*/ 8721969 w 9256542"/>
              <a:gd name="connsiteY12" fmla="*/ 1111348 h 1645920"/>
              <a:gd name="connsiteX13" fmla="*/ 9073662 w 9256542"/>
              <a:gd name="connsiteY13" fmla="*/ 815926 h 1645920"/>
              <a:gd name="connsiteX14" fmla="*/ 9256542 w 9256542"/>
              <a:gd name="connsiteY14" fmla="*/ 0 h 1645920"/>
              <a:gd name="connsiteX15" fmla="*/ 0 w 9256542"/>
              <a:gd name="connsiteY15" fmla="*/ 28135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256542" h="1645920">
                <a:moveTo>
                  <a:pt x="0" y="28135"/>
                </a:moveTo>
                <a:lnTo>
                  <a:pt x="422031" y="590843"/>
                </a:lnTo>
                <a:lnTo>
                  <a:pt x="998806" y="1111348"/>
                </a:lnTo>
                <a:lnTo>
                  <a:pt x="2616591" y="1491175"/>
                </a:lnTo>
                <a:lnTo>
                  <a:pt x="3756074" y="1195754"/>
                </a:lnTo>
                <a:lnTo>
                  <a:pt x="5064369" y="1645920"/>
                </a:lnTo>
                <a:lnTo>
                  <a:pt x="6358597" y="1645920"/>
                </a:lnTo>
                <a:lnTo>
                  <a:pt x="6625883" y="1645920"/>
                </a:lnTo>
                <a:lnTo>
                  <a:pt x="7287065" y="1617784"/>
                </a:lnTo>
                <a:cubicBezTo>
                  <a:pt x="7405310" y="1482646"/>
                  <a:pt x="7346614" y="1536382"/>
                  <a:pt x="7455877" y="1448972"/>
                </a:cubicBezTo>
                <a:lnTo>
                  <a:pt x="7990449" y="1252024"/>
                </a:lnTo>
                <a:lnTo>
                  <a:pt x="8229600" y="1252024"/>
                </a:lnTo>
                <a:lnTo>
                  <a:pt x="8721969" y="1111348"/>
                </a:lnTo>
                <a:lnTo>
                  <a:pt x="9073662" y="815926"/>
                </a:lnTo>
                <a:lnTo>
                  <a:pt x="9256542" y="0"/>
                </a:lnTo>
                <a:lnTo>
                  <a:pt x="0" y="2813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D276E1E9-B231-4502-946E-AF72187E3F82}"/>
              </a:ext>
            </a:extLst>
          </p:cNvPr>
          <p:cNvSpPr/>
          <p:nvPr/>
        </p:nvSpPr>
        <p:spPr>
          <a:xfrm>
            <a:off x="337473" y="1531312"/>
            <a:ext cx="492443" cy="642163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pt-BR" sz="2000" dirty="0" err="1"/>
              <a:t>mGal</a:t>
            </a:r>
            <a:endParaRPr lang="pt-BR" sz="2000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6130D7BA-0E3C-45AD-A45A-C7483E79A153}"/>
              </a:ext>
            </a:extLst>
          </p:cNvPr>
          <p:cNvSpPr/>
          <p:nvPr/>
        </p:nvSpPr>
        <p:spPr>
          <a:xfrm>
            <a:off x="5330292" y="2749624"/>
            <a:ext cx="924612" cy="4001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pt-BR" sz="2000" dirty="0"/>
              <a:t>metros</a:t>
            </a:r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9A4EE9AB-E683-4F9F-A786-8DAA362F0339}"/>
              </a:ext>
            </a:extLst>
          </p:cNvPr>
          <p:cNvSpPr/>
          <p:nvPr/>
        </p:nvSpPr>
        <p:spPr>
          <a:xfrm>
            <a:off x="856343" y="1349829"/>
            <a:ext cx="9187582" cy="1378857"/>
          </a:xfrm>
          <a:custGeom>
            <a:avLst/>
            <a:gdLst>
              <a:gd name="connsiteX0" fmla="*/ 0 w 9187582"/>
              <a:gd name="connsiteY0" fmla="*/ 116114 h 1378857"/>
              <a:gd name="connsiteX1" fmla="*/ 72571 w 9187582"/>
              <a:gd name="connsiteY1" fmla="*/ 174171 h 1378857"/>
              <a:gd name="connsiteX2" fmla="*/ 159657 w 9187582"/>
              <a:gd name="connsiteY2" fmla="*/ 261257 h 1378857"/>
              <a:gd name="connsiteX3" fmla="*/ 232228 w 9187582"/>
              <a:gd name="connsiteY3" fmla="*/ 362857 h 1378857"/>
              <a:gd name="connsiteX4" fmla="*/ 246743 w 9187582"/>
              <a:gd name="connsiteY4" fmla="*/ 435428 h 1378857"/>
              <a:gd name="connsiteX5" fmla="*/ 261257 w 9187582"/>
              <a:gd name="connsiteY5" fmla="*/ 478971 h 1378857"/>
              <a:gd name="connsiteX6" fmla="*/ 333828 w 9187582"/>
              <a:gd name="connsiteY6" fmla="*/ 595085 h 1378857"/>
              <a:gd name="connsiteX7" fmla="*/ 362857 w 9187582"/>
              <a:gd name="connsiteY7" fmla="*/ 682171 h 1378857"/>
              <a:gd name="connsiteX8" fmla="*/ 508000 w 9187582"/>
              <a:gd name="connsiteY8" fmla="*/ 769257 h 1378857"/>
              <a:gd name="connsiteX9" fmla="*/ 537028 w 9187582"/>
              <a:gd name="connsiteY9" fmla="*/ 812800 h 1378857"/>
              <a:gd name="connsiteX10" fmla="*/ 624114 w 9187582"/>
              <a:gd name="connsiteY10" fmla="*/ 885371 h 1378857"/>
              <a:gd name="connsiteX11" fmla="*/ 696686 w 9187582"/>
              <a:gd name="connsiteY11" fmla="*/ 957942 h 1378857"/>
              <a:gd name="connsiteX12" fmla="*/ 798286 w 9187582"/>
              <a:gd name="connsiteY12" fmla="*/ 1059542 h 1378857"/>
              <a:gd name="connsiteX13" fmla="*/ 1161143 w 9187582"/>
              <a:gd name="connsiteY13" fmla="*/ 1103085 h 1378857"/>
              <a:gd name="connsiteX14" fmla="*/ 1262743 w 9187582"/>
              <a:gd name="connsiteY14" fmla="*/ 1161142 h 1378857"/>
              <a:gd name="connsiteX15" fmla="*/ 1349828 w 9187582"/>
              <a:gd name="connsiteY15" fmla="*/ 1219200 h 1378857"/>
              <a:gd name="connsiteX16" fmla="*/ 1422400 w 9187582"/>
              <a:gd name="connsiteY16" fmla="*/ 1233714 h 1378857"/>
              <a:gd name="connsiteX17" fmla="*/ 1553028 w 9187582"/>
              <a:gd name="connsiteY17" fmla="*/ 1262742 h 1378857"/>
              <a:gd name="connsiteX18" fmla="*/ 1727200 w 9187582"/>
              <a:gd name="connsiteY18" fmla="*/ 1277257 h 1378857"/>
              <a:gd name="connsiteX19" fmla="*/ 1828800 w 9187582"/>
              <a:gd name="connsiteY19" fmla="*/ 1335314 h 1378857"/>
              <a:gd name="connsiteX20" fmla="*/ 1886857 w 9187582"/>
              <a:gd name="connsiteY20" fmla="*/ 1364342 h 1378857"/>
              <a:gd name="connsiteX21" fmla="*/ 2119086 w 9187582"/>
              <a:gd name="connsiteY21" fmla="*/ 1320800 h 1378857"/>
              <a:gd name="connsiteX22" fmla="*/ 2670628 w 9187582"/>
              <a:gd name="connsiteY22" fmla="*/ 1262742 h 1378857"/>
              <a:gd name="connsiteX23" fmla="*/ 2801257 w 9187582"/>
              <a:gd name="connsiteY23" fmla="*/ 1175657 h 1378857"/>
              <a:gd name="connsiteX24" fmla="*/ 2859314 w 9187582"/>
              <a:gd name="connsiteY24" fmla="*/ 1132114 h 1378857"/>
              <a:gd name="connsiteX25" fmla="*/ 2902857 w 9187582"/>
              <a:gd name="connsiteY25" fmla="*/ 1117600 h 1378857"/>
              <a:gd name="connsiteX26" fmla="*/ 2960914 w 9187582"/>
              <a:gd name="connsiteY26" fmla="*/ 1088571 h 1378857"/>
              <a:gd name="connsiteX27" fmla="*/ 3004457 w 9187582"/>
              <a:gd name="connsiteY27" fmla="*/ 1074057 h 1378857"/>
              <a:gd name="connsiteX28" fmla="*/ 3062514 w 9187582"/>
              <a:gd name="connsiteY28" fmla="*/ 1045028 h 1378857"/>
              <a:gd name="connsiteX29" fmla="*/ 3164114 w 9187582"/>
              <a:gd name="connsiteY29" fmla="*/ 1001485 h 1378857"/>
              <a:gd name="connsiteX30" fmla="*/ 3193143 w 9187582"/>
              <a:gd name="connsiteY30" fmla="*/ 943428 h 1378857"/>
              <a:gd name="connsiteX31" fmla="*/ 3265714 w 9187582"/>
              <a:gd name="connsiteY31" fmla="*/ 928914 h 1378857"/>
              <a:gd name="connsiteX32" fmla="*/ 3309257 w 9187582"/>
              <a:gd name="connsiteY32" fmla="*/ 914400 h 1378857"/>
              <a:gd name="connsiteX33" fmla="*/ 3425371 w 9187582"/>
              <a:gd name="connsiteY33" fmla="*/ 928914 h 1378857"/>
              <a:gd name="connsiteX34" fmla="*/ 3483428 w 9187582"/>
              <a:gd name="connsiteY34" fmla="*/ 957942 h 1378857"/>
              <a:gd name="connsiteX35" fmla="*/ 3556000 w 9187582"/>
              <a:gd name="connsiteY35" fmla="*/ 986971 h 1378857"/>
              <a:gd name="connsiteX36" fmla="*/ 3657600 w 9187582"/>
              <a:gd name="connsiteY36" fmla="*/ 1016000 h 1378857"/>
              <a:gd name="connsiteX37" fmla="*/ 3846286 w 9187582"/>
              <a:gd name="connsiteY37" fmla="*/ 1074057 h 1378857"/>
              <a:gd name="connsiteX38" fmla="*/ 3904343 w 9187582"/>
              <a:gd name="connsiteY38" fmla="*/ 1117600 h 1378857"/>
              <a:gd name="connsiteX39" fmla="*/ 4005943 w 9187582"/>
              <a:gd name="connsiteY39" fmla="*/ 1132114 h 1378857"/>
              <a:gd name="connsiteX40" fmla="*/ 4499428 w 9187582"/>
              <a:gd name="connsiteY40" fmla="*/ 1161142 h 1378857"/>
              <a:gd name="connsiteX41" fmla="*/ 4673600 w 9187582"/>
              <a:gd name="connsiteY41" fmla="*/ 1335314 h 1378857"/>
              <a:gd name="connsiteX42" fmla="*/ 4818743 w 9187582"/>
              <a:gd name="connsiteY42" fmla="*/ 1378857 h 1378857"/>
              <a:gd name="connsiteX43" fmla="*/ 5355771 w 9187582"/>
              <a:gd name="connsiteY43" fmla="*/ 1349828 h 1378857"/>
              <a:gd name="connsiteX44" fmla="*/ 5442857 w 9187582"/>
              <a:gd name="connsiteY44" fmla="*/ 1335314 h 1378857"/>
              <a:gd name="connsiteX45" fmla="*/ 5544457 w 9187582"/>
              <a:gd name="connsiteY45" fmla="*/ 1277257 h 1378857"/>
              <a:gd name="connsiteX46" fmla="*/ 6168571 w 9187582"/>
              <a:gd name="connsiteY46" fmla="*/ 1248228 h 1378857"/>
              <a:gd name="connsiteX47" fmla="*/ 6241143 w 9187582"/>
              <a:gd name="connsiteY47" fmla="*/ 1204685 h 1378857"/>
              <a:gd name="connsiteX48" fmla="*/ 6371771 w 9187582"/>
              <a:gd name="connsiteY48" fmla="*/ 1175657 h 1378857"/>
              <a:gd name="connsiteX49" fmla="*/ 6473371 w 9187582"/>
              <a:gd name="connsiteY49" fmla="*/ 1161142 h 1378857"/>
              <a:gd name="connsiteX50" fmla="*/ 6705600 w 9187582"/>
              <a:gd name="connsiteY50" fmla="*/ 1161142 h 1378857"/>
              <a:gd name="connsiteX51" fmla="*/ 7199086 w 9187582"/>
              <a:gd name="connsiteY51" fmla="*/ 1132114 h 1378857"/>
              <a:gd name="connsiteX52" fmla="*/ 7286171 w 9187582"/>
              <a:gd name="connsiteY52" fmla="*/ 1030514 h 1378857"/>
              <a:gd name="connsiteX53" fmla="*/ 7344228 w 9187582"/>
              <a:gd name="connsiteY53" fmla="*/ 943428 h 1378857"/>
              <a:gd name="connsiteX54" fmla="*/ 7707086 w 9187582"/>
              <a:gd name="connsiteY54" fmla="*/ 899885 h 1378857"/>
              <a:gd name="connsiteX55" fmla="*/ 7982857 w 9187582"/>
              <a:gd name="connsiteY55" fmla="*/ 725714 h 1378857"/>
              <a:gd name="connsiteX56" fmla="*/ 8026400 w 9187582"/>
              <a:gd name="connsiteY56" fmla="*/ 696685 h 1378857"/>
              <a:gd name="connsiteX57" fmla="*/ 8128000 w 9187582"/>
              <a:gd name="connsiteY57" fmla="*/ 667657 h 1378857"/>
              <a:gd name="connsiteX58" fmla="*/ 8302171 w 9187582"/>
              <a:gd name="connsiteY58" fmla="*/ 595085 h 1378857"/>
              <a:gd name="connsiteX59" fmla="*/ 8374743 w 9187582"/>
              <a:gd name="connsiteY59" fmla="*/ 551542 h 1378857"/>
              <a:gd name="connsiteX60" fmla="*/ 8476343 w 9187582"/>
              <a:gd name="connsiteY60" fmla="*/ 493485 h 1378857"/>
              <a:gd name="connsiteX61" fmla="*/ 8548914 w 9187582"/>
              <a:gd name="connsiteY61" fmla="*/ 435428 h 1378857"/>
              <a:gd name="connsiteX62" fmla="*/ 8781143 w 9187582"/>
              <a:gd name="connsiteY62" fmla="*/ 420914 h 1378857"/>
              <a:gd name="connsiteX63" fmla="*/ 8853714 w 9187582"/>
              <a:gd name="connsiteY63" fmla="*/ 406400 h 1378857"/>
              <a:gd name="connsiteX64" fmla="*/ 8897257 w 9187582"/>
              <a:gd name="connsiteY64" fmla="*/ 333828 h 1378857"/>
              <a:gd name="connsiteX65" fmla="*/ 8969828 w 9187582"/>
              <a:gd name="connsiteY65" fmla="*/ 246742 h 1378857"/>
              <a:gd name="connsiteX66" fmla="*/ 9027886 w 9187582"/>
              <a:gd name="connsiteY66" fmla="*/ 159657 h 1378857"/>
              <a:gd name="connsiteX67" fmla="*/ 9173028 w 9187582"/>
              <a:gd name="connsiteY67" fmla="*/ 58057 h 1378857"/>
              <a:gd name="connsiteX68" fmla="*/ 9187543 w 9187582"/>
              <a:gd name="connsiteY68" fmla="*/ 0 h 137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9187582" h="1378857">
                <a:moveTo>
                  <a:pt x="0" y="116114"/>
                </a:moveTo>
                <a:cubicBezTo>
                  <a:pt x="24190" y="135466"/>
                  <a:pt x="49649" y="153332"/>
                  <a:pt x="72571" y="174171"/>
                </a:cubicBezTo>
                <a:cubicBezTo>
                  <a:pt x="102948" y="201786"/>
                  <a:pt x="159657" y="261257"/>
                  <a:pt x="159657" y="261257"/>
                </a:cubicBezTo>
                <a:cubicBezTo>
                  <a:pt x="208491" y="407763"/>
                  <a:pt x="117441" y="156242"/>
                  <a:pt x="232228" y="362857"/>
                </a:cubicBezTo>
                <a:cubicBezTo>
                  <a:pt x="244209" y="384422"/>
                  <a:pt x="240760" y="411495"/>
                  <a:pt x="246743" y="435428"/>
                </a:cubicBezTo>
                <a:cubicBezTo>
                  <a:pt x="250454" y="450271"/>
                  <a:pt x="254415" y="465287"/>
                  <a:pt x="261257" y="478971"/>
                </a:cubicBezTo>
                <a:cubicBezTo>
                  <a:pt x="331035" y="618527"/>
                  <a:pt x="240719" y="390245"/>
                  <a:pt x="333828" y="595085"/>
                </a:cubicBezTo>
                <a:cubicBezTo>
                  <a:pt x="346490" y="622941"/>
                  <a:pt x="343742" y="658277"/>
                  <a:pt x="362857" y="682171"/>
                </a:cubicBezTo>
                <a:cubicBezTo>
                  <a:pt x="386209" y="711361"/>
                  <a:pt x="469429" y="749971"/>
                  <a:pt x="508000" y="769257"/>
                </a:cubicBezTo>
                <a:cubicBezTo>
                  <a:pt x="517676" y="783771"/>
                  <a:pt x="525861" y="799399"/>
                  <a:pt x="537028" y="812800"/>
                </a:cubicBezTo>
                <a:cubicBezTo>
                  <a:pt x="571949" y="854705"/>
                  <a:pt x="581302" y="856830"/>
                  <a:pt x="624114" y="885371"/>
                </a:cubicBezTo>
                <a:cubicBezTo>
                  <a:pt x="701530" y="1001494"/>
                  <a:pt x="599918" y="861173"/>
                  <a:pt x="696686" y="957942"/>
                </a:cubicBezTo>
                <a:cubicBezTo>
                  <a:pt x="733635" y="994891"/>
                  <a:pt x="741982" y="1041947"/>
                  <a:pt x="798286" y="1059542"/>
                </a:cubicBezTo>
                <a:cubicBezTo>
                  <a:pt x="888346" y="1087685"/>
                  <a:pt x="1070607" y="1096121"/>
                  <a:pt x="1161143" y="1103085"/>
                </a:cubicBezTo>
                <a:cubicBezTo>
                  <a:pt x="1351601" y="1245929"/>
                  <a:pt x="1120254" y="1081980"/>
                  <a:pt x="1262743" y="1161142"/>
                </a:cubicBezTo>
                <a:cubicBezTo>
                  <a:pt x="1293240" y="1178085"/>
                  <a:pt x="1315618" y="1212358"/>
                  <a:pt x="1349828" y="1219200"/>
                </a:cubicBezTo>
                <a:cubicBezTo>
                  <a:pt x="1374019" y="1224038"/>
                  <a:pt x="1398318" y="1228363"/>
                  <a:pt x="1422400" y="1233714"/>
                </a:cubicBezTo>
                <a:cubicBezTo>
                  <a:pt x="1467502" y="1243736"/>
                  <a:pt x="1506515" y="1257270"/>
                  <a:pt x="1553028" y="1262742"/>
                </a:cubicBezTo>
                <a:cubicBezTo>
                  <a:pt x="1610888" y="1269549"/>
                  <a:pt x="1669143" y="1272419"/>
                  <a:pt x="1727200" y="1277257"/>
                </a:cubicBezTo>
                <a:cubicBezTo>
                  <a:pt x="1902642" y="1364976"/>
                  <a:pt x="1685194" y="1253254"/>
                  <a:pt x="1828800" y="1335314"/>
                </a:cubicBezTo>
                <a:cubicBezTo>
                  <a:pt x="1847586" y="1346049"/>
                  <a:pt x="1867505" y="1354666"/>
                  <a:pt x="1886857" y="1364342"/>
                </a:cubicBezTo>
                <a:cubicBezTo>
                  <a:pt x="1964267" y="1349828"/>
                  <a:pt x="2041272" y="1332958"/>
                  <a:pt x="2119086" y="1320800"/>
                </a:cubicBezTo>
                <a:cubicBezTo>
                  <a:pt x="2295590" y="1293221"/>
                  <a:pt x="2495257" y="1278685"/>
                  <a:pt x="2670628" y="1262742"/>
                </a:cubicBezTo>
                <a:cubicBezTo>
                  <a:pt x="2815292" y="1154248"/>
                  <a:pt x="2633264" y="1287653"/>
                  <a:pt x="2801257" y="1175657"/>
                </a:cubicBezTo>
                <a:cubicBezTo>
                  <a:pt x="2821385" y="1162238"/>
                  <a:pt x="2838311" y="1144116"/>
                  <a:pt x="2859314" y="1132114"/>
                </a:cubicBezTo>
                <a:cubicBezTo>
                  <a:pt x="2872598" y="1124523"/>
                  <a:pt x="2888795" y="1123627"/>
                  <a:pt x="2902857" y="1117600"/>
                </a:cubicBezTo>
                <a:cubicBezTo>
                  <a:pt x="2922744" y="1109077"/>
                  <a:pt x="2941027" y="1097094"/>
                  <a:pt x="2960914" y="1088571"/>
                </a:cubicBezTo>
                <a:cubicBezTo>
                  <a:pt x="2974976" y="1082544"/>
                  <a:pt x="2990395" y="1080084"/>
                  <a:pt x="3004457" y="1074057"/>
                </a:cubicBezTo>
                <a:cubicBezTo>
                  <a:pt x="3024344" y="1065534"/>
                  <a:pt x="3042817" y="1053981"/>
                  <a:pt x="3062514" y="1045028"/>
                </a:cubicBezTo>
                <a:cubicBezTo>
                  <a:pt x="3096057" y="1029781"/>
                  <a:pt x="3130247" y="1015999"/>
                  <a:pt x="3164114" y="1001485"/>
                </a:cubicBezTo>
                <a:cubicBezTo>
                  <a:pt x="3173790" y="982133"/>
                  <a:pt x="3175537" y="956004"/>
                  <a:pt x="3193143" y="943428"/>
                </a:cubicBezTo>
                <a:cubicBezTo>
                  <a:pt x="3213217" y="929089"/>
                  <a:pt x="3241781" y="934897"/>
                  <a:pt x="3265714" y="928914"/>
                </a:cubicBezTo>
                <a:cubicBezTo>
                  <a:pt x="3280557" y="925203"/>
                  <a:pt x="3294743" y="919238"/>
                  <a:pt x="3309257" y="914400"/>
                </a:cubicBezTo>
                <a:cubicBezTo>
                  <a:pt x="3347962" y="919238"/>
                  <a:pt x="3387530" y="919454"/>
                  <a:pt x="3425371" y="928914"/>
                </a:cubicBezTo>
                <a:cubicBezTo>
                  <a:pt x="3446362" y="934162"/>
                  <a:pt x="3463656" y="949155"/>
                  <a:pt x="3483428" y="957942"/>
                </a:cubicBezTo>
                <a:cubicBezTo>
                  <a:pt x="3507237" y="968524"/>
                  <a:pt x="3531283" y="978732"/>
                  <a:pt x="3556000" y="986971"/>
                </a:cubicBezTo>
                <a:cubicBezTo>
                  <a:pt x="3589414" y="998109"/>
                  <a:pt x="3623567" y="1006925"/>
                  <a:pt x="3657600" y="1016000"/>
                </a:cubicBezTo>
                <a:cubicBezTo>
                  <a:pt x="3716770" y="1031779"/>
                  <a:pt x="3790366" y="1042990"/>
                  <a:pt x="3846286" y="1074057"/>
                </a:cubicBezTo>
                <a:cubicBezTo>
                  <a:pt x="3867432" y="1085805"/>
                  <a:pt x="3881609" y="1109333"/>
                  <a:pt x="3904343" y="1117600"/>
                </a:cubicBezTo>
                <a:cubicBezTo>
                  <a:pt x="3936494" y="1129291"/>
                  <a:pt x="3971824" y="1129618"/>
                  <a:pt x="4005943" y="1132114"/>
                </a:cubicBezTo>
                <a:cubicBezTo>
                  <a:pt x="4170283" y="1144139"/>
                  <a:pt x="4334933" y="1151466"/>
                  <a:pt x="4499428" y="1161142"/>
                </a:cubicBezTo>
                <a:cubicBezTo>
                  <a:pt x="4727905" y="1298227"/>
                  <a:pt x="4342321" y="1055002"/>
                  <a:pt x="4673600" y="1335314"/>
                </a:cubicBezTo>
                <a:cubicBezTo>
                  <a:pt x="4688415" y="1347850"/>
                  <a:pt x="4790453" y="1371784"/>
                  <a:pt x="4818743" y="1378857"/>
                </a:cubicBezTo>
                <a:lnTo>
                  <a:pt x="5355771" y="1349828"/>
                </a:lnTo>
                <a:cubicBezTo>
                  <a:pt x="5385129" y="1347780"/>
                  <a:pt x="5415389" y="1345878"/>
                  <a:pt x="5442857" y="1335314"/>
                </a:cubicBezTo>
                <a:cubicBezTo>
                  <a:pt x="5479263" y="1321312"/>
                  <a:pt x="5505729" y="1281904"/>
                  <a:pt x="5544457" y="1277257"/>
                </a:cubicBezTo>
                <a:cubicBezTo>
                  <a:pt x="5751236" y="1252443"/>
                  <a:pt x="5960533" y="1257904"/>
                  <a:pt x="6168571" y="1248228"/>
                </a:cubicBezTo>
                <a:cubicBezTo>
                  <a:pt x="6192762" y="1233714"/>
                  <a:pt x="6215910" y="1217301"/>
                  <a:pt x="6241143" y="1204685"/>
                </a:cubicBezTo>
                <a:cubicBezTo>
                  <a:pt x="6276229" y="1187142"/>
                  <a:pt x="6339564" y="1180612"/>
                  <a:pt x="6371771" y="1175657"/>
                </a:cubicBezTo>
                <a:cubicBezTo>
                  <a:pt x="6405584" y="1170455"/>
                  <a:pt x="6439504" y="1165980"/>
                  <a:pt x="6473371" y="1161142"/>
                </a:cubicBezTo>
                <a:cubicBezTo>
                  <a:pt x="6592323" y="1121492"/>
                  <a:pt x="6437482" y="1166847"/>
                  <a:pt x="6705600" y="1161142"/>
                </a:cubicBezTo>
                <a:cubicBezTo>
                  <a:pt x="6870342" y="1157637"/>
                  <a:pt x="7034591" y="1141790"/>
                  <a:pt x="7199086" y="1132114"/>
                </a:cubicBezTo>
                <a:cubicBezTo>
                  <a:pt x="7249199" y="1082000"/>
                  <a:pt x="7242727" y="1092577"/>
                  <a:pt x="7286171" y="1030514"/>
                </a:cubicBezTo>
                <a:cubicBezTo>
                  <a:pt x="7306178" y="1001933"/>
                  <a:pt x="7310908" y="953769"/>
                  <a:pt x="7344228" y="943428"/>
                </a:cubicBezTo>
                <a:cubicBezTo>
                  <a:pt x="7460574" y="907320"/>
                  <a:pt x="7586133" y="914399"/>
                  <a:pt x="7707086" y="899885"/>
                </a:cubicBezTo>
                <a:cubicBezTo>
                  <a:pt x="7968264" y="709938"/>
                  <a:pt x="7764139" y="845015"/>
                  <a:pt x="7982857" y="725714"/>
                </a:cubicBezTo>
                <a:cubicBezTo>
                  <a:pt x="7998171" y="717361"/>
                  <a:pt x="8010798" y="704486"/>
                  <a:pt x="8026400" y="696685"/>
                </a:cubicBezTo>
                <a:cubicBezTo>
                  <a:pt x="8061488" y="679141"/>
                  <a:pt x="8090799" y="681608"/>
                  <a:pt x="8128000" y="667657"/>
                </a:cubicBezTo>
                <a:cubicBezTo>
                  <a:pt x="8186891" y="645573"/>
                  <a:pt x="8248239" y="627444"/>
                  <a:pt x="8302171" y="595085"/>
                </a:cubicBezTo>
                <a:cubicBezTo>
                  <a:pt x="8326362" y="580571"/>
                  <a:pt x="8350082" y="565242"/>
                  <a:pt x="8374743" y="551542"/>
                </a:cubicBezTo>
                <a:cubicBezTo>
                  <a:pt x="8436736" y="517102"/>
                  <a:pt x="8424204" y="532590"/>
                  <a:pt x="8476343" y="493485"/>
                </a:cubicBezTo>
                <a:cubicBezTo>
                  <a:pt x="8501126" y="474898"/>
                  <a:pt x="8518778" y="442603"/>
                  <a:pt x="8548914" y="435428"/>
                </a:cubicBezTo>
                <a:cubicBezTo>
                  <a:pt x="8624366" y="417463"/>
                  <a:pt x="8703733" y="425752"/>
                  <a:pt x="8781143" y="420914"/>
                </a:cubicBezTo>
                <a:cubicBezTo>
                  <a:pt x="8805333" y="416076"/>
                  <a:pt x="8833979" y="421202"/>
                  <a:pt x="8853714" y="406400"/>
                </a:cubicBezTo>
                <a:cubicBezTo>
                  <a:pt x="8876283" y="389473"/>
                  <a:pt x="8882305" y="357751"/>
                  <a:pt x="8897257" y="333828"/>
                </a:cubicBezTo>
                <a:cubicBezTo>
                  <a:pt x="8967976" y="220678"/>
                  <a:pt x="8878293" y="364429"/>
                  <a:pt x="8969828" y="246742"/>
                </a:cubicBezTo>
                <a:cubicBezTo>
                  <a:pt x="8991247" y="219203"/>
                  <a:pt x="8999976" y="180590"/>
                  <a:pt x="9027886" y="159657"/>
                </a:cubicBezTo>
                <a:cubicBezTo>
                  <a:pt x="9113853" y="95181"/>
                  <a:pt x="9065815" y="129533"/>
                  <a:pt x="9173028" y="58057"/>
                </a:cubicBezTo>
                <a:cubicBezTo>
                  <a:pt x="9189073" y="9924"/>
                  <a:pt x="9187543" y="29814"/>
                  <a:pt x="9187543" y="0"/>
                </a:cubicBezTo>
              </a:path>
            </a:pathLst>
          </a:custGeom>
          <a:ln w="317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FDCAACC8-2DD6-4093-8C11-17668B56E4FC}"/>
              </a:ext>
            </a:extLst>
          </p:cNvPr>
          <p:cNvSpPr/>
          <p:nvPr/>
        </p:nvSpPr>
        <p:spPr>
          <a:xfrm>
            <a:off x="825500" y="1384300"/>
            <a:ext cx="9232900" cy="1371600"/>
          </a:xfrm>
          <a:custGeom>
            <a:avLst/>
            <a:gdLst>
              <a:gd name="connsiteX0" fmla="*/ 0 w 9232900"/>
              <a:gd name="connsiteY0" fmla="*/ 63500 h 1371600"/>
              <a:gd name="connsiteX1" fmla="*/ 520700 w 9232900"/>
              <a:gd name="connsiteY1" fmla="*/ 850900 h 1371600"/>
              <a:gd name="connsiteX2" fmla="*/ 1460500 w 9232900"/>
              <a:gd name="connsiteY2" fmla="*/ 1219200 h 1371600"/>
              <a:gd name="connsiteX3" fmla="*/ 2451100 w 9232900"/>
              <a:gd name="connsiteY3" fmla="*/ 1346200 h 1371600"/>
              <a:gd name="connsiteX4" fmla="*/ 3378200 w 9232900"/>
              <a:gd name="connsiteY4" fmla="*/ 889000 h 1371600"/>
              <a:gd name="connsiteX5" fmla="*/ 5029200 w 9232900"/>
              <a:gd name="connsiteY5" fmla="*/ 1371600 h 1371600"/>
              <a:gd name="connsiteX6" fmla="*/ 7721600 w 9232900"/>
              <a:gd name="connsiteY6" fmla="*/ 889000 h 1371600"/>
              <a:gd name="connsiteX7" fmla="*/ 8890000 w 9232900"/>
              <a:gd name="connsiteY7" fmla="*/ 393700 h 1371600"/>
              <a:gd name="connsiteX8" fmla="*/ 9232900 w 9232900"/>
              <a:gd name="connsiteY8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2900" h="1371600">
                <a:moveTo>
                  <a:pt x="0" y="63500"/>
                </a:moveTo>
                <a:cubicBezTo>
                  <a:pt x="138642" y="360891"/>
                  <a:pt x="277284" y="658283"/>
                  <a:pt x="520700" y="850900"/>
                </a:cubicBezTo>
                <a:cubicBezTo>
                  <a:pt x="764116" y="1043517"/>
                  <a:pt x="1138767" y="1136650"/>
                  <a:pt x="1460500" y="1219200"/>
                </a:cubicBezTo>
                <a:cubicBezTo>
                  <a:pt x="1782233" y="1301750"/>
                  <a:pt x="2131483" y="1401233"/>
                  <a:pt x="2451100" y="1346200"/>
                </a:cubicBezTo>
                <a:cubicBezTo>
                  <a:pt x="2770717" y="1291167"/>
                  <a:pt x="2948517" y="884767"/>
                  <a:pt x="3378200" y="889000"/>
                </a:cubicBezTo>
                <a:cubicBezTo>
                  <a:pt x="3807883" y="893233"/>
                  <a:pt x="4305300" y="1371600"/>
                  <a:pt x="5029200" y="1371600"/>
                </a:cubicBezTo>
                <a:cubicBezTo>
                  <a:pt x="5753100" y="1371600"/>
                  <a:pt x="7078133" y="1051983"/>
                  <a:pt x="7721600" y="889000"/>
                </a:cubicBezTo>
                <a:cubicBezTo>
                  <a:pt x="8365067" y="726017"/>
                  <a:pt x="8638117" y="541867"/>
                  <a:pt x="8890000" y="393700"/>
                </a:cubicBezTo>
                <a:cubicBezTo>
                  <a:pt x="9141883" y="245533"/>
                  <a:pt x="9187391" y="122766"/>
                  <a:pt x="9232900" y="0"/>
                </a:cubicBezTo>
              </a:path>
            </a:pathLst>
          </a:cu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Título 1">
            <a:extLst>
              <a:ext uri="{FF2B5EF4-FFF2-40B4-BE49-F238E27FC236}">
                <a16:creationId xmlns:a16="http://schemas.microsoft.com/office/drawing/2014/main" id="{4B5C250C-3D71-4909-894E-7A56C01BD457}"/>
              </a:ext>
            </a:extLst>
          </p:cNvPr>
          <p:cNvSpPr txBox="1">
            <a:spLocks/>
          </p:cNvSpPr>
          <p:nvPr/>
        </p:nvSpPr>
        <p:spPr>
          <a:xfrm>
            <a:off x="2597715" y="174139"/>
            <a:ext cx="7798310" cy="13175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Conseguimos encontrar um </a:t>
            </a:r>
            <a:r>
              <a:rPr lang="pt-BR" sz="3200" dirty="0">
                <a:solidFill>
                  <a:srgbClr val="0070C0"/>
                </a:solidFill>
              </a:rPr>
              <a:t>contraste de densidade </a:t>
            </a:r>
            <a:r>
              <a:rPr lang="pt-BR" sz="3200" dirty="0"/>
              <a:t>que aproxime os </a:t>
            </a:r>
            <a:r>
              <a:rPr lang="pt-BR" sz="3200" dirty="0">
                <a:solidFill>
                  <a:srgbClr val="0070C0"/>
                </a:solidFill>
              </a:rPr>
              <a:t>dados preditos</a:t>
            </a:r>
            <a:r>
              <a:rPr lang="pt-BR" sz="3200" dirty="0"/>
              <a:t> pelo modelo dos </a:t>
            </a:r>
            <a:r>
              <a:rPr lang="pt-BR" sz="3200" dirty="0">
                <a:solidFill>
                  <a:schemeClr val="accent2">
                    <a:lumMod val="75000"/>
                  </a:schemeClr>
                </a:solidFill>
              </a:rPr>
              <a:t>dados observados</a:t>
            </a:r>
            <a:r>
              <a:rPr lang="pt-BR" sz="3200" dirty="0"/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7C92FD66-528E-489B-BDEC-B81222BDC62E}"/>
                  </a:ext>
                </a:extLst>
              </p:cNvPr>
              <p:cNvSpPr/>
              <p:nvPr/>
            </p:nvSpPr>
            <p:spPr>
              <a:xfrm>
                <a:off x="8780821" y="4791758"/>
                <a:ext cx="83151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pt-BR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pt-BR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7C92FD66-528E-489B-BDEC-B81222BDC6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0821" y="4791758"/>
                <a:ext cx="831510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ítulo 1">
            <a:extLst>
              <a:ext uri="{FF2B5EF4-FFF2-40B4-BE49-F238E27FC236}">
                <a16:creationId xmlns:a16="http://schemas.microsoft.com/office/drawing/2014/main" id="{F78F3920-971F-44F8-8A39-E40B805CC052}"/>
              </a:ext>
            </a:extLst>
          </p:cNvPr>
          <p:cNvSpPr txBox="1">
            <a:spLocks/>
          </p:cNvSpPr>
          <p:nvPr/>
        </p:nvSpPr>
        <p:spPr>
          <a:xfrm>
            <a:off x="1102419" y="5450837"/>
            <a:ext cx="6736443" cy="12330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Associa-se um contraste de densidade igual (ou não) para cada um dos prismas, de forma que a posição da base do prisma é escolhida.</a:t>
            </a:r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7D7B2DA9-49A9-4F33-9A6B-11582FCC7B8E}"/>
              </a:ext>
            </a:extLst>
          </p:cNvPr>
          <p:cNvSpPr/>
          <p:nvPr/>
        </p:nvSpPr>
        <p:spPr>
          <a:xfrm>
            <a:off x="900223" y="3208669"/>
            <a:ext cx="278296" cy="4278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0762FE82-4E13-4CED-8BCC-6EC71A95C4E8}"/>
              </a:ext>
            </a:extLst>
          </p:cNvPr>
          <p:cNvSpPr/>
          <p:nvPr/>
        </p:nvSpPr>
        <p:spPr>
          <a:xfrm>
            <a:off x="1173077" y="3208117"/>
            <a:ext cx="278296" cy="8455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730140A9-FF83-4E40-9307-C18201226FDE}"/>
              </a:ext>
            </a:extLst>
          </p:cNvPr>
          <p:cNvSpPr/>
          <p:nvPr/>
        </p:nvSpPr>
        <p:spPr>
          <a:xfrm>
            <a:off x="1445909" y="3208117"/>
            <a:ext cx="338489" cy="11619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9BF79A09-F4CE-4668-A608-06F8B4EE41DC}"/>
              </a:ext>
            </a:extLst>
          </p:cNvPr>
          <p:cNvSpPr/>
          <p:nvPr/>
        </p:nvSpPr>
        <p:spPr>
          <a:xfrm>
            <a:off x="1718743" y="3208670"/>
            <a:ext cx="267391" cy="14186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9EDB92A0-7D55-4E51-89F9-05A00EEEC5C8}"/>
              </a:ext>
            </a:extLst>
          </p:cNvPr>
          <p:cNvSpPr/>
          <p:nvPr/>
        </p:nvSpPr>
        <p:spPr>
          <a:xfrm>
            <a:off x="1991597" y="3208118"/>
            <a:ext cx="260164" cy="15504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FD5C3B6D-527D-408E-B58D-B1F345D0C78A}"/>
              </a:ext>
            </a:extLst>
          </p:cNvPr>
          <p:cNvSpPr/>
          <p:nvPr/>
        </p:nvSpPr>
        <p:spPr>
          <a:xfrm>
            <a:off x="2249915" y="3222632"/>
            <a:ext cx="333285" cy="15504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3BA50DCD-60F5-408B-905B-83084E462B61}"/>
              </a:ext>
            </a:extLst>
          </p:cNvPr>
          <p:cNvSpPr/>
          <p:nvPr/>
        </p:nvSpPr>
        <p:spPr>
          <a:xfrm>
            <a:off x="2537263" y="3208669"/>
            <a:ext cx="326078" cy="15830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DA70727D-B17E-4867-9E37-83E9537C11A9}"/>
              </a:ext>
            </a:extLst>
          </p:cNvPr>
          <p:cNvSpPr/>
          <p:nvPr/>
        </p:nvSpPr>
        <p:spPr>
          <a:xfrm>
            <a:off x="2810116" y="3208118"/>
            <a:ext cx="318851" cy="17067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Retângulo 65">
            <a:extLst>
              <a:ext uri="{FF2B5EF4-FFF2-40B4-BE49-F238E27FC236}">
                <a16:creationId xmlns:a16="http://schemas.microsoft.com/office/drawing/2014/main" id="{340C7259-D6A4-42E4-A112-0C63350C2F18}"/>
              </a:ext>
            </a:extLst>
          </p:cNvPr>
          <p:cNvSpPr/>
          <p:nvPr/>
        </p:nvSpPr>
        <p:spPr>
          <a:xfrm>
            <a:off x="3082950" y="3208117"/>
            <a:ext cx="278226" cy="173998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F76FA687-B635-4213-8521-399BD25A9948}"/>
              </a:ext>
            </a:extLst>
          </p:cNvPr>
          <p:cNvSpPr/>
          <p:nvPr/>
        </p:nvSpPr>
        <p:spPr>
          <a:xfrm>
            <a:off x="3361660" y="3208670"/>
            <a:ext cx="277812" cy="181591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465E0FCE-CDB9-49C3-B4BE-F014763E8700}"/>
              </a:ext>
            </a:extLst>
          </p:cNvPr>
          <p:cNvSpPr/>
          <p:nvPr/>
        </p:nvSpPr>
        <p:spPr>
          <a:xfrm>
            <a:off x="3634514" y="3208118"/>
            <a:ext cx="283254" cy="17399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Retângulo 68">
            <a:extLst>
              <a:ext uri="{FF2B5EF4-FFF2-40B4-BE49-F238E27FC236}">
                <a16:creationId xmlns:a16="http://schemas.microsoft.com/office/drawing/2014/main" id="{04CA36B2-CEB5-4092-A309-9CB8F3112A60}"/>
              </a:ext>
            </a:extLst>
          </p:cNvPr>
          <p:cNvSpPr/>
          <p:nvPr/>
        </p:nvSpPr>
        <p:spPr>
          <a:xfrm>
            <a:off x="3907346" y="3208118"/>
            <a:ext cx="338467" cy="17067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CD502B7C-F1CF-4BFD-9419-4584B93E6DAA}"/>
              </a:ext>
            </a:extLst>
          </p:cNvPr>
          <p:cNvSpPr/>
          <p:nvPr/>
        </p:nvSpPr>
        <p:spPr>
          <a:xfrm>
            <a:off x="4180180" y="3208670"/>
            <a:ext cx="276069" cy="15830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D1C10A26-E9B1-411D-B7DB-516713A2A4D7}"/>
              </a:ext>
            </a:extLst>
          </p:cNvPr>
          <p:cNvSpPr/>
          <p:nvPr/>
        </p:nvSpPr>
        <p:spPr>
          <a:xfrm>
            <a:off x="4453033" y="3208118"/>
            <a:ext cx="333003" cy="15504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Retângulo 71">
            <a:extLst>
              <a:ext uri="{FF2B5EF4-FFF2-40B4-BE49-F238E27FC236}">
                <a16:creationId xmlns:a16="http://schemas.microsoft.com/office/drawing/2014/main" id="{A389D748-C916-43B2-AA2E-101546987F5F}"/>
              </a:ext>
            </a:extLst>
          </p:cNvPr>
          <p:cNvSpPr/>
          <p:nvPr/>
        </p:nvSpPr>
        <p:spPr>
          <a:xfrm>
            <a:off x="4725867" y="3208118"/>
            <a:ext cx="276069" cy="15504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7" name="Retângulo 86">
            <a:extLst>
              <a:ext uri="{FF2B5EF4-FFF2-40B4-BE49-F238E27FC236}">
                <a16:creationId xmlns:a16="http://schemas.microsoft.com/office/drawing/2014/main" id="{7807A655-AEB7-45F3-A0CB-89206A47139B}"/>
              </a:ext>
            </a:extLst>
          </p:cNvPr>
          <p:cNvSpPr/>
          <p:nvPr/>
        </p:nvSpPr>
        <p:spPr>
          <a:xfrm>
            <a:off x="5004626" y="3208266"/>
            <a:ext cx="338466" cy="170663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Retângulo 87">
            <a:extLst>
              <a:ext uri="{FF2B5EF4-FFF2-40B4-BE49-F238E27FC236}">
                <a16:creationId xmlns:a16="http://schemas.microsoft.com/office/drawing/2014/main" id="{B0B19FD7-BB09-44AC-8A29-A63D8E01D367}"/>
              </a:ext>
            </a:extLst>
          </p:cNvPr>
          <p:cNvSpPr/>
          <p:nvPr/>
        </p:nvSpPr>
        <p:spPr>
          <a:xfrm>
            <a:off x="5277480" y="3207714"/>
            <a:ext cx="260164" cy="18159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Retângulo 88">
            <a:extLst>
              <a:ext uri="{FF2B5EF4-FFF2-40B4-BE49-F238E27FC236}">
                <a16:creationId xmlns:a16="http://schemas.microsoft.com/office/drawing/2014/main" id="{E79C59F0-1926-40A6-9A9F-AAC5BBD0A10F}"/>
              </a:ext>
            </a:extLst>
          </p:cNvPr>
          <p:cNvSpPr/>
          <p:nvPr/>
        </p:nvSpPr>
        <p:spPr>
          <a:xfrm>
            <a:off x="5550312" y="3207715"/>
            <a:ext cx="284223" cy="19858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Retângulo 89">
            <a:extLst>
              <a:ext uri="{FF2B5EF4-FFF2-40B4-BE49-F238E27FC236}">
                <a16:creationId xmlns:a16="http://schemas.microsoft.com/office/drawing/2014/main" id="{971CE319-BFE2-426C-A50A-A468A941DC8E}"/>
              </a:ext>
            </a:extLst>
          </p:cNvPr>
          <p:cNvSpPr/>
          <p:nvPr/>
        </p:nvSpPr>
        <p:spPr>
          <a:xfrm>
            <a:off x="5823145" y="3208267"/>
            <a:ext cx="338417" cy="201006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Retângulo 90">
            <a:extLst>
              <a:ext uri="{FF2B5EF4-FFF2-40B4-BE49-F238E27FC236}">
                <a16:creationId xmlns:a16="http://schemas.microsoft.com/office/drawing/2014/main" id="{A8074B35-CBBD-4A3E-82C6-2E594EB517DB}"/>
              </a:ext>
            </a:extLst>
          </p:cNvPr>
          <p:cNvSpPr/>
          <p:nvPr/>
        </p:nvSpPr>
        <p:spPr>
          <a:xfrm>
            <a:off x="6095999" y="3207714"/>
            <a:ext cx="335511" cy="20190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Retângulo 91">
            <a:extLst>
              <a:ext uri="{FF2B5EF4-FFF2-40B4-BE49-F238E27FC236}">
                <a16:creationId xmlns:a16="http://schemas.microsoft.com/office/drawing/2014/main" id="{50B3AA83-8603-4B4E-A08D-E35BF3A55109}"/>
              </a:ext>
            </a:extLst>
          </p:cNvPr>
          <p:cNvSpPr/>
          <p:nvPr/>
        </p:nvSpPr>
        <p:spPr>
          <a:xfrm>
            <a:off x="6368832" y="3207715"/>
            <a:ext cx="396437" cy="20190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Retângulo 92">
            <a:extLst>
              <a:ext uri="{FF2B5EF4-FFF2-40B4-BE49-F238E27FC236}">
                <a16:creationId xmlns:a16="http://schemas.microsoft.com/office/drawing/2014/main" id="{B7716387-01C4-48AD-A3DA-D2E7B8848CE0}"/>
              </a:ext>
            </a:extLst>
          </p:cNvPr>
          <p:cNvSpPr/>
          <p:nvPr/>
        </p:nvSpPr>
        <p:spPr>
          <a:xfrm>
            <a:off x="6647542" y="3208267"/>
            <a:ext cx="249351" cy="201006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Retângulo 93">
            <a:extLst>
              <a:ext uri="{FF2B5EF4-FFF2-40B4-BE49-F238E27FC236}">
                <a16:creationId xmlns:a16="http://schemas.microsoft.com/office/drawing/2014/main" id="{FDBF8489-BA06-4B5B-A07C-37E2690EE7BD}"/>
              </a:ext>
            </a:extLst>
          </p:cNvPr>
          <p:cNvSpPr/>
          <p:nvPr/>
        </p:nvSpPr>
        <p:spPr>
          <a:xfrm>
            <a:off x="6898488" y="3207715"/>
            <a:ext cx="345275" cy="205605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Retângulo 94">
            <a:extLst>
              <a:ext uri="{FF2B5EF4-FFF2-40B4-BE49-F238E27FC236}">
                <a16:creationId xmlns:a16="http://schemas.microsoft.com/office/drawing/2014/main" id="{E2EBC906-50D0-47A3-B227-BEEC32E92D6C}"/>
              </a:ext>
            </a:extLst>
          </p:cNvPr>
          <p:cNvSpPr/>
          <p:nvPr/>
        </p:nvSpPr>
        <p:spPr>
          <a:xfrm>
            <a:off x="7217497" y="3207715"/>
            <a:ext cx="337217" cy="19858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Retângulo 95">
            <a:extLst>
              <a:ext uri="{FF2B5EF4-FFF2-40B4-BE49-F238E27FC236}">
                <a16:creationId xmlns:a16="http://schemas.microsoft.com/office/drawing/2014/main" id="{B67204BC-5792-46E0-8497-D3C0C12A8A53}"/>
              </a:ext>
            </a:extLst>
          </p:cNvPr>
          <p:cNvSpPr/>
          <p:nvPr/>
        </p:nvSpPr>
        <p:spPr>
          <a:xfrm>
            <a:off x="7466063" y="3208267"/>
            <a:ext cx="292730" cy="201848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Retângulo 96">
            <a:extLst>
              <a:ext uri="{FF2B5EF4-FFF2-40B4-BE49-F238E27FC236}">
                <a16:creationId xmlns:a16="http://schemas.microsoft.com/office/drawing/2014/main" id="{2B488E15-EAF5-4CD8-8011-3CACF12ED42C}"/>
              </a:ext>
            </a:extLst>
          </p:cNvPr>
          <p:cNvSpPr/>
          <p:nvPr/>
        </p:nvSpPr>
        <p:spPr>
          <a:xfrm>
            <a:off x="7738917" y="3207715"/>
            <a:ext cx="290966" cy="201848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8" name="Retângulo 97">
            <a:extLst>
              <a:ext uri="{FF2B5EF4-FFF2-40B4-BE49-F238E27FC236}">
                <a16:creationId xmlns:a16="http://schemas.microsoft.com/office/drawing/2014/main" id="{557EB761-6D13-4ECA-AED1-FEF5296D5706}"/>
              </a:ext>
            </a:extLst>
          </p:cNvPr>
          <p:cNvSpPr/>
          <p:nvPr/>
        </p:nvSpPr>
        <p:spPr>
          <a:xfrm>
            <a:off x="8011750" y="3207715"/>
            <a:ext cx="254259" cy="19858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9" name="Retângulo 98">
            <a:extLst>
              <a:ext uri="{FF2B5EF4-FFF2-40B4-BE49-F238E27FC236}">
                <a16:creationId xmlns:a16="http://schemas.microsoft.com/office/drawing/2014/main" id="{97438BB1-3D76-4712-855E-A6DDD394D44F}"/>
              </a:ext>
            </a:extLst>
          </p:cNvPr>
          <p:cNvSpPr/>
          <p:nvPr/>
        </p:nvSpPr>
        <p:spPr>
          <a:xfrm>
            <a:off x="8275758" y="3206413"/>
            <a:ext cx="267391" cy="18159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0" name="Retângulo 99">
            <a:extLst>
              <a:ext uri="{FF2B5EF4-FFF2-40B4-BE49-F238E27FC236}">
                <a16:creationId xmlns:a16="http://schemas.microsoft.com/office/drawing/2014/main" id="{D223CD28-6C8C-47FE-8CDE-8F20A81D6FA9}"/>
              </a:ext>
            </a:extLst>
          </p:cNvPr>
          <p:cNvSpPr/>
          <p:nvPr/>
        </p:nvSpPr>
        <p:spPr>
          <a:xfrm>
            <a:off x="8548612" y="3205860"/>
            <a:ext cx="279431" cy="164976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1" name="Retângulo 100">
            <a:extLst>
              <a:ext uri="{FF2B5EF4-FFF2-40B4-BE49-F238E27FC236}">
                <a16:creationId xmlns:a16="http://schemas.microsoft.com/office/drawing/2014/main" id="{B3E633B4-5B2D-4A9C-8263-8F9D79782DF6}"/>
              </a:ext>
            </a:extLst>
          </p:cNvPr>
          <p:cNvSpPr/>
          <p:nvPr/>
        </p:nvSpPr>
        <p:spPr>
          <a:xfrm>
            <a:off x="8821219" y="3205860"/>
            <a:ext cx="278296" cy="15526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" name="Retângulo 101">
            <a:extLst>
              <a:ext uri="{FF2B5EF4-FFF2-40B4-BE49-F238E27FC236}">
                <a16:creationId xmlns:a16="http://schemas.microsoft.com/office/drawing/2014/main" id="{D103332E-6C12-4BD1-BDE0-3A8E0A1A2536}"/>
              </a:ext>
            </a:extLst>
          </p:cNvPr>
          <p:cNvSpPr/>
          <p:nvPr/>
        </p:nvSpPr>
        <p:spPr>
          <a:xfrm>
            <a:off x="9094052" y="3206413"/>
            <a:ext cx="278296" cy="15521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Retângulo 102">
            <a:extLst>
              <a:ext uri="{FF2B5EF4-FFF2-40B4-BE49-F238E27FC236}">
                <a16:creationId xmlns:a16="http://schemas.microsoft.com/office/drawing/2014/main" id="{3798EAEC-FEE8-4889-863A-2829033BA7EB}"/>
              </a:ext>
            </a:extLst>
          </p:cNvPr>
          <p:cNvSpPr/>
          <p:nvPr/>
        </p:nvSpPr>
        <p:spPr>
          <a:xfrm>
            <a:off x="9381420" y="3205860"/>
            <a:ext cx="290396" cy="1434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Retângulo 103">
            <a:extLst>
              <a:ext uri="{FF2B5EF4-FFF2-40B4-BE49-F238E27FC236}">
                <a16:creationId xmlns:a16="http://schemas.microsoft.com/office/drawing/2014/main" id="{F7CA35F1-52A5-4CCA-ACD2-26D5C698B26B}"/>
              </a:ext>
            </a:extLst>
          </p:cNvPr>
          <p:cNvSpPr/>
          <p:nvPr/>
        </p:nvSpPr>
        <p:spPr>
          <a:xfrm>
            <a:off x="9654253" y="3205860"/>
            <a:ext cx="260627" cy="1421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5" name="Retângulo 104">
            <a:extLst>
              <a:ext uri="{FF2B5EF4-FFF2-40B4-BE49-F238E27FC236}">
                <a16:creationId xmlns:a16="http://schemas.microsoft.com/office/drawing/2014/main" id="{161A3AD6-B317-4149-ABE4-9364870870E0}"/>
              </a:ext>
            </a:extLst>
          </p:cNvPr>
          <p:cNvSpPr/>
          <p:nvPr/>
        </p:nvSpPr>
        <p:spPr>
          <a:xfrm>
            <a:off x="9911055" y="3206413"/>
            <a:ext cx="286802" cy="10278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25004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lowchart: Document 3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574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Bacia</a:t>
            </a: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sedimentar</a:t>
            </a: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3D</a:t>
            </a:r>
          </a:p>
        </p:txBody>
      </p:sp>
      <p:pic>
        <p:nvPicPr>
          <p:cNvPr id="4" name="Imagem 3" descr="Tela de televisão com desenho&#10;&#10;Descrição gerada automaticamente com confiança média">
            <a:extLst>
              <a:ext uri="{FF2B5EF4-FFF2-40B4-BE49-F238E27FC236}">
                <a16:creationId xmlns:a16="http://schemas.microsoft.com/office/drawing/2014/main" id="{D256D971-59A3-4014-96CB-101071A0B7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3" t="8473" r="8747" b="16806"/>
          <a:stretch/>
        </p:blipFill>
        <p:spPr>
          <a:xfrm>
            <a:off x="4713514" y="171162"/>
            <a:ext cx="6640286" cy="6185188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9E6A5CF5-DD80-4FB2-8D05-C9155122F025}" type="slidenum">
              <a:rPr lang="en-US" smtClean="0"/>
              <a:pPr algn="l">
                <a:spcAft>
                  <a:spcPts val="600"/>
                </a:spcAft>
              </a:pPr>
              <a:t>75</a:t>
            </a:fld>
            <a:endParaRPr lang="en-US"/>
          </a:p>
        </p:txBody>
      </p:sp>
      <p:pic>
        <p:nvPicPr>
          <p:cNvPr id="8" name="Imagem 7" descr="Gráfico, Gráfico de superfície&#10;&#10;Descrição gerada automaticamente">
            <a:extLst>
              <a:ext uri="{FF2B5EF4-FFF2-40B4-BE49-F238E27FC236}">
                <a16:creationId xmlns:a16="http://schemas.microsoft.com/office/drawing/2014/main" id="{3E516AD3-48D5-4D4F-8E1F-71C79FFC8F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3"/>
          <a:stretch/>
        </p:blipFill>
        <p:spPr>
          <a:xfrm>
            <a:off x="594364" y="3392365"/>
            <a:ext cx="3705493" cy="346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315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lowchart: Document 3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574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Bacia</a:t>
            </a: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sedimentar</a:t>
            </a: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3D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9E6A5CF5-DD80-4FB2-8D05-C9155122F025}" type="slidenum">
              <a:rPr lang="en-US" smtClean="0"/>
              <a:pPr algn="l">
                <a:spcAft>
                  <a:spcPts val="600"/>
                </a:spcAft>
              </a:pPr>
              <a:t>76</a:t>
            </a:fld>
            <a:endParaRPr lang="en-US"/>
          </a:p>
        </p:txBody>
      </p:sp>
      <p:pic>
        <p:nvPicPr>
          <p:cNvPr id="5" name="Imagem 4" descr="Tela de computador com fundo azul&#10;&#10;Descrição gerada automaticamente com confiança baixa">
            <a:extLst>
              <a:ext uri="{FF2B5EF4-FFF2-40B4-BE49-F238E27FC236}">
                <a16:creationId xmlns:a16="http://schemas.microsoft.com/office/drawing/2014/main" id="{6535BE74-C485-403C-8FF4-58CD6931DB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0"/>
          <a:stretch/>
        </p:blipFill>
        <p:spPr>
          <a:xfrm>
            <a:off x="5015526" y="125269"/>
            <a:ext cx="6288314" cy="6550313"/>
          </a:xfrm>
          <a:prstGeom prst="rect">
            <a:avLst/>
          </a:prstGeom>
        </p:spPr>
      </p:pic>
      <p:pic>
        <p:nvPicPr>
          <p:cNvPr id="8" name="Imagem 7" descr="Gráfico, Gráfico de superfície&#10;&#10;Descrição gerada automaticamente">
            <a:extLst>
              <a:ext uri="{FF2B5EF4-FFF2-40B4-BE49-F238E27FC236}">
                <a16:creationId xmlns:a16="http://schemas.microsoft.com/office/drawing/2014/main" id="{1431600B-D84D-4065-AC99-813794FC67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3"/>
          <a:stretch/>
        </p:blipFill>
        <p:spPr>
          <a:xfrm>
            <a:off x="594364" y="3392365"/>
            <a:ext cx="3705493" cy="346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844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1493577-CE83-4830-8B63-9DF6A3DF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77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09386A0-0A09-4ADB-8C70-EFC9F43B8876}"/>
              </a:ext>
            </a:extLst>
          </p:cNvPr>
          <p:cNvSpPr txBox="1">
            <a:spLocks/>
          </p:cNvSpPr>
          <p:nvPr/>
        </p:nvSpPr>
        <p:spPr>
          <a:xfrm>
            <a:off x="190500" y="3018252"/>
            <a:ext cx="11811000" cy="8214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b="1" dirty="0">
                <a:solidFill>
                  <a:schemeClr val="bg1"/>
                </a:solidFill>
              </a:rPr>
              <a:t>3.2. </a:t>
            </a:r>
            <a:r>
              <a:rPr lang="pt-BR" sz="5400" b="1" dirty="0" err="1">
                <a:solidFill>
                  <a:schemeClr val="bg1"/>
                </a:solidFill>
              </a:rPr>
              <a:t>Gradiometria</a:t>
            </a:r>
            <a:r>
              <a:rPr lang="pt-BR" sz="5400" b="1" dirty="0">
                <a:solidFill>
                  <a:schemeClr val="bg1"/>
                </a:solidFill>
              </a:rPr>
              <a:t> gravimétrica 3D com prismas </a:t>
            </a:r>
          </a:p>
        </p:txBody>
      </p:sp>
    </p:spTree>
    <p:extLst>
      <p:ext uri="{BB962C8B-B14F-4D97-AF65-F5344CB8AC3E}">
        <p14:creationId xmlns:p14="http://schemas.microsoft.com/office/powerpoint/2010/main" val="36555463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/>
          <p:nvPr/>
        </p:nvCxnSpPr>
        <p:spPr>
          <a:xfrm>
            <a:off x="369109" y="2893656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369109" y="2893656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D135AA6-36EB-4205-8884-4A40A352753C}"/>
              </a:ext>
            </a:extLst>
          </p:cNvPr>
          <p:cNvCxnSpPr>
            <a:cxnSpLocks/>
          </p:cNvCxnSpPr>
          <p:nvPr/>
        </p:nvCxnSpPr>
        <p:spPr>
          <a:xfrm flipV="1">
            <a:off x="369108" y="1183869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E5F536-F853-4A6F-9BF2-C3B95D088F87}"/>
              </a:ext>
            </a:extLst>
          </p:cNvPr>
          <p:cNvSpPr txBox="1"/>
          <p:nvPr/>
        </p:nvSpPr>
        <p:spPr>
          <a:xfrm>
            <a:off x="1676852" y="875096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3270394" y="2893208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6257" y="5239154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201BCC9-36F8-4C7B-BD66-DB55C7D28A92}"/>
              </a:ext>
            </a:extLst>
          </p:cNvPr>
          <p:cNvSpPr/>
          <p:nvPr/>
        </p:nvSpPr>
        <p:spPr>
          <a:xfrm>
            <a:off x="1911719" y="209765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7108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Efeito gravitacional de uma distribuição de densidade</a:t>
            </a:r>
          </a:p>
        </p:txBody>
      </p:sp>
      <p:sp>
        <p:nvSpPr>
          <p:cNvPr id="34" name="Cubo 33">
            <a:extLst>
              <a:ext uri="{FF2B5EF4-FFF2-40B4-BE49-F238E27FC236}">
                <a16:creationId xmlns:a16="http://schemas.microsoft.com/office/drawing/2014/main" id="{A4B56E09-8B27-48F6-A123-11597482F192}"/>
              </a:ext>
            </a:extLst>
          </p:cNvPr>
          <p:cNvSpPr/>
          <p:nvPr/>
        </p:nvSpPr>
        <p:spPr>
          <a:xfrm>
            <a:off x="1332854" y="4071605"/>
            <a:ext cx="230691" cy="227345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E22C1C81-6114-4FE5-91C1-820C69A55B9F}"/>
              </a:ext>
            </a:extLst>
          </p:cNvPr>
          <p:cNvCxnSpPr>
            <a:stCxn id="34" idx="0"/>
            <a:endCxn id="12" idx="0"/>
          </p:cNvCxnSpPr>
          <p:nvPr/>
        </p:nvCxnSpPr>
        <p:spPr>
          <a:xfrm flipV="1">
            <a:off x="1476618" y="2097658"/>
            <a:ext cx="457961" cy="197394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/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blipFill>
                <a:blip r:embed="rId2"/>
                <a:stretch>
                  <a:fillRect l="-15789" t="-1961" r="-28947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/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dirty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𝑑</m:t>
                      </m:r>
                      <m:r>
                        <m:rPr>
                          <m:brk m:alnAt="24"/>
                        </m:rPr>
                        <a:rPr lang="el-GR" sz="20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𝜐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blipFill>
                <a:blip r:embed="rId3"/>
                <a:stretch>
                  <a:fillRect l="-17857" r="-8929" b="-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78</a:t>
            </a:fld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1972126" y="1875044"/>
                <a:ext cx="139916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126" y="1875044"/>
                <a:ext cx="1399166" cy="400110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ítulo 1">
            <a:extLst>
              <a:ext uri="{FF2B5EF4-FFF2-40B4-BE49-F238E27FC236}">
                <a16:creationId xmlns:a16="http://schemas.microsoft.com/office/drawing/2014/main" id="{F932040C-53E5-4E47-B3B1-8EB6427E90F2}"/>
              </a:ext>
            </a:extLst>
          </p:cNvPr>
          <p:cNvSpPr txBox="1">
            <a:spLocks/>
          </p:cNvSpPr>
          <p:nvPr/>
        </p:nvSpPr>
        <p:spPr>
          <a:xfrm>
            <a:off x="5770336" y="672584"/>
            <a:ext cx="5692491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400" dirty="0"/>
              <a:t>O distúrbio de gravidade é a componente vertical do campo gravitacional gerado pela fonte gravimétrica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EC23017C-53A8-49C9-A8D1-32F24F361EF8}"/>
                  </a:ext>
                </a:extLst>
              </p:cNvPr>
              <p:cNvSpPr txBox="1"/>
              <p:nvPr/>
            </p:nvSpPr>
            <p:spPr>
              <a:xfrm>
                <a:off x="475048" y="5307679"/>
                <a:ext cx="4203202" cy="427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𝑌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𝑍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EC23017C-53A8-49C9-A8D1-32F24F361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48" y="5307679"/>
                <a:ext cx="4203202" cy="4277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C50FF853-1260-4D5D-B60C-9761E27A09FF}"/>
                  </a:ext>
                </a:extLst>
              </p:cNvPr>
              <p:cNvSpPr txBox="1"/>
              <p:nvPr/>
            </p:nvSpPr>
            <p:spPr>
              <a:xfrm>
                <a:off x="4361369" y="1792279"/>
                <a:ext cx="7800340" cy="1152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limLoc m:val="undOvr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𝑋</m:t>
                                              </m:r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pt-BR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𝑌</m:t>
                                              </m:r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pt-BR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𝑌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𝑍</m:t>
                                              </m:r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pt-BR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𝑍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C50FF853-1260-4D5D-B60C-9761E27A0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369" y="1792279"/>
                <a:ext cx="7800340" cy="1152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929D0C0D-BBA0-4020-8521-ED4608C851DC}"/>
                  </a:ext>
                </a:extLst>
              </p:cNvPr>
              <p:cNvSpPr/>
              <p:nvPr/>
            </p:nvSpPr>
            <p:spPr>
              <a:xfrm>
                <a:off x="1368652" y="4289997"/>
                <a:ext cx="3897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929D0C0D-BBA0-4020-8521-ED4608C851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652" y="4289997"/>
                <a:ext cx="389786" cy="400110"/>
              </a:xfrm>
              <a:prstGeom prst="rect">
                <a:avLst/>
              </a:prstGeom>
              <a:blipFill>
                <a:blip r:embed="rId7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ubo 28">
            <a:extLst>
              <a:ext uri="{FF2B5EF4-FFF2-40B4-BE49-F238E27FC236}">
                <a16:creationId xmlns:a16="http://schemas.microsoft.com/office/drawing/2014/main" id="{A6723E23-6753-4835-B4DD-29F6A29DA3CD}"/>
              </a:ext>
            </a:extLst>
          </p:cNvPr>
          <p:cNvSpPr/>
          <p:nvPr/>
        </p:nvSpPr>
        <p:spPr>
          <a:xfrm>
            <a:off x="1176193" y="3355514"/>
            <a:ext cx="812760" cy="1952726"/>
          </a:xfrm>
          <a:prstGeom prst="cube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58615979-CC4B-4EB2-92E7-98F10E0951EC}"/>
              </a:ext>
            </a:extLst>
          </p:cNvPr>
          <p:cNvSpPr txBox="1"/>
          <p:nvPr/>
        </p:nvSpPr>
        <p:spPr>
          <a:xfrm>
            <a:off x="5675767" y="3305066"/>
            <a:ext cx="62898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0" u="none" strike="noStrike" baseline="0" dirty="0">
                <a:latin typeface="+mj-lt"/>
              </a:rPr>
              <a:t>The gravitational potential and its derivative for the prism (Nagy et al., 2000)</a:t>
            </a:r>
            <a:endParaRPr lang="pt-BR" sz="24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F61A7A34-53BF-456C-9185-BE7C3535BAFF}"/>
                  </a:ext>
                </a:extLst>
              </p:cNvPr>
              <p:cNvSpPr txBox="1"/>
              <p:nvPr/>
            </p:nvSpPr>
            <p:spPr>
              <a:xfrm>
                <a:off x="5485333" y="4555650"/>
                <a:ext cx="2575320" cy="8490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𝑧𝑦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F61A7A34-53BF-456C-9185-BE7C3535B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5333" y="4555650"/>
                <a:ext cx="2575320" cy="8490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A4F2C8D3-3129-45A2-9180-FE1B6116F4D9}"/>
                  </a:ext>
                </a:extLst>
              </p:cNvPr>
              <p:cNvSpPr txBox="1"/>
              <p:nvPr/>
            </p:nvSpPr>
            <p:spPr>
              <a:xfrm>
                <a:off x="9040637" y="4531758"/>
                <a:ext cx="3076868" cy="1007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𝑧𝑦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A4F2C8D3-3129-45A2-9180-FE1B6116F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0637" y="4531758"/>
                <a:ext cx="3076868" cy="100732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Seta: para a Direita 26">
            <a:extLst>
              <a:ext uri="{FF2B5EF4-FFF2-40B4-BE49-F238E27FC236}">
                <a16:creationId xmlns:a16="http://schemas.microsoft.com/office/drawing/2014/main" id="{07776A41-52F0-45E1-9FCF-187334D51ADE}"/>
              </a:ext>
            </a:extLst>
          </p:cNvPr>
          <p:cNvSpPr/>
          <p:nvPr/>
        </p:nvSpPr>
        <p:spPr>
          <a:xfrm>
            <a:off x="8262257" y="4850737"/>
            <a:ext cx="576776" cy="3087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D9769AE8-D6C2-4366-8E2C-6CEE1E34E1A8}"/>
              </a:ext>
            </a:extLst>
          </p:cNvPr>
          <p:cNvSpPr txBox="1">
            <a:spLocks/>
          </p:cNvSpPr>
          <p:nvPr/>
        </p:nvSpPr>
        <p:spPr>
          <a:xfrm>
            <a:off x="6847125" y="5737764"/>
            <a:ext cx="4086765" cy="4536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>
                <a:solidFill>
                  <a:srgbClr val="0070C0"/>
                </a:solidFill>
              </a:rPr>
              <a:t>Tensor gradiente de gravidade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DD23FD54-00A0-4E96-922D-481FB33A95D0}"/>
                  </a:ext>
                </a:extLst>
              </p:cNvPr>
              <p:cNvSpPr txBox="1"/>
              <p:nvPr/>
            </p:nvSpPr>
            <p:spPr>
              <a:xfrm>
                <a:off x="838200" y="6027294"/>
                <a:ext cx="3669081" cy="7094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𝛼𝛽</m:t>
                          </m:r>
                        </m:sub>
                      </m:sSub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− </m:t>
                          </m:r>
                          <m:f>
                            <m:f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BR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den>
                          </m:f>
                        </m:e>
                        <m:sub/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DD23FD54-00A0-4E96-922D-481FB33A9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6027294"/>
                <a:ext cx="3669081" cy="70949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82376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lowchart: Document 3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52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Gradiometria</a:t>
            </a: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um </a:t>
            </a:r>
            <a:r>
              <a:rPr lang="en-US" sz="32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prisma</a:t>
            </a:r>
            <a:endParaRPr lang="en-US" sz="32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Tela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0E25E597-C755-4F38-8B83-C77492371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397" y="171162"/>
            <a:ext cx="6275174" cy="6275174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9E6A5CF5-DD80-4FB2-8D05-C9155122F025}" type="slidenum">
              <a:rPr lang="en-US" smtClean="0"/>
              <a:pPr algn="l">
                <a:spcAft>
                  <a:spcPts val="600"/>
                </a:spcAft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886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C3F0494E-8FEE-45F7-8411-A83620FB8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825415"/>
            <a:ext cx="10905066" cy="520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338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1493577-CE83-4830-8B63-9DF6A3DF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80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09386A0-0A09-4ADB-8C70-EFC9F43B8876}"/>
              </a:ext>
            </a:extLst>
          </p:cNvPr>
          <p:cNvSpPr txBox="1">
            <a:spLocks/>
          </p:cNvSpPr>
          <p:nvPr/>
        </p:nvSpPr>
        <p:spPr>
          <a:xfrm>
            <a:off x="190500" y="3018252"/>
            <a:ext cx="11811000" cy="8214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b="1" dirty="0" err="1">
                <a:solidFill>
                  <a:schemeClr val="bg1"/>
                </a:solidFill>
              </a:rPr>
              <a:t>Magnetometria</a:t>
            </a:r>
            <a:endParaRPr lang="pt-BR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7851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81</a:t>
            </a:fld>
            <a:endParaRPr lang="pt-BR"/>
          </a:p>
        </p:txBody>
      </p:sp>
      <p:pic>
        <p:nvPicPr>
          <p:cNvPr id="17" name="Imagem 16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4E502884-C8FD-4186-AC57-80753B30B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46" y="1179438"/>
            <a:ext cx="3148826" cy="3252571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43AA6852-8FF9-4356-9A70-D61F55ACE7D5}"/>
              </a:ext>
            </a:extLst>
          </p:cNvPr>
          <p:cNvSpPr txBox="1"/>
          <p:nvPr/>
        </p:nvSpPr>
        <p:spPr>
          <a:xfrm>
            <a:off x="57567" y="0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/>
              <a:t>Magnetometria</a:t>
            </a:r>
            <a:endParaRPr lang="pt-BR" sz="2400" b="1" dirty="0">
              <a:solidFill>
                <a:srgbClr val="0070C0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59E5A75-C3AF-49FA-A09D-06BD7271D1A0}"/>
              </a:ext>
            </a:extLst>
          </p:cNvPr>
          <p:cNvSpPr txBox="1"/>
          <p:nvPr/>
        </p:nvSpPr>
        <p:spPr>
          <a:xfrm>
            <a:off x="3979472" y="437790"/>
            <a:ext cx="65336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O método cresceu, principalmente, durante a Segunda Guerra Mundial!</a:t>
            </a:r>
          </a:p>
        </p:txBody>
      </p:sp>
    </p:spTree>
    <p:extLst>
      <p:ext uri="{BB962C8B-B14F-4D97-AF65-F5344CB8AC3E}">
        <p14:creationId xmlns:p14="http://schemas.microsoft.com/office/powerpoint/2010/main" val="20650448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82</a:t>
            </a:fld>
            <a:endParaRPr lang="pt-BR"/>
          </a:p>
        </p:txBody>
      </p:sp>
      <p:pic>
        <p:nvPicPr>
          <p:cNvPr id="17" name="Imagem 16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4E502884-C8FD-4186-AC57-80753B30B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46" y="1179438"/>
            <a:ext cx="3148826" cy="3252571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43AA6852-8FF9-4356-9A70-D61F55ACE7D5}"/>
              </a:ext>
            </a:extLst>
          </p:cNvPr>
          <p:cNvSpPr txBox="1"/>
          <p:nvPr/>
        </p:nvSpPr>
        <p:spPr>
          <a:xfrm>
            <a:off x="57567" y="0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/>
              <a:t>Magnetometria</a:t>
            </a:r>
            <a:endParaRPr lang="pt-BR" sz="2400" b="1" dirty="0">
              <a:solidFill>
                <a:srgbClr val="0070C0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59E5A75-C3AF-49FA-A09D-06BD7271D1A0}"/>
              </a:ext>
            </a:extLst>
          </p:cNvPr>
          <p:cNvSpPr txBox="1"/>
          <p:nvPr/>
        </p:nvSpPr>
        <p:spPr>
          <a:xfrm>
            <a:off x="3979472" y="437790"/>
            <a:ext cx="65336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O método cresceu, principalmente, durante a Segunda Guerra Mundial!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17E1D43-6F62-428B-9E0B-D7C387649F26}"/>
              </a:ext>
            </a:extLst>
          </p:cNvPr>
          <p:cNvSpPr txBox="1"/>
          <p:nvPr/>
        </p:nvSpPr>
        <p:spPr>
          <a:xfrm>
            <a:off x="4625375" y="1891075"/>
            <a:ext cx="71409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A instrumentação, navegação e das plataformas possibilitou a cobertura de grandes áreas</a:t>
            </a:r>
          </a:p>
        </p:txBody>
      </p:sp>
    </p:spTree>
    <p:extLst>
      <p:ext uri="{BB962C8B-B14F-4D97-AF65-F5344CB8AC3E}">
        <p14:creationId xmlns:p14="http://schemas.microsoft.com/office/powerpoint/2010/main" val="5415118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83</a:t>
            </a:fld>
            <a:endParaRPr lang="pt-BR"/>
          </a:p>
        </p:txBody>
      </p:sp>
      <p:pic>
        <p:nvPicPr>
          <p:cNvPr id="17" name="Imagem 16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4E502884-C8FD-4186-AC57-80753B30B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46" y="1179438"/>
            <a:ext cx="3148826" cy="3252571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43AA6852-8FF9-4356-9A70-D61F55ACE7D5}"/>
              </a:ext>
            </a:extLst>
          </p:cNvPr>
          <p:cNvSpPr txBox="1"/>
          <p:nvPr/>
        </p:nvSpPr>
        <p:spPr>
          <a:xfrm>
            <a:off x="57567" y="0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/>
              <a:t>Magnetometria</a:t>
            </a:r>
            <a:endParaRPr lang="pt-BR" sz="2400" b="1" dirty="0">
              <a:solidFill>
                <a:srgbClr val="0070C0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59E5A75-C3AF-49FA-A09D-06BD7271D1A0}"/>
              </a:ext>
            </a:extLst>
          </p:cNvPr>
          <p:cNvSpPr txBox="1"/>
          <p:nvPr/>
        </p:nvSpPr>
        <p:spPr>
          <a:xfrm>
            <a:off x="3979472" y="437790"/>
            <a:ext cx="65336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O método cresceu, principalmente, durante a Segunda Guerra Mundial!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17E1D43-6F62-428B-9E0B-D7C387649F26}"/>
              </a:ext>
            </a:extLst>
          </p:cNvPr>
          <p:cNvSpPr txBox="1"/>
          <p:nvPr/>
        </p:nvSpPr>
        <p:spPr>
          <a:xfrm>
            <a:off x="4625375" y="1891075"/>
            <a:ext cx="71409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A instrumentação, navegação e das plataformas possibilitou a cobertura de grandes áreas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D0605B3-48C8-4237-ADEA-102537DD4418}"/>
              </a:ext>
            </a:extLst>
          </p:cNvPr>
          <p:cNvSpPr txBox="1"/>
          <p:nvPr/>
        </p:nvSpPr>
        <p:spPr>
          <a:xfrm>
            <a:off x="4492531" y="3214241"/>
            <a:ext cx="72737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É também vastamente em diversas áreas como exploração mineral, hidrogeologia, dentre outros!</a:t>
            </a:r>
          </a:p>
        </p:txBody>
      </p:sp>
    </p:spTree>
    <p:extLst>
      <p:ext uri="{BB962C8B-B14F-4D97-AF65-F5344CB8AC3E}">
        <p14:creationId xmlns:p14="http://schemas.microsoft.com/office/powerpoint/2010/main" val="39290285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84</a:t>
            </a:fld>
            <a:endParaRPr lang="pt-BR"/>
          </a:p>
        </p:txBody>
      </p:sp>
      <p:pic>
        <p:nvPicPr>
          <p:cNvPr id="17" name="Imagem 16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4E502884-C8FD-4186-AC57-80753B30B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46" y="1179438"/>
            <a:ext cx="3148826" cy="3252571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43AA6852-8FF9-4356-9A70-D61F55ACE7D5}"/>
              </a:ext>
            </a:extLst>
          </p:cNvPr>
          <p:cNvSpPr txBox="1"/>
          <p:nvPr/>
        </p:nvSpPr>
        <p:spPr>
          <a:xfrm>
            <a:off x="57567" y="0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/>
              <a:t>Magnetometria</a:t>
            </a:r>
            <a:endParaRPr lang="pt-BR" sz="2400" b="1" dirty="0">
              <a:solidFill>
                <a:srgbClr val="0070C0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59E5A75-C3AF-49FA-A09D-06BD7271D1A0}"/>
              </a:ext>
            </a:extLst>
          </p:cNvPr>
          <p:cNvSpPr txBox="1"/>
          <p:nvPr/>
        </p:nvSpPr>
        <p:spPr>
          <a:xfrm>
            <a:off x="3979472" y="437790"/>
            <a:ext cx="65336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O método cresceu, principalmente, durante a Segunda Guerra Mundial!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17E1D43-6F62-428B-9E0B-D7C387649F26}"/>
              </a:ext>
            </a:extLst>
          </p:cNvPr>
          <p:cNvSpPr txBox="1"/>
          <p:nvPr/>
        </p:nvSpPr>
        <p:spPr>
          <a:xfrm>
            <a:off x="4625375" y="1891075"/>
            <a:ext cx="71409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A instrumentação, navegação e das plataformas possibilitou a cobertura de grandes áreas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D0605B3-48C8-4237-ADEA-102537DD4418}"/>
              </a:ext>
            </a:extLst>
          </p:cNvPr>
          <p:cNvSpPr txBox="1"/>
          <p:nvPr/>
        </p:nvSpPr>
        <p:spPr>
          <a:xfrm>
            <a:off x="4492531" y="3214241"/>
            <a:ext cx="72737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É também vastamente em diversas áreas como exploração mineral, hidrogeologia, dentre outros!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A5647F6-6084-40FF-80CF-3DAEF39D1390}"/>
              </a:ext>
            </a:extLst>
          </p:cNvPr>
          <p:cNvSpPr txBox="1"/>
          <p:nvPr/>
        </p:nvSpPr>
        <p:spPr>
          <a:xfrm>
            <a:off x="3132046" y="4794088"/>
            <a:ext cx="78700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É utilizado na para estimar o relevo do embasamento de bacias sedimentares, definição de contatos geológicos e delimitação da geometria dos corpos</a:t>
            </a:r>
          </a:p>
        </p:txBody>
      </p:sp>
    </p:spTree>
    <p:extLst>
      <p:ext uri="{BB962C8B-B14F-4D97-AF65-F5344CB8AC3E}">
        <p14:creationId xmlns:p14="http://schemas.microsoft.com/office/powerpoint/2010/main" val="19705684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1493577-CE83-4830-8B63-9DF6A3DF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85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09386A0-0A09-4ADB-8C70-EFC9F43B8876}"/>
              </a:ext>
            </a:extLst>
          </p:cNvPr>
          <p:cNvSpPr txBox="1">
            <a:spLocks/>
          </p:cNvSpPr>
          <p:nvPr/>
        </p:nvSpPr>
        <p:spPr>
          <a:xfrm>
            <a:off x="190500" y="3018252"/>
            <a:ext cx="11811000" cy="8214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b="1" dirty="0">
                <a:solidFill>
                  <a:schemeClr val="bg1"/>
                </a:solidFill>
              </a:rPr>
              <a:t>O que compõe os dados magnéticos?</a:t>
            </a:r>
          </a:p>
        </p:txBody>
      </p:sp>
    </p:spTree>
    <p:extLst>
      <p:ext uri="{BB962C8B-B14F-4D97-AF65-F5344CB8AC3E}">
        <p14:creationId xmlns:p14="http://schemas.microsoft.com/office/powerpoint/2010/main" val="6717175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0C02976F-6091-4D20-83BE-64608CBE1B88}"/>
              </a:ext>
            </a:extLst>
          </p:cNvPr>
          <p:cNvSpPr txBox="1"/>
          <p:nvPr/>
        </p:nvSpPr>
        <p:spPr>
          <a:xfrm>
            <a:off x="844062" y="368074"/>
            <a:ext cx="107419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É de extrema importância definirmos alguns elementos que constituem a </a:t>
            </a:r>
            <a:r>
              <a:rPr lang="pt-BR" sz="3600" b="1" dirty="0">
                <a:solidFill>
                  <a:srgbClr val="0070C0"/>
                </a:solidFill>
              </a:rPr>
              <a:t>estrutura interna da Terra</a:t>
            </a:r>
            <a:r>
              <a:rPr lang="pt-BR" sz="3600" dirty="0"/>
              <a:t>, e com isso definir as componentes do </a:t>
            </a:r>
            <a:r>
              <a:rPr lang="pt-BR" sz="3600" b="1" dirty="0">
                <a:solidFill>
                  <a:srgbClr val="0070C0"/>
                </a:solidFill>
              </a:rPr>
              <a:t>Campo Geomagnético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54A9435-771E-4B88-8922-07C9E1AB2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86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97170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0C02976F-6091-4D20-83BE-64608CBE1B88}"/>
              </a:ext>
            </a:extLst>
          </p:cNvPr>
          <p:cNvSpPr txBox="1"/>
          <p:nvPr/>
        </p:nvSpPr>
        <p:spPr>
          <a:xfrm>
            <a:off x="844062" y="368074"/>
            <a:ext cx="107419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É de extrema importância definirmos alguns elementos que constituem a </a:t>
            </a:r>
            <a:r>
              <a:rPr lang="pt-BR" sz="3600" b="1" dirty="0">
                <a:solidFill>
                  <a:srgbClr val="0070C0"/>
                </a:solidFill>
              </a:rPr>
              <a:t>estrutura interna da Terra</a:t>
            </a:r>
            <a:r>
              <a:rPr lang="pt-BR" sz="3600" dirty="0"/>
              <a:t>, e com isso definir as componentes do </a:t>
            </a:r>
            <a:r>
              <a:rPr lang="pt-BR" sz="3600" b="1" dirty="0">
                <a:solidFill>
                  <a:srgbClr val="0070C0"/>
                </a:solidFill>
              </a:rPr>
              <a:t>Campo Geomagnético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9B71A2B-A348-452F-9100-57B4AA5AE6AE}"/>
              </a:ext>
            </a:extLst>
          </p:cNvPr>
          <p:cNvSpPr txBox="1"/>
          <p:nvPr/>
        </p:nvSpPr>
        <p:spPr>
          <a:xfrm>
            <a:off x="1103061" y="6205863"/>
            <a:ext cx="3044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Representação simplificada da estrutura interna da Terra</a:t>
            </a:r>
            <a:endParaRPr lang="pt-BR" b="1" dirty="0">
              <a:solidFill>
                <a:srgbClr val="0070C0"/>
              </a:solidFill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54A9435-771E-4B88-8922-07C9E1AB2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87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842C821-053C-4BB3-B019-8C4BCD005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29" y="2470208"/>
            <a:ext cx="5460366" cy="361792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C40F351-535F-4543-83ED-82C3B4DC0224}"/>
              </a:ext>
            </a:extLst>
          </p:cNvPr>
          <p:cNvSpPr txBox="1"/>
          <p:nvPr/>
        </p:nvSpPr>
        <p:spPr>
          <a:xfrm>
            <a:off x="7220163" y="2122400"/>
            <a:ext cx="43658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Onde se encontram as principais fontes de campo na terra?</a:t>
            </a:r>
            <a:endParaRPr lang="pt-BR" sz="2400" b="1" dirty="0">
              <a:solidFill>
                <a:srgbClr val="0070C0"/>
              </a:solidFill>
            </a:endParaRP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9308811-3A0D-4F2E-B4E7-75292B5F973C}"/>
              </a:ext>
            </a:extLst>
          </p:cNvPr>
          <p:cNvCxnSpPr>
            <a:cxnSpLocks/>
          </p:cNvCxnSpPr>
          <p:nvPr/>
        </p:nvCxnSpPr>
        <p:spPr>
          <a:xfrm>
            <a:off x="5458265" y="2953397"/>
            <a:ext cx="1293055" cy="103015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C75351B-6AF9-48B0-88A8-A01CD15F6F2B}"/>
              </a:ext>
            </a:extLst>
          </p:cNvPr>
          <p:cNvSpPr txBox="1"/>
          <p:nvPr/>
        </p:nvSpPr>
        <p:spPr>
          <a:xfrm>
            <a:off x="6751320" y="3752720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externo </a:t>
            </a:r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1F46B196-931D-4BD4-A31F-813E31787E88}"/>
              </a:ext>
            </a:extLst>
          </p:cNvPr>
          <p:cNvCxnSpPr>
            <a:cxnSpLocks/>
          </p:cNvCxnSpPr>
          <p:nvPr/>
        </p:nvCxnSpPr>
        <p:spPr>
          <a:xfrm>
            <a:off x="5691995" y="4814549"/>
            <a:ext cx="1293055" cy="103015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E6B56C8-30A6-41D7-9D0B-6070E89518E3}"/>
              </a:ext>
            </a:extLst>
          </p:cNvPr>
          <p:cNvSpPr txBox="1"/>
          <p:nvPr/>
        </p:nvSpPr>
        <p:spPr>
          <a:xfrm>
            <a:off x="6987916" y="5613872"/>
            <a:ext cx="2186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interno </a:t>
            </a:r>
            <a:endParaRPr lang="pt-BR" sz="2400" b="1" dirty="0">
              <a:solidFill>
                <a:srgbClr val="0070C0"/>
              </a:solidFill>
            </a:endParaRPr>
          </a:p>
        </p:txBody>
      </p:sp>
      <p:sp>
        <p:nvSpPr>
          <p:cNvPr id="21" name="Chave Esquerda 20">
            <a:extLst>
              <a:ext uri="{FF2B5EF4-FFF2-40B4-BE49-F238E27FC236}">
                <a16:creationId xmlns:a16="http://schemas.microsoft.com/office/drawing/2014/main" id="{6DECCA62-7E51-43E1-988D-DF9E21A972D5}"/>
              </a:ext>
            </a:extLst>
          </p:cNvPr>
          <p:cNvSpPr/>
          <p:nvPr/>
        </p:nvSpPr>
        <p:spPr>
          <a:xfrm>
            <a:off x="8934262" y="3477477"/>
            <a:ext cx="240218" cy="1104901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DCA972B-5E42-4E6D-A9A1-E98A324F049E}"/>
              </a:ext>
            </a:extLst>
          </p:cNvPr>
          <p:cNvSpPr txBox="1"/>
          <p:nvPr/>
        </p:nvSpPr>
        <p:spPr>
          <a:xfrm>
            <a:off x="9281160" y="3234210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Magnetosfera</a:t>
            </a:r>
            <a:endParaRPr lang="pt-BR" sz="2400" b="1" dirty="0">
              <a:solidFill>
                <a:srgbClr val="0070C0"/>
              </a:solidFill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98459A3-0858-443F-BBAA-0F1CEB5A8300}"/>
              </a:ext>
            </a:extLst>
          </p:cNvPr>
          <p:cNvSpPr txBox="1"/>
          <p:nvPr/>
        </p:nvSpPr>
        <p:spPr>
          <a:xfrm>
            <a:off x="9281160" y="4333615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Ionosfera</a:t>
            </a:r>
            <a:endParaRPr lang="pt-BR" sz="2400" b="1" dirty="0">
              <a:solidFill>
                <a:srgbClr val="0070C0"/>
              </a:solidFill>
            </a:endParaRPr>
          </a:p>
        </p:txBody>
      </p:sp>
      <p:sp>
        <p:nvSpPr>
          <p:cNvPr id="24" name="Chave Esquerda 23">
            <a:extLst>
              <a:ext uri="{FF2B5EF4-FFF2-40B4-BE49-F238E27FC236}">
                <a16:creationId xmlns:a16="http://schemas.microsoft.com/office/drawing/2014/main" id="{3DD470BB-7CAB-4D56-BC68-9065FD8FA1E9}"/>
              </a:ext>
            </a:extLst>
          </p:cNvPr>
          <p:cNvSpPr/>
          <p:nvPr/>
        </p:nvSpPr>
        <p:spPr>
          <a:xfrm>
            <a:off x="9032032" y="5349725"/>
            <a:ext cx="240218" cy="1104901"/>
          </a:xfrm>
          <a:prstGeom prst="lef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7FB29B4-9124-451C-90F7-F10D9C988FF2}"/>
              </a:ext>
            </a:extLst>
          </p:cNvPr>
          <p:cNvSpPr txBox="1"/>
          <p:nvPr/>
        </p:nvSpPr>
        <p:spPr>
          <a:xfrm>
            <a:off x="9378930" y="5106458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/>
              <a:t>Crustal</a:t>
            </a:r>
            <a:endParaRPr lang="pt-BR" sz="2400" b="1" dirty="0">
              <a:solidFill>
                <a:srgbClr val="0070C0"/>
              </a:solidFill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10030C8-9E67-44DF-8849-206AEA7D28FE}"/>
              </a:ext>
            </a:extLst>
          </p:cNvPr>
          <p:cNvSpPr txBox="1"/>
          <p:nvPr/>
        </p:nvSpPr>
        <p:spPr>
          <a:xfrm>
            <a:off x="9378930" y="6205863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Principal</a:t>
            </a:r>
            <a:endParaRPr lang="pt-BR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7102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54A9435-771E-4B88-8922-07C9E1AB2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88</a:t>
            </a:fld>
            <a:endParaRPr lang="pt-BR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D4C080F-11DF-40DD-B0CD-71D6D35258AF}"/>
              </a:ext>
            </a:extLst>
          </p:cNvPr>
          <p:cNvGrpSpPr/>
          <p:nvPr/>
        </p:nvGrpSpPr>
        <p:grpSpPr>
          <a:xfrm>
            <a:off x="393214" y="1261809"/>
            <a:ext cx="7240168" cy="3468823"/>
            <a:chOff x="813519" y="1261809"/>
            <a:chExt cx="6249152" cy="2910399"/>
          </a:xfrm>
        </p:grpSpPr>
        <p:sp>
          <p:nvSpPr>
            <p:cNvPr id="20" name="Arco 19">
              <a:extLst>
                <a:ext uri="{FF2B5EF4-FFF2-40B4-BE49-F238E27FC236}">
                  <a16:creationId xmlns:a16="http://schemas.microsoft.com/office/drawing/2014/main" id="{FA001C6B-8AD1-4426-A709-9B9F1CEA4E22}"/>
                </a:ext>
              </a:extLst>
            </p:cNvPr>
            <p:cNvSpPr/>
            <p:nvPr/>
          </p:nvSpPr>
          <p:spPr>
            <a:xfrm rot="16200000">
              <a:off x="1691778" y="1904174"/>
              <a:ext cx="1257324" cy="1520198"/>
            </a:xfrm>
            <a:prstGeom prst="arc">
              <a:avLst>
                <a:gd name="adj1" fmla="val 10207843"/>
                <a:gd name="adj2" fmla="val 25071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Arco 20">
              <a:extLst>
                <a:ext uri="{FF2B5EF4-FFF2-40B4-BE49-F238E27FC236}">
                  <a16:creationId xmlns:a16="http://schemas.microsoft.com/office/drawing/2014/main" id="{9219C5B2-4395-4BE8-92E5-D2C458ED4FE7}"/>
                </a:ext>
              </a:extLst>
            </p:cNvPr>
            <p:cNvSpPr/>
            <p:nvPr/>
          </p:nvSpPr>
          <p:spPr>
            <a:xfrm rot="16200000">
              <a:off x="1115740" y="1751916"/>
              <a:ext cx="1610356" cy="1824711"/>
            </a:xfrm>
            <a:prstGeom prst="arc">
              <a:avLst>
                <a:gd name="adj1" fmla="val 8033409"/>
                <a:gd name="adj2" fmla="val 238206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26983A5D-29B8-446E-8D8E-038740131054}"/>
                </a:ext>
              </a:extLst>
            </p:cNvPr>
            <p:cNvSpPr/>
            <p:nvPr/>
          </p:nvSpPr>
          <p:spPr>
            <a:xfrm>
              <a:off x="2505221" y="1586859"/>
              <a:ext cx="4541520" cy="778847"/>
            </a:xfrm>
            <a:custGeom>
              <a:avLst/>
              <a:gdLst>
                <a:gd name="connsiteX0" fmla="*/ 0 w 4541520"/>
                <a:gd name="connsiteY0" fmla="*/ 428327 h 778847"/>
                <a:gd name="connsiteX1" fmla="*/ 472440 w 4541520"/>
                <a:gd name="connsiteY1" fmla="*/ 1607 h 778847"/>
                <a:gd name="connsiteX2" fmla="*/ 1645920 w 4541520"/>
                <a:gd name="connsiteY2" fmla="*/ 565487 h 778847"/>
                <a:gd name="connsiteX3" fmla="*/ 4541520 w 4541520"/>
                <a:gd name="connsiteY3" fmla="*/ 778847 h 77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1520" h="778847">
                  <a:moveTo>
                    <a:pt x="0" y="428327"/>
                  </a:moveTo>
                  <a:cubicBezTo>
                    <a:pt x="99060" y="203537"/>
                    <a:pt x="198120" y="-21253"/>
                    <a:pt x="472440" y="1607"/>
                  </a:cubicBezTo>
                  <a:cubicBezTo>
                    <a:pt x="746760" y="24467"/>
                    <a:pt x="967740" y="435947"/>
                    <a:pt x="1645920" y="565487"/>
                  </a:cubicBezTo>
                  <a:cubicBezTo>
                    <a:pt x="2324100" y="695027"/>
                    <a:pt x="3432810" y="736937"/>
                    <a:pt x="4541520" y="77884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862A9389-0047-4B61-A87E-941EF6E9E0ED}"/>
                </a:ext>
              </a:extLst>
            </p:cNvPr>
            <p:cNvSpPr/>
            <p:nvPr/>
          </p:nvSpPr>
          <p:spPr>
            <a:xfrm flipV="1">
              <a:off x="2521151" y="2771917"/>
              <a:ext cx="4541520" cy="1014954"/>
            </a:xfrm>
            <a:custGeom>
              <a:avLst/>
              <a:gdLst>
                <a:gd name="connsiteX0" fmla="*/ 0 w 4541520"/>
                <a:gd name="connsiteY0" fmla="*/ 428327 h 778847"/>
                <a:gd name="connsiteX1" fmla="*/ 472440 w 4541520"/>
                <a:gd name="connsiteY1" fmla="*/ 1607 h 778847"/>
                <a:gd name="connsiteX2" fmla="*/ 1645920 w 4541520"/>
                <a:gd name="connsiteY2" fmla="*/ 565487 h 778847"/>
                <a:gd name="connsiteX3" fmla="*/ 4541520 w 4541520"/>
                <a:gd name="connsiteY3" fmla="*/ 778847 h 77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1520" h="778847">
                  <a:moveTo>
                    <a:pt x="0" y="428327"/>
                  </a:moveTo>
                  <a:cubicBezTo>
                    <a:pt x="99060" y="203537"/>
                    <a:pt x="198120" y="-21253"/>
                    <a:pt x="472440" y="1607"/>
                  </a:cubicBezTo>
                  <a:cubicBezTo>
                    <a:pt x="746760" y="24467"/>
                    <a:pt x="967740" y="435947"/>
                    <a:pt x="1645920" y="565487"/>
                  </a:cubicBezTo>
                  <a:cubicBezTo>
                    <a:pt x="2324100" y="695027"/>
                    <a:pt x="3432810" y="736937"/>
                    <a:pt x="4541520" y="77884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1AD75ABB-07DC-4A70-B0D9-CE9FC1EE42C6}"/>
                </a:ext>
              </a:extLst>
            </p:cNvPr>
            <p:cNvSpPr/>
            <p:nvPr/>
          </p:nvSpPr>
          <p:spPr>
            <a:xfrm>
              <a:off x="2489981" y="1261809"/>
              <a:ext cx="4556760" cy="844817"/>
            </a:xfrm>
            <a:custGeom>
              <a:avLst/>
              <a:gdLst>
                <a:gd name="connsiteX0" fmla="*/ 0 w 4556760"/>
                <a:gd name="connsiteY0" fmla="*/ 738137 h 844817"/>
                <a:gd name="connsiteX1" fmla="*/ 289560 w 4556760"/>
                <a:gd name="connsiteY1" fmla="*/ 6617 h 844817"/>
                <a:gd name="connsiteX2" fmla="*/ 1417320 w 4556760"/>
                <a:gd name="connsiteY2" fmla="*/ 402857 h 844817"/>
                <a:gd name="connsiteX3" fmla="*/ 4556760 w 4556760"/>
                <a:gd name="connsiteY3" fmla="*/ 844817 h 8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6760" h="844817">
                  <a:moveTo>
                    <a:pt x="0" y="738137"/>
                  </a:moveTo>
                  <a:cubicBezTo>
                    <a:pt x="26670" y="400317"/>
                    <a:pt x="53340" y="62497"/>
                    <a:pt x="289560" y="6617"/>
                  </a:cubicBezTo>
                  <a:cubicBezTo>
                    <a:pt x="525780" y="-49263"/>
                    <a:pt x="706120" y="263157"/>
                    <a:pt x="1417320" y="402857"/>
                  </a:cubicBezTo>
                  <a:cubicBezTo>
                    <a:pt x="2128520" y="542557"/>
                    <a:pt x="3342640" y="693687"/>
                    <a:pt x="4556760" y="84481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477CFCEE-B479-4971-BCAF-5CBD1C8131B2}"/>
                </a:ext>
              </a:extLst>
            </p:cNvPr>
            <p:cNvSpPr/>
            <p:nvPr/>
          </p:nvSpPr>
          <p:spPr>
            <a:xfrm flipV="1">
              <a:off x="2506023" y="2983248"/>
              <a:ext cx="4524676" cy="1188960"/>
            </a:xfrm>
            <a:custGeom>
              <a:avLst/>
              <a:gdLst>
                <a:gd name="connsiteX0" fmla="*/ 0 w 4556760"/>
                <a:gd name="connsiteY0" fmla="*/ 738137 h 844817"/>
                <a:gd name="connsiteX1" fmla="*/ 289560 w 4556760"/>
                <a:gd name="connsiteY1" fmla="*/ 6617 h 844817"/>
                <a:gd name="connsiteX2" fmla="*/ 1417320 w 4556760"/>
                <a:gd name="connsiteY2" fmla="*/ 402857 h 844817"/>
                <a:gd name="connsiteX3" fmla="*/ 4556760 w 4556760"/>
                <a:gd name="connsiteY3" fmla="*/ 844817 h 8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6760" h="844817">
                  <a:moveTo>
                    <a:pt x="0" y="738137"/>
                  </a:moveTo>
                  <a:cubicBezTo>
                    <a:pt x="26670" y="400317"/>
                    <a:pt x="53340" y="62497"/>
                    <a:pt x="289560" y="6617"/>
                  </a:cubicBezTo>
                  <a:cubicBezTo>
                    <a:pt x="525780" y="-49263"/>
                    <a:pt x="706120" y="263157"/>
                    <a:pt x="1417320" y="402857"/>
                  </a:cubicBezTo>
                  <a:cubicBezTo>
                    <a:pt x="2128520" y="542557"/>
                    <a:pt x="3342640" y="693687"/>
                    <a:pt x="4556760" y="84481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Arco 25">
              <a:extLst>
                <a:ext uri="{FF2B5EF4-FFF2-40B4-BE49-F238E27FC236}">
                  <a16:creationId xmlns:a16="http://schemas.microsoft.com/office/drawing/2014/main" id="{9D385345-55E4-4161-8CD1-9BF855A7DA0E}"/>
                </a:ext>
              </a:extLst>
            </p:cNvPr>
            <p:cNvSpPr/>
            <p:nvPr/>
          </p:nvSpPr>
          <p:spPr>
            <a:xfrm rot="16200000">
              <a:off x="538151" y="1751915"/>
              <a:ext cx="2375448" cy="1824712"/>
            </a:xfrm>
            <a:prstGeom prst="arc">
              <a:avLst>
                <a:gd name="adj1" fmla="val 6920928"/>
                <a:gd name="adj2" fmla="val 305987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Imagem 26" descr="Desenho de rosto de pessoa visto de perto&#10;&#10;Descrição gerada automaticamente com confiança média">
              <a:extLst>
                <a:ext uri="{FF2B5EF4-FFF2-40B4-BE49-F238E27FC236}">
                  <a16:creationId xmlns:a16="http://schemas.microsoft.com/office/drawing/2014/main" id="{10F4B567-58DD-4E21-A291-01FD56CE3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1408" y="2035611"/>
              <a:ext cx="1252192" cy="1257324"/>
            </a:xfrm>
            <a:prstGeom prst="rect">
              <a:avLst/>
            </a:prstGeom>
          </p:spPr>
        </p:pic>
      </p:grpSp>
      <p:sp>
        <p:nvSpPr>
          <p:cNvPr id="28" name="Arco 27">
            <a:extLst>
              <a:ext uri="{FF2B5EF4-FFF2-40B4-BE49-F238E27FC236}">
                <a16:creationId xmlns:a16="http://schemas.microsoft.com/office/drawing/2014/main" id="{7FE7BFDF-521E-4F83-8424-9665CCFBA9B5}"/>
              </a:ext>
            </a:extLst>
          </p:cNvPr>
          <p:cNvSpPr/>
          <p:nvPr/>
        </p:nvSpPr>
        <p:spPr>
          <a:xfrm rot="16200000" flipV="1">
            <a:off x="1764838" y="1958696"/>
            <a:ext cx="1498570" cy="1921196"/>
          </a:xfrm>
          <a:prstGeom prst="arc">
            <a:avLst>
              <a:gd name="adj1" fmla="val 10207843"/>
              <a:gd name="adj2" fmla="val 2507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27CD810-C02D-4D49-AD4E-D690D82C54AA}"/>
              </a:ext>
            </a:extLst>
          </p:cNvPr>
          <p:cNvSpPr txBox="1"/>
          <p:nvPr/>
        </p:nvSpPr>
        <p:spPr>
          <a:xfrm>
            <a:off x="152594" y="113746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externo </a:t>
            </a:r>
            <a:endParaRPr lang="pt-BR" sz="2400" b="1" dirty="0">
              <a:solidFill>
                <a:srgbClr val="0070C0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9F099D8D-2A65-482E-8701-8A72EE101629}"/>
              </a:ext>
            </a:extLst>
          </p:cNvPr>
          <p:cNvSpPr txBox="1"/>
          <p:nvPr/>
        </p:nvSpPr>
        <p:spPr>
          <a:xfrm>
            <a:off x="755587" y="777658"/>
            <a:ext cx="3955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Magnetosfera e Ionosfera</a:t>
            </a:r>
            <a:endParaRPr lang="pt-BR" sz="2400" dirty="0">
              <a:solidFill>
                <a:srgbClr val="0070C0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A5B8ADB-2EB5-44C1-B2C5-1C263A7FA080}"/>
              </a:ext>
            </a:extLst>
          </p:cNvPr>
          <p:cNvSpPr txBox="1"/>
          <p:nvPr/>
        </p:nvSpPr>
        <p:spPr>
          <a:xfrm>
            <a:off x="6634267" y="364612"/>
            <a:ext cx="49385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Correntes geradas pela interação do campo geomagnético e o vento solar!</a:t>
            </a:r>
          </a:p>
        </p:txBody>
      </p:sp>
    </p:spTree>
    <p:extLst>
      <p:ext uri="{BB962C8B-B14F-4D97-AF65-F5344CB8AC3E}">
        <p14:creationId xmlns:p14="http://schemas.microsoft.com/office/powerpoint/2010/main" val="21484694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54A9435-771E-4B88-8922-07C9E1AB2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89</a:t>
            </a:fld>
            <a:endParaRPr lang="pt-BR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D4C080F-11DF-40DD-B0CD-71D6D35258AF}"/>
              </a:ext>
            </a:extLst>
          </p:cNvPr>
          <p:cNvGrpSpPr/>
          <p:nvPr/>
        </p:nvGrpSpPr>
        <p:grpSpPr>
          <a:xfrm>
            <a:off x="393214" y="1261809"/>
            <a:ext cx="7240168" cy="3468823"/>
            <a:chOff x="813519" y="1261809"/>
            <a:chExt cx="6249152" cy="2910399"/>
          </a:xfrm>
        </p:grpSpPr>
        <p:sp>
          <p:nvSpPr>
            <p:cNvPr id="20" name="Arco 19">
              <a:extLst>
                <a:ext uri="{FF2B5EF4-FFF2-40B4-BE49-F238E27FC236}">
                  <a16:creationId xmlns:a16="http://schemas.microsoft.com/office/drawing/2014/main" id="{FA001C6B-8AD1-4426-A709-9B9F1CEA4E22}"/>
                </a:ext>
              </a:extLst>
            </p:cNvPr>
            <p:cNvSpPr/>
            <p:nvPr/>
          </p:nvSpPr>
          <p:spPr>
            <a:xfrm rot="16200000">
              <a:off x="1691778" y="1904174"/>
              <a:ext cx="1257324" cy="1520198"/>
            </a:xfrm>
            <a:prstGeom prst="arc">
              <a:avLst>
                <a:gd name="adj1" fmla="val 10207843"/>
                <a:gd name="adj2" fmla="val 25071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Arco 20">
              <a:extLst>
                <a:ext uri="{FF2B5EF4-FFF2-40B4-BE49-F238E27FC236}">
                  <a16:creationId xmlns:a16="http://schemas.microsoft.com/office/drawing/2014/main" id="{9219C5B2-4395-4BE8-92E5-D2C458ED4FE7}"/>
                </a:ext>
              </a:extLst>
            </p:cNvPr>
            <p:cNvSpPr/>
            <p:nvPr/>
          </p:nvSpPr>
          <p:spPr>
            <a:xfrm rot="16200000">
              <a:off x="1115740" y="1751916"/>
              <a:ext cx="1610356" cy="1824711"/>
            </a:xfrm>
            <a:prstGeom prst="arc">
              <a:avLst>
                <a:gd name="adj1" fmla="val 8033409"/>
                <a:gd name="adj2" fmla="val 238206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26983A5D-29B8-446E-8D8E-038740131054}"/>
                </a:ext>
              </a:extLst>
            </p:cNvPr>
            <p:cNvSpPr/>
            <p:nvPr/>
          </p:nvSpPr>
          <p:spPr>
            <a:xfrm>
              <a:off x="2505221" y="1586859"/>
              <a:ext cx="4541520" cy="778847"/>
            </a:xfrm>
            <a:custGeom>
              <a:avLst/>
              <a:gdLst>
                <a:gd name="connsiteX0" fmla="*/ 0 w 4541520"/>
                <a:gd name="connsiteY0" fmla="*/ 428327 h 778847"/>
                <a:gd name="connsiteX1" fmla="*/ 472440 w 4541520"/>
                <a:gd name="connsiteY1" fmla="*/ 1607 h 778847"/>
                <a:gd name="connsiteX2" fmla="*/ 1645920 w 4541520"/>
                <a:gd name="connsiteY2" fmla="*/ 565487 h 778847"/>
                <a:gd name="connsiteX3" fmla="*/ 4541520 w 4541520"/>
                <a:gd name="connsiteY3" fmla="*/ 778847 h 77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1520" h="778847">
                  <a:moveTo>
                    <a:pt x="0" y="428327"/>
                  </a:moveTo>
                  <a:cubicBezTo>
                    <a:pt x="99060" y="203537"/>
                    <a:pt x="198120" y="-21253"/>
                    <a:pt x="472440" y="1607"/>
                  </a:cubicBezTo>
                  <a:cubicBezTo>
                    <a:pt x="746760" y="24467"/>
                    <a:pt x="967740" y="435947"/>
                    <a:pt x="1645920" y="565487"/>
                  </a:cubicBezTo>
                  <a:cubicBezTo>
                    <a:pt x="2324100" y="695027"/>
                    <a:pt x="3432810" y="736937"/>
                    <a:pt x="4541520" y="77884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862A9389-0047-4B61-A87E-941EF6E9E0ED}"/>
                </a:ext>
              </a:extLst>
            </p:cNvPr>
            <p:cNvSpPr/>
            <p:nvPr/>
          </p:nvSpPr>
          <p:spPr>
            <a:xfrm flipV="1">
              <a:off x="2521151" y="2771917"/>
              <a:ext cx="4541520" cy="1014954"/>
            </a:xfrm>
            <a:custGeom>
              <a:avLst/>
              <a:gdLst>
                <a:gd name="connsiteX0" fmla="*/ 0 w 4541520"/>
                <a:gd name="connsiteY0" fmla="*/ 428327 h 778847"/>
                <a:gd name="connsiteX1" fmla="*/ 472440 w 4541520"/>
                <a:gd name="connsiteY1" fmla="*/ 1607 h 778847"/>
                <a:gd name="connsiteX2" fmla="*/ 1645920 w 4541520"/>
                <a:gd name="connsiteY2" fmla="*/ 565487 h 778847"/>
                <a:gd name="connsiteX3" fmla="*/ 4541520 w 4541520"/>
                <a:gd name="connsiteY3" fmla="*/ 778847 h 77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1520" h="778847">
                  <a:moveTo>
                    <a:pt x="0" y="428327"/>
                  </a:moveTo>
                  <a:cubicBezTo>
                    <a:pt x="99060" y="203537"/>
                    <a:pt x="198120" y="-21253"/>
                    <a:pt x="472440" y="1607"/>
                  </a:cubicBezTo>
                  <a:cubicBezTo>
                    <a:pt x="746760" y="24467"/>
                    <a:pt x="967740" y="435947"/>
                    <a:pt x="1645920" y="565487"/>
                  </a:cubicBezTo>
                  <a:cubicBezTo>
                    <a:pt x="2324100" y="695027"/>
                    <a:pt x="3432810" y="736937"/>
                    <a:pt x="4541520" y="77884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1AD75ABB-07DC-4A70-B0D9-CE9FC1EE42C6}"/>
                </a:ext>
              </a:extLst>
            </p:cNvPr>
            <p:cNvSpPr/>
            <p:nvPr/>
          </p:nvSpPr>
          <p:spPr>
            <a:xfrm>
              <a:off x="2489981" y="1261809"/>
              <a:ext cx="4556760" cy="844817"/>
            </a:xfrm>
            <a:custGeom>
              <a:avLst/>
              <a:gdLst>
                <a:gd name="connsiteX0" fmla="*/ 0 w 4556760"/>
                <a:gd name="connsiteY0" fmla="*/ 738137 h 844817"/>
                <a:gd name="connsiteX1" fmla="*/ 289560 w 4556760"/>
                <a:gd name="connsiteY1" fmla="*/ 6617 h 844817"/>
                <a:gd name="connsiteX2" fmla="*/ 1417320 w 4556760"/>
                <a:gd name="connsiteY2" fmla="*/ 402857 h 844817"/>
                <a:gd name="connsiteX3" fmla="*/ 4556760 w 4556760"/>
                <a:gd name="connsiteY3" fmla="*/ 844817 h 8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6760" h="844817">
                  <a:moveTo>
                    <a:pt x="0" y="738137"/>
                  </a:moveTo>
                  <a:cubicBezTo>
                    <a:pt x="26670" y="400317"/>
                    <a:pt x="53340" y="62497"/>
                    <a:pt x="289560" y="6617"/>
                  </a:cubicBezTo>
                  <a:cubicBezTo>
                    <a:pt x="525780" y="-49263"/>
                    <a:pt x="706120" y="263157"/>
                    <a:pt x="1417320" y="402857"/>
                  </a:cubicBezTo>
                  <a:cubicBezTo>
                    <a:pt x="2128520" y="542557"/>
                    <a:pt x="3342640" y="693687"/>
                    <a:pt x="4556760" y="84481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477CFCEE-B479-4971-BCAF-5CBD1C8131B2}"/>
                </a:ext>
              </a:extLst>
            </p:cNvPr>
            <p:cNvSpPr/>
            <p:nvPr/>
          </p:nvSpPr>
          <p:spPr>
            <a:xfrm flipV="1">
              <a:off x="2506023" y="2983248"/>
              <a:ext cx="4524676" cy="1188960"/>
            </a:xfrm>
            <a:custGeom>
              <a:avLst/>
              <a:gdLst>
                <a:gd name="connsiteX0" fmla="*/ 0 w 4556760"/>
                <a:gd name="connsiteY0" fmla="*/ 738137 h 844817"/>
                <a:gd name="connsiteX1" fmla="*/ 289560 w 4556760"/>
                <a:gd name="connsiteY1" fmla="*/ 6617 h 844817"/>
                <a:gd name="connsiteX2" fmla="*/ 1417320 w 4556760"/>
                <a:gd name="connsiteY2" fmla="*/ 402857 h 844817"/>
                <a:gd name="connsiteX3" fmla="*/ 4556760 w 4556760"/>
                <a:gd name="connsiteY3" fmla="*/ 844817 h 8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6760" h="844817">
                  <a:moveTo>
                    <a:pt x="0" y="738137"/>
                  </a:moveTo>
                  <a:cubicBezTo>
                    <a:pt x="26670" y="400317"/>
                    <a:pt x="53340" y="62497"/>
                    <a:pt x="289560" y="6617"/>
                  </a:cubicBezTo>
                  <a:cubicBezTo>
                    <a:pt x="525780" y="-49263"/>
                    <a:pt x="706120" y="263157"/>
                    <a:pt x="1417320" y="402857"/>
                  </a:cubicBezTo>
                  <a:cubicBezTo>
                    <a:pt x="2128520" y="542557"/>
                    <a:pt x="3342640" y="693687"/>
                    <a:pt x="4556760" y="84481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Arco 25">
              <a:extLst>
                <a:ext uri="{FF2B5EF4-FFF2-40B4-BE49-F238E27FC236}">
                  <a16:creationId xmlns:a16="http://schemas.microsoft.com/office/drawing/2014/main" id="{9D385345-55E4-4161-8CD1-9BF855A7DA0E}"/>
                </a:ext>
              </a:extLst>
            </p:cNvPr>
            <p:cNvSpPr/>
            <p:nvPr/>
          </p:nvSpPr>
          <p:spPr>
            <a:xfrm rot="16200000">
              <a:off x="538151" y="1751915"/>
              <a:ext cx="2375448" cy="1824712"/>
            </a:xfrm>
            <a:prstGeom prst="arc">
              <a:avLst>
                <a:gd name="adj1" fmla="val 6920928"/>
                <a:gd name="adj2" fmla="val 305987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Imagem 26" descr="Desenho de rosto de pessoa visto de perto&#10;&#10;Descrição gerada automaticamente com confiança média">
              <a:extLst>
                <a:ext uri="{FF2B5EF4-FFF2-40B4-BE49-F238E27FC236}">
                  <a16:creationId xmlns:a16="http://schemas.microsoft.com/office/drawing/2014/main" id="{10F4B567-58DD-4E21-A291-01FD56CE3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1408" y="2035611"/>
              <a:ext cx="1252192" cy="1257324"/>
            </a:xfrm>
            <a:prstGeom prst="rect">
              <a:avLst/>
            </a:prstGeom>
          </p:spPr>
        </p:pic>
      </p:grpSp>
      <p:sp>
        <p:nvSpPr>
          <p:cNvPr id="28" name="Arco 27">
            <a:extLst>
              <a:ext uri="{FF2B5EF4-FFF2-40B4-BE49-F238E27FC236}">
                <a16:creationId xmlns:a16="http://schemas.microsoft.com/office/drawing/2014/main" id="{7FE7BFDF-521E-4F83-8424-9665CCFBA9B5}"/>
              </a:ext>
            </a:extLst>
          </p:cNvPr>
          <p:cNvSpPr/>
          <p:nvPr/>
        </p:nvSpPr>
        <p:spPr>
          <a:xfrm rot="16200000" flipV="1">
            <a:off x="1764838" y="1958696"/>
            <a:ext cx="1498570" cy="1921196"/>
          </a:xfrm>
          <a:prstGeom prst="arc">
            <a:avLst>
              <a:gd name="adj1" fmla="val 10207843"/>
              <a:gd name="adj2" fmla="val 2507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27CD810-C02D-4D49-AD4E-D690D82C54AA}"/>
              </a:ext>
            </a:extLst>
          </p:cNvPr>
          <p:cNvSpPr txBox="1"/>
          <p:nvPr/>
        </p:nvSpPr>
        <p:spPr>
          <a:xfrm>
            <a:off x="152594" y="113746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externo </a:t>
            </a:r>
            <a:endParaRPr lang="pt-BR" sz="2400" b="1" dirty="0">
              <a:solidFill>
                <a:srgbClr val="0070C0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9F099D8D-2A65-482E-8701-8A72EE101629}"/>
              </a:ext>
            </a:extLst>
          </p:cNvPr>
          <p:cNvSpPr txBox="1"/>
          <p:nvPr/>
        </p:nvSpPr>
        <p:spPr>
          <a:xfrm>
            <a:off x="755587" y="777658"/>
            <a:ext cx="3955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Magnetosfera e Ionosfera</a:t>
            </a:r>
            <a:endParaRPr lang="pt-BR" sz="2400" dirty="0">
              <a:solidFill>
                <a:srgbClr val="0070C0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A5B8ADB-2EB5-44C1-B2C5-1C263A7FA080}"/>
              </a:ext>
            </a:extLst>
          </p:cNvPr>
          <p:cNvSpPr txBox="1"/>
          <p:nvPr/>
        </p:nvSpPr>
        <p:spPr>
          <a:xfrm>
            <a:off x="6634267" y="364612"/>
            <a:ext cx="49385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Correntes geradas pela interação do campo geomagnético e o vento solar!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264BC55-2F7F-43E5-B479-4CC028605DEE}"/>
              </a:ext>
            </a:extLst>
          </p:cNvPr>
          <p:cNvSpPr txBox="1"/>
          <p:nvPr/>
        </p:nvSpPr>
        <p:spPr>
          <a:xfrm>
            <a:off x="7842077" y="2577513"/>
            <a:ext cx="42802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Este fluxo de vento solar gera uma variação no campo da Terra, e assim faz com que correntes sejam induzidas nessa região.</a:t>
            </a:r>
          </a:p>
        </p:txBody>
      </p:sp>
    </p:spTree>
    <p:extLst>
      <p:ext uri="{BB962C8B-B14F-4D97-AF65-F5344CB8AC3E}">
        <p14:creationId xmlns:p14="http://schemas.microsoft.com/office/powerpoint/2010/main" val="3741392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C3F0494E-8FEE-45F7-8411-A83620FB8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825416"/>
            <a:ext cx="10905066" cy="5207168"/>
          </a:xfrm>
          <a:prstGeom prst="rect">
            <a:avLst/>
          </a:prstGeom>
        </p:spPr>
      </p:pic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444A688-93B4-4D19-B919-8DD6CF0E5E5E}"/>
              </a:ext>
            </a:extLst>
          </p:cNvPr>
          <p:cNvCxnSpPr>
            <a:cxnSpLocks/>
          </p:cNvCxnSpPr>
          <p:nvPr/>
        </p:nvCxnSpPr>
        <p:spPr>
          <a:xfrm>
            <a:off x="9509761" y="1534076"/>
            <a:ext cx="0" cy="1102444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1">
            <a:extLst>
              <a:ext uri="{FF2B5EF4-FFF2-40B4-BE49-F238E27FC236}">
                <a16:creationId xmlns:a16="http://schemas.microsoft.com/office/drawing/2014/main" id="{087BC027-BD8F-45FA-B7E5-0092B1762E0E}"/>
              </a:ext>
            </a:extLst>
          </p:cNvPr>
          <p:cNvSpPr txBox="1">
            <a:spLocks/>
          </p:cNvSpPr>
          <p:nvPr/>
        </p:nvSpPr>
        <p:spPr>
          <a:xfrm>
            <a:off x="6601037" y="1534076"/>
            <a:ext cx="2908724" cy="7595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Elevação em relação ao nível dos mares</a:t>
            </a:r>
          </a:p>
        </p:txBody>
      </p:sp>
    </p:spTree>
    <p:extLst>
      <p:ext uri="{BB962C8B-B14F-4D97-AF65-F5344CB8AC3E}">
        <p14:creationId xmlns:p14="http://schemas.microsoft.com/office/powerpoint/2010/main" val="309842173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54A9435-771E-4B88-8922-07C9E1AB2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90</a:t>
            </a:fld>
            <a:endParaRPr lang="pt-BR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D4C080F-11DF-40DD-B0CD-71D6D35258AF}"/>
              </a:ext>
            </a:extLst>
          </p:cNvPr>
          <p:cNvGrpSpPr/>
          <p:nvPr/>
        </p:nvGrpSpPr>
        <p:grpSpPr>
          <a:xfrm>
            <a:off x="393214" y="1261809"/>
            <a:ext cx="7240168" cy="3468823"/>
            <a:chOff x="813519" y="1261809"/>
            <a:chExt cx="6249152" cy="2910399"/>
          </a:xfrm>
        </p:grpSpPr>
        <p:sp>
          <p:nvSpPr>
            <p:cNvPr id="20" name="Arco 19">
              <a:extLst>
                <a:ext uri="{FF2B5EF4-FFF2-40B4-BE49-F238E27FC236}">
                  <a16:creationId xmlns:a16="http://schemas.microsoft.com/office/drawing/2014/main" id="{FA001C6B-8AD1-4426-A709-9B9F1CEA4E22}"/>
                </a:ext>
              </a:extLst>
            </p:cNvPr>
            <p:cNvSpPr/>
            <p:nvPr/>
          </p:nvSpPr>
          <p:spPr>
            <a:xfrm rot="16200000">
              <a:off x="1691778" y="1904174"/>
              <a:ext cx="1257324" cy="1520198"/>
            </a:xfrm>
            <a:prstGeom prst="arc">
              <a:avLst>
                <a:gd name="adj1" fmla="val 10207843"/>
                <a:gd name="adj2" fmla="val 25071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Arco 20">
              <a:extLst>
                <a:ext uri="{FF2B5EF4-FFF2-40B4-BE49-F238E27FC236}">
                  <a16:creationId xmlns:a16="http://schemas.microsoft.com/office/drawing/2014/main" id="{9219C5B2-4395-4BE8-92E5-D2C458ED4FE7}"/>
                </a:ext>
              </a:extLst>
            </p:cNvPr>
            <p:cNvSpPr/>
            <p:nvPr/>
          </p:nvSpPr>
          <p:spPr>
            <a:xfrm rot="16200000">
              <a:off x="1115740" y="1751916"/>
              <a:ext cx="1610356" cy="1824711"/>
            </a:xfrm>
            <a:prstGeom prst="arc">
              <a:avLst>
                <a:gd name="adj1" fmla="val 8033409"/>
                <a:gd name="adj2" fmla="val 238206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26983A5D-29B8-446E-8D8E-038740131054}"/>
                </a:ext>
              </a:extLst>
            </p:cNvPr>
            <p:cNvSpPr/>
            <p:nvPr/>
          </p:nvSpPr>
          <p:spPr>
            <a:xfrm>
              <a:off x="2505221" y="1586859"/>
              <a:ext cx="4541520" cy="778847"/>
            </a:xfrm>
            <a:custGeom>
              <a:avLst/>
              <a:gdLst>
                <a:gd name="connsiteX0" fmla="*/ 0 w 4541520"/>
                <a:gd name="connsiteY0" fmla="*/ 428327 h 778847"/>
                <a:gd name="connsiteX1" fmla="*/ 472440 w 4541520"/>
                <a:gd name="connsiteY1" fmla="*/ 1607 h 778847"/>
                <a:gd name="connsiteX2" fmla="*/ 1645920 w 4541520"/>
                <a:gd name="connsiteY2" fmla="*/ 565487 h 778847"/>
                <a:gd name="connsiteX3" fmla="*/ 4541520 w 4541520"/>
                <a:gd name="connsiteY3" fmla="*/ 778847 h 77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1520" h="778847">
                  <a:moveTo>
                    <a:pt x="0" y="428327"/>
                  </a:moveTo>
                  <a:cubicBezTo>
                    <a:pt x="99060" y="203537"/>
                    <a:pt x="198120" y="-21253"/>
                    <a:pt x="472440" y="1607"/>
                  </a:cubicBezTo>
                  <a:cubicBezTo>
                    <a:pt x="746760" y="24467"/>
                    <a:pt x="967740" y="435947"/>
                    <a:pt x="1645920" y="565487"/>
                  </a:cubicBezTo>
                  <a:cubicBezTo>
                    <a:pt x="2324100" y="695027"/>
                    <a:pt x="3432810" y="736937"/>
                    <a:pt x="4541520" y="77884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862A9389-0047-4B61-A87E-941EF6E9E0ED}"/>
                </a:ext>
              </a:extLst>
            </p:cNvPr>
            <p:cNvSpPr/>
            <p:nvPr/>
          </p:nvSpPr>
          <p:spPr>
            <a:xfrm flipV="1">
              <a:off x="2521151" y="2771917"/>
              <a:ext cx="4541520" cy="1014954"/>
            </a:xfrm>
            <a:custGeom>
              <a:avLst/>
              <a:gdLst>
                <a:gd name="connsiteX0" fmla="*/ 0 w 4541520"/>
                <a:gd name="connsiteY0" fmla="*/ 428327 h 778847"/>
                <a:gd name="connsiteX1" fmla="*/ 472440 w 4541520"/>
                <a:gd name="connsiteY1" fmla="*/ 1607 h 778847"/>
                <a:gd name="connsiteX2" fmla="*/ 1645920 w 4541520"/>
                <a:gd name="connsiteY2" fmla="*/ 565487 h 778847"/>
                <a:gd name="connsiteX3" fmla="*/ 4541520 w 4541520"/>
                <a:gd name="connsiteY3" fmla="*/ 778847 h 77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1520" h="778847">
                  <a:moveTo>
                    <a:pt x="0" y="428327"/>
                  </a:moveTo>
                  <a:cubicBezTo>
                    <a:pt x="99060" y="203537"/>
                    <a:pt x="198120" y="-21253"/>
                    <a:pt x="472440" y="1607"/>
                  </a:cubicBezTo>
                  <a:cubicBezTo>
                    <a:pt x="746760" y="24467"/>
                    <a:pt x="967740" y="435947"/>
                    <a:pt x="1645920" y="565487"/>
                  </a:cubicBezTo>
                  <a:cubicBezTo>
                    <a:pt x="2324100" y="695027"/>
                    <a:pt x="3432810" y="736937"/>
                    <a:pt x="4541520" y="77884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1AD75ABB-07DC-4A70-B0D9-CE9FC1EE42C6}"/>
                </a:ext>
              </a:extLst>
            </p:cNvPr>
            <p:cNvSpPr/>
            <p:nvPr/>
          </p:nvSpPr>
          <p:spPr>
            <a:xfrm>
              <a:off x="2489981" y="1261809"/>
              <a:ext cx="4556760" cy="844817"/>
            </a:xfrm>
            <a:custGeom>
              <a:avLst/>
              <a:gdLst>
                <a:gd name="connsiteX0" fmla="*/ 0 w 4556760"/>
                <a:gd name="connsiteY0" fmla="*/ 738137 h 844817"/>
                <a:gd name="connsiteX1" fmla="*/ 289560 w 4556760"/>
                <a:gd name="connsiteY1" fmla="*/ 6617 h 844817"/>
                <a:gd name="connsiteX2" fmla="*/ 1417320 w 4556760"/>
                <a:gd name="connsiteY2" fmla="*/ 402857 h 844817"/>
                <a:gd name="connsiteX3" fmla="*/ 4556760 w 4556760"/>
                <a:gd name="connsiteY3" fmla="*/ 844817 h 8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6760" h="844817">
                  <a:moveTo>
                    <a:pt x="0" y="738137"/>
                  </a:moveTo>
                  <a:cubicBezTo>
                    <a:pt x="26670" y="400317"/>
                    <a:pt x="53340" y="62497"/>
                    <a:pt x="289560" y="6617"/>
                  </a:cubicBezTo>
                  <a:cubicBezTo>
                    <a:pt x="525780" y="-49263"/>
                    <a:pt x="706120" y="263157"/>
                    <a:pt x="1417320" y="402857"/>
                  </a:cubicBezTo>
                  <a:cubicBezTo>
                    <a:pt x="2128520" y="542557"/>
                    <a:pt x="3342640" y="693687"/>
                    <a:pt x="4556760" y="84481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477CFCEE-B479-4971-BCAF-5CBD1C8131B2}"/>
                </a:ext>
              </a:extLst>
            </p:cNvPr>
            <p:cNvSpPr/>
            <p:nvPr/>
          </p:nvSpPr>
          <p:spPr>
            <a:xfrm flipV="1">
              <a:off x="2506023" y="2983248"/>
              <a:ext cx="4524676" cy="1188960"/>
            </a:xfrm>
            <a:custGeom>
              <a:avLst/>
              <a:gdLst>
                <a:gd name="connsiteX0" fmla="*/ 0 w 4556760"/>
                <a:gd name="connsiteY0" fmla="*/ 738137 h 844817"/>
                <a:gd name="connsiteX1" fmla="*/ 289560 w 4556760"/>
                <a:gd name="connsiteY1" fmla="*/ 6617 h 844817"/>
                <a:gd name="connsiteX2" fmla="*/ 1417320 w 4556760"/>
                <a:gd name="connsiteY2" fmla="*/ 402857 h 844817"/>
                <a:gd name="connsiteX3" fmla="*/ 4556760 w 4556760"/>
                <a:gd name="connsiteY3" fmla="*/ 844817 h 8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6760" h="844817">
                  <a:moveTo>
                    <a:pt x="0" y="738137"/>
                  </a:moveTo>
                  <a:cubicBezTo>
                    <a:pt x="26670" y="400317"/>
                    <a:pt x="53340" y="62497"/>
                    <a:pt x="289560" y="6617"/>
                  </a:cubicBezTo>
                  <a:cubicBezTo>
                    <a:pt x="525780" y="-49263"/>
                    <a:pt x="706120" y="263157"/>
                    <a:pt x="1417320" y="402857"/>
                  </a:cubicBezTo>
                  <a:cubicBezTo>
                    <a:pt x="2128520" y="542557"/>
                    <a:pt x="3342640" y="693687"/>
                    <a:pt x="4556760" y="84481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Arco 25">
              <a:extLst>
                <a:ext uri="{FF2B5EF4-FFF2-40B4-BE49-F238E27FC236}">
                  <a16:creationId xmlns:a16="http://schemas.microsoft.com/office/drawing/2014/main" id="{9D385345-55E4-4161-8CD1-9BF855A7DA0E}"/>
                </a:ext>
              </a:extLst>
            </p:cNvPr>
            <p:cNvSpPr/>
            <p:nvPr/>
          </p:nvSpPr>
          <p:spPr>
            <a:xfrm rot="16200000">
              <a:off x="538151" y="1751915"/>
              <a:ext cx="2375448" cy="1824712"/>
            </a:xfrm>
            <a:prstGeom prst="arc">
              <a:avLst>
                <a:gd name="adj1" fmla="val 6920928"/>
                <a:gd name="adj2" fmla="val 305987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Imagem 26" descr="Desenho de rosto de pessoa visto de perto&#10;&#10;Descrição gerada automaticamente com confiança média">
              <a:extLst>
                <a:ext uri="{FF2B5EF4-FFF2-40B4-BE49-F238E27FC236}">
                  <a16:creationId xmlns:a16="http://schemas.microsoft.com/office/drawing/2014/main" id="{10F4B567-58DD-4E21-A291-01FD56CE3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1408" y="2035611"/>
              <a:ext cx="1252192" cy="1257324"/>
            </a:xfrm>
            <a:prstGeom prst="rect">
              <a:avLst/>
            </a:prstGeom>
          </p:spPr>
        </p:pic>
      </p:grpSp>
      <p:sp>
        <p:nvSpPr>
          <p:cNvPr id="28" name="Arco 27">
            <a:extLst>
              <a:ext uri="{FF2B5EF4-FFF2-40B4-BE49-F238E27FC236}">
                <a16:creationId xmlns:a16="http://schemas.microsoft.com/office/drawing/2014/main" id="{7FE7BFDF-521E-4F83-8424-9665CCFBA9B5}"/>
              </a:ext>
            </a:extLst>
          </p:cNvPr>
          <p:cNvSpPr/>
          <p:nvPr/>
        </p:nvSpPr>
        <p:spPr>
          <a:xfrm rot="16200000" flipV="1">
            <a:off x="1764838" y="1958696"/>
            <a:ext cx="1498570" cy="1921196"/>
          </a:xfrm>
          <a:prstGeom prst="arc">
            <a:avLst>
              <a:gd name="adj1" fmla="val 10207843"/>
              <a:gd name="adj2" fmla="val 2507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27CD810-C02D-4D49-AD4E-D690D82C54AA}"/>
              </a:ext>
            </a:extLst>
          </p:cNvPr>
          <p:cNvSpPr txBox="1"/>
          <p:nvPr/>
        </p:nvSpPr>
        <p:spPr>
          <a:xfrm>
            <a:off x="152594" y="113746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externo </a:t>
            </a:r>
            <a:endParaRPr lang="pt-BR" sz="2400" b="1" dirty="0">
              <a:solidFill>
                <a:srgbClr val="0070C0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9F099D8D-2A65-482E-8701-8A72EE101629}"/>
              </a:ext>
            </a:extLst>
          </p:cNvPr>
          <p:cNvSpPr txBox="1"/>
          <p:nvPr/>
        </p:nvSpPr>
        <p:spPr>
          <a:xfrm>
            <a:off x="755587" y="777658"/>
            <a:ext cx="3955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Magnetosfera e Ionosfera</a:t>
            </a:r>
            <a:endParaRPr lang="pt-BR" sz="2400" dirty="0">
              <a:solidFill>
                <a:srgbClr val="0070C0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A5B8ADB-2EB5-44C1-B2C5-1C263A7FA080}"/>
              </a:ext>
            </a:extLst>
          </p:cNvPr>
          <p:cNvSpPr txBox="1"/>
          <p:nvPr/>
        </p:nvSpPr>
        <p:spPr>
          <a:xfrm>
            <a:off x="6634267" y="364612"/>
            <a:ext cx="49385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Correntes geradas pela interação do campo geomagnético e o vento solar!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264BC55-2F7F-43E5-B479-4CC028605DEE}"/>
              </a:ext>
            </a:extLst>
          </p:cNvPr>
          <p:cNvSpPr txBox="1"/>
          <p:nvPr/>
        </p:nvSpPr>
        <p:spPr>
          <a:xfrm>
            <a:off x="7842077" y="2577513"/>
            <a:ext cx="42802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Este fluxo de vento solar gera uma variação no campo da Terra, e assim faz com que correntes sejam induzidas nessa região.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AA9D93D-7493-4A6E-8C00-8E9AB46CDC77}"/>
              </a:ext>
            </a:extLst>
          </p:cNvPr>
          <p:cNvSpPr txBox="1"/>
          <p:nvPr/>
        </p:nvSpPr>
        <p:spPr>
          <a:xfrm>
            <a:off x="4951828" y="5223376"/>
            <a:ext cx="70038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Os processos físicos que controlam os sistemas de correntes nestas duas regiões estão acoplados</a:t>
            </a:r>
          </a:p>
        </p:txBody>
      </p:sp>
    </p:spTree>
    <p:extLst>
      <p:ext uri="{BB962C8B-B14F-4D97-AF65-F5344CB8AC3E}">
        <p14:creationId xmlns:p14="http://schemas.microsoft.com/office/powerpoint/2010/main" val="32572463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54A9435-771E-4B88-8922-07C9E1AB2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91</a:t>
            </a:fld>
            <a:endParaRPr lang="pt-BR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D4C080F-11DF-40DD-B0CD-71D6D35258AF}"/>
              </a:ext>
            </a:extLst>
          </p:cNvPr>
          <p:cNvGrpSpPr/>
          <p:nvPr/>
        </p:nvGrpSpPr>
        <p:grpSpPr>
          <a:xfrm>
            <a:off x="393214" y="1261809"/>
            <a:ext cx="7240168" cy="3468823"/>
            <a:chOff x="813519" y="1261809"/>
            <a:chExt cx="6249152" cy="2910399"/>
          </a:xfrm>
        </p:grpSpPr>
        <p:sp>
          <p:nvSpPr>
            <p:cNvPr id="20" name="Arco 19">
              <a:extLst>
                <a:ext uri="{FF2B5EF4-FFF2-40B4-BE49-F238E27FC236}">
                  <a16:creationId xmlns:a16="http://schemas.microsoft.com/office/drawing/2014/main" id="{FA001C6B-8AD1-4426-A709-9B9F1CEA4E22}"/>
                </a:ext>
              </a:extLst>
            </p:cNvPr>
            <p:cNvSpPr/>
            <p:nvPr/>
          </p:nvSpPr>
          <p:spPr>
            <a:xfrm rot="16200000">
              <a:off x="1691778" y="1904174"/>
              <a:ext cx="1257324" cy="1520198"/>
            </a:xfrm>
            <a:prstGeom prst="arc">
              <a:avLst>
                <a:gd name="adj1" fmla="val 10207843"/>
                <a:gd name="adj2" fmla="val 25071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Arco 20">
              <a:extLst>
                <a:ext uri="{FF2B5EF4-FFF2-40B4-BE49-F238E27FC236}">
                  <a16:creationId xmlns:a16="http://schemas.microsoft.com/office/drawing/2014/main" id="{9219C5B2-4395-4BE8-92E5-D2C458ED4FE7}"/>
                </a:ext>
              </a:extLst>
            </p:cNvPr>
            <p:cNvSpPr/>
            <p:nvPr/>
          </p:nvSpPr>
          <p:spPr>
            <a:xfrm rot="16200000">
              <a:off x="1115740" y="1751916"/>
              <a:ext cx="1610356" cy="1824711"/>
            </a:xfrm>
            <a:prstGeom prst="arc">
              <a:avLst>
                <a:gd name="adj1" fmla="val 8033409"/>
                <a:gd name="adj2" fmla="val 238206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26983A5D-29B8-446E-8D8E-038740131054}"/>
                </a:ext>
              </a:extLst>
            </p:cNvPr>
            <p:cNvSpPr/>
            <p:nvPr/>
          </p:nvSpPr>
          <p:spPr>
            <a:xfrm>
              <a:off x="2505221" y="1586859"/>
              <a:ext cx="4541520" cy="778847"/>
            </a:xfrm>
            <a:custGeom>
              <a:avLst/>
              <a:gdLst>
                <a:gd name="connsiteX0" fmla="*/ 0 w 4541520"/>
                <a:gd name="connsiteY0" fmla="*/ 428327 h 778847"/>
                <a:gd name="connsiteX1" fmla="*/ 472440 w 4541520"/>
                <a:gd name="connsiteY1" fmla="*/ 1607 h 778847"/>
                <a:gd name="connsiteX2" fmla="*/ 1645920 w 4541520"/>
                <a:gd name="connsiteY2" fmla="*/ 565487 h 778847"/>
                <a:gd name="connsiteX3" fmla="*/ 4541520 w 4541520"/>
                <a:gd name="connsiteY3" fmla="*/ 778847 h 77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1520" h="778847">
                  <a:moveTo>
                    <a:pt x="0" y="428327"/>
                  </a:moveTo>
                  <a:cubicBezTo>
                    <a:pt x="99060" y="203537"/>
                    <a:pt x="198120" y="-21253"/>
                    <a:pt x="472440" y="1607"/>
                  </a:cubicBezTo>
                  <a:cubicBezTo>
                    <a:pt x="746760" y="24467"/>
                    <a:pt x="967740" y="435947"/>
                    <a:pt x="1645920" y="565487"/>
                  </a:cubicBezTo>
                  <a:cubicBezTo>
                    <a:pt x="2324100" y="695027"/>
                    <a:pt x="3432810" y="736937"/>
                    <a:pt x="4541520" y="77884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862A9389-0047-4B61-A87E-941EF6E9E0ED}"/>
                </a:ext>
              </a:extLst>
            </p:cNvPr>
            <p:cNvSpPr/>
            <p:nvPr/>
          </p:nvSpPr>
          <p:spPr>
            <a:xfrm flipV="1">
              <a:off x="2521151" y="2771917"/>
              <a:ext cx="4541520" cy="1014954"/>
            </a:xfrm>
            <a:custGeom>
              <a:avLst/>
              <a:gdLst>
                <a:gd name="connsiteX0" fmla="*/ 0 w 4541520"/>
                <a:gd name="connsiteY0" fmla="*/ 428327 h 778847"/>
                <a:gd name="connsiteX1" fmla="*/ 472440 w 4541520"/>
                <a:gd name="connsiteY1" fmla="*/ 1607 h 778847"/>
                <a:gd name="connsiteX2" fmla="*/ 1645920 w 4541520"/>
                <a:gd name="connsiteY2" fmla="*/ 565487 h 778847"/>
                <a:gd name="connsiteX3" fmla="*/ 4541520 w 4541520"/>
                <a:gd name="connsiteY3" fmla="*/ 778847 h 77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1520" h="778847">
                  <a:moveTo>
                    <a:pt x="0" y="428327"/>
                  </a:moveTo>
                  <a:cubicBezTo>
                    <a:pt x="99060" y="203537"/>
                    <a:pt x="198120" y="-21253"/>
                    <a:pt x="472440" y="1607"/>
                  </a:cubicBezTo>
                  <a:cubicBezTo>
                    <a:pt x="746760" y="24467"/>
                    <a:pt x="967740" y="435947"/>
                    <a:pt x="1645920" y="565487"/>
                  </a:cubicBezTo>
                  <a:cubicBezTo>
                    <a:pt x="2324100" y="695027"/>
                    <a:pt x="3432810" y="736937"/>
                    <a:pt x="4541520" y="77884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1AD75ABB-07DC-4A70-B0D9-CE9FC1EE42C6}"/>
                </a:ext>
              </a:extLst>
            </p:cNvPr>
            <p:cNvSpPr/>
            <p:nvPr/>
          </p:nvSpPr>
          <p:spPr>
            <a:xfrm>
              <a:off x="2489981" y="1261809"/>
              <a:ext cx="4556760" cy="844817"/>
            </a:xfrm>
            <a:custGeom>
              <a:avLst/>
              <a:gdLst>
                <a:gd name="connsiteX0" fmla="*/ 0 w 4556760"/>
                <a:gd name="connsiteY0" fmla="*/ 738137 h 844817"/>
                <a:gd name="connsiteX1" fmla="*/ 289560 w 4556760"/>
                <a:gd name="connsiteY1" fmla="*/ 6617 h 844817"/>
                <a:gd name="connsiteX2" fmla="*/ 1417320 w 4556760"/>
                <a:gd name="connsiteY2" fmla="*/ 402857 h 844817"/>
                <a:gd name="connsiteX3" fmla="*/ 4556760 w 4556760"/>
                <a:gd name="connsiteY3" fmla="*/ 844817 h 8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6760" h="844817">
                  <a:moveTo>
                    <a:pt x="0" y="738137"/>
                  </a:moveTo>
                  <a:cubicBezTo>
                    <a:pt x="26670" y="400317"/>
                    <a:pt x="53340" y="62497"/>
                    <a:pt x="289560" y="6617"/>
                  </a:cubicBezTo>
                  <a:cubicBezTo>
                    <a:pt x="525780" y="-49263"/>
                    <a:pt x="706120" y="263157"/>
                    <a:pt x="1417320" y="402857"/>
                  </a:cubicBezTo>
                  <a:cubicBezTo>
                    <a:pt x="2128520" y="542557"/>
                    <a:pt x="3342640" y="693687"/>
                    <a:pt x="4556760" y="84481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477CFCEE-B479-4971-BCAF-5CBD1C8131B2}"/>
                </a:ext>
              </a:extLst>
            </p:cNvPr>
            <p:cNvSpPr/>
            <p:nvPr/>
          </p:nvSpPr>
          <p:spPr>
            <a:xfrm flipV="1">
              <a:off x="2506023" y="2983248"/>
              <a:ext cx="4524676" cy="1188960"/>
            </a:xfrm>
            <a:custGeom>
              <a:avLst/>
              <a:gdLst>
                <a:gd name="connsiteX0" fmla="*/ 0 w 4556760"/>
                <a:gd name="connsiteY0" fmla="*/ 738137 h 844817"/>
                <a:gd name="connsiteX1" fmla="*/ 289560 w 4556760"/>
                <a:gd name="connsiteY1" fmla="*/ 6617 h 844817"/>
                <a:gd name="connsiteX2" fmla="*/ 1417320 w 4556760"/>
                <a:gd name="connsiteY2" fmla="*/ 402857 h 844817"/>
                <a:gd name="connsiteX3" fmla="*/ 4556760 w 4556760"/>
                <a:gd name="connsiteY3" fmla="*/ 844817 h 8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6760" h="844817">
                  <a:moveTo>
                    <a:pt x="0" y="738137"/>
                  </a:moveTo>
                  <a:cubicBezTo>
                    <a:pt x="26670" y="400317"/>
                    <a:pt x="53340" y="62497"/>
                    <a:pt x="289560" y="6617"/>
                  </a:cubicBezTo>
                  <a:cubicBezTo>
                    <a:pt x="525780" y="-49263"/>
                    <a:pt x="706120" y="263157"/>
                    <a:pt x="1417320" y="402857"/>
                  </a:cubicBezTo>
                  <a:cubicBezTo>
                    <a:pt x="2128520" y="542557"/>
                    <a:pt x="3342640" y="693687"/>
                    <a:pt x="4556760" y="84481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Arco 25">
              <a:extLst>
                <a:ext uri="{FF2B5EF4-FFF2-40B4-BE49-F238E27FC236}">
                  <a16:creationId xmlns:a16="http://schemas.microsoft.com/office/drawing/2014/main" id="{9D385345-55E4-4161-8CD1-9BF855A7DA0E}"/>
                </a:ext>
              </a:extLst>
            </p:cNvPr>
            <p:cNvSpPr/>
            <p:nvPr/>
          </p:nvSpPr>
          <p:spPr>
            <a:xfrm rot="16200000">
              <a:off x="538151" y="1751915"/>
              <a:ext cx="2375448" cy="1824712"/>
            </a:xfrm>
            <a:prstGeom prst="arc">
              <a:avLst>
                <a:gd name="adj1" fmla="val 6920928"/>
                <a:gd name="adj2" fmla="val 305987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7" name="Imagem 26" descr="Desenho de rosto de pessoa visto de perto&#10;&#10;Descrição gerada automaticamente com confiança média">
              <a:extLst>
                <a:ext uri="{FF2B5EF4-FFF2-40B4-BE49-F238E27FC236}">
                  <a16:creationId xmlns:a16="http://schemas.microsoft.com/office/drawing/2014/main" id="{10F4B567-58DD-4E21-A291-01FD56CE3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1408" y="2035611"/>
              <a:ext cx="1252192" cy="1257324"/>
            </a:xfrm>
            <a:prstGeom prst="rect">
              <a:avLst/>
            </a:prstGeom>
          </p:spPr>
        </p:pic>
      </p:grpSp>
      <p:sp>
        <p:nvSpPr>
          <p:cNvPr id="28" name="Arco 27">
            <a:extLst>
              <a:ext uri="{FF2B5EF4-FFF2-40B4-BE49-F238E27FC236}">
                <a16:creationId xmlns:a16="http://schemas.microsoft.com/office/drawing/2014/main" id="{7FE7BFDF-521E-4F83-8424-9665CCFBA9B5}"/>
              </a:ext>
            </a:extLst>
          </p:cNvPr>
          <p:cNvSpPr/>
          <p:nvPr/>
        </p:nvSpPr>
        <p:spPr>
          <a:xfrm rot="16200000" flipV="1">
            <a:off x="1764838" y="1958696"/>
            <a:ext cx="1498570" cy="1921196"/>
          </a:xfrm>
          <a:prstGeom prst="arc">
            <a:avLst>
              <a:gd name="adj1" fmla="val 10207843"/>
              <a:gd name="adj2" fmla="val 2507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27CD810-C02D-4D49-AD4E-D690D82C54AA}"/>
              </a:ext>
            </a:extLst>
          </p:cNvPr>
          <p:cNvSpPr txBox="1"/>
          <p:nvPr/>
        </p:nvSpPr>
        <p:spPr>
          <a:xfrm>
            <a:off x="152594" y="113746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externo </a:t>
            </a:r>
            <a:endParaRPr lang="pt-BR" sz="2400" b="1" dirty="0">
              <a:solidFill>
                <a:srgbClr val="0070C0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9F099D8D-2A65-482E-8701-8A72EE101629}"/>
              </a:ext>
            </a:extLst>
          </p:cNvPr>
          <p:cNvSpPr txBox="1"/>
          <p:nvPr/>
        </p:nvSpPr>
        <p:spPr>
          <a:xfrm>
            <a:off x="755587" y="777658"/>
            <a:ext cx="3955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Magnetosfera e Ionosfera</a:t>
            </a:r>
            <a:endParaRPr lang="pt-BR" sz="2400" dirty="0">
              <a:solidFill>
                <a:srgbClr val="0070C0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A5B8ADB-2EB5-44C1-B2C5-1C263A7FA080}"/>
              </a:ext>
            </a:extLst>
          </p:cNvPr>
          <p:cNvSpPr txBox="1"/>
          <p:nvPr/>
        </p:nvSpPr>
        <p:spPr>
          <a:xfrm>
            <a:off x="6634267" y="364612"/>
            <a:ext cx="49385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Correntes geradas pela interação do campo geomagnético e o vento solar!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264BC55-2F7F-43E5-B479-4CC028605DEE}"/>
              </a:ext>
            </a:extLst>
          </p:cNvPr>
          <p:cNvSpPr txBox="1"/>
          <p:nvPr/>
        </p:nvSpPr>
        <p:spPr>
          <a:xfrm>
            <a:off x="7842077" y="2577513"/>
            <a:ext cx="42802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Este fluxo de vento solar gera uma variação no campo da Terra, e assim faz com que correntes sejam induzidas nessa região.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AA9D93D-7493-4A6E-8C00-8E9AB46CDC77}"/>
              </a:ext>
            </a:extLst>
          </p:cNvPr>
          <p:cNvSpPr txBox="1"/>
          <p:nvPr/>
        </p:nvSpPr>
        <p:spPr>
          <a:xfrm>
            <a:off x="4951828" y="5223376"/>
            <a:ext cx="70038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Os processos físicos que controlam os sistemas de correntes nestas duas regiões estão acoplados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9F610E5-E988-4FF4-950C-31B98E35A8E4}"/>
              </a:ext>
            </a:extLst>
          </p:cNvPr>
          <p:cNvSpPr txBox="1"/>
          <p:nvPr/>
        </p:nvSpPr>
        <p:spPr>
          <a:xfrm>
            <a:off x="166765" y="4784160"/>
            <a:ext cx="46947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Na prática, todos estes fenômenos são considerados em dois tipos: os de </a:t>
            </a:r>
            <a:r>
              <a:rPr lang="pt-BR" sz="2000" b="1" dirty="0">
                <a:solidFill>
                  <a:srgbClr val="0070C0"/>
                </a:solidFill>
              </a:rPr>
              <a:t>dias magneticamente calmos</a:t>
            </a:r>
            <a:r>
              <a:rPr lang="pt-BR" sz="2000" dirty="0"/>
              <a:t> (quando as amplitudes são baixas) e </a:t>
            </a:r>
            <a:r>
              <a:rPr lang="pt-BR" sz="2000" b="1" dirty="0">
                <a:solidFill>
                  <a:srgbClr val="0070C0"/>
                </a:solidFill>
              </a:rPr>
              <a:t>dias magneticamente perturbados</a:t>
            </a:r>
            <a:r>
              <a:rPr lang="pt-BR" sz="2000" dirty="0"/>
              <a:t> (quando as amplitudes são altas)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F4DFC121-58CA-4EA8-AF2A-D820FCB97D37}"/>
              </a:ext>
            </a:extLst>
          </p:cNvPr>
          <p:cNvSpPr txBox="1"/>
          <p:nvPr/>
        </p:nvSpPr>
        <p:spPr>
          <a:xfrm>
            <a:off x="5004529" y="3978948"/>
            <a:ext cx="2182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Variação diurna</a:t>
            </a:r>
            <a:endParaRPr lang="pt-BR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49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e 27">
            <a:extLst>
              <a:ext uri="{FF2B5EF4-FFF2-40B4-BE49-F238E27FC236}">
                <a16:creationId xmlns:a16="http://schemas.microsoft.com/office/drawing/2014/main" id="{E9928A89-C446-4AA5-8CB0-65722CAF419D}"/>
              </a:ext>
            </a:extLst>
          </p:cNvPr>
          <p:cNvSpPr/>
          <p:nvPr/>
        </p:nvSpPr>
        <p:spPr>
          <a:xfrm rot="21172704">
            <a:off x="1643006" y="1317912"/>
            <a:ext cx="2435530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E028C9C4-FEB4-4FDA-874A-E04C88A7FC08}"/>
              </a:ext>
            </a:extLst>
          </p:cNvPr>
          <p:cNvSpPr/>
          <p:nvPr/>
        </p:nvSpPr>
        <p:spPr>
          <a:xfrm rot="20960011">
            <a:off x="4090988" y="1370618"/>
            <a:ext cx="2349887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AD08835-0401-4501-B606-E29F660E34F4}"/>
              </a:ext>
            </a:extLst>
          </p:cNvPr>
          <p:cNvSpPr/>
          <p:nvPr/>
        </p:nvSpPr>
        <p:spPr>
          <a:xfrm rot="20999129">
            <a:off x="906068" y="864914"/>
            <a:ext cx="3173180" cy="426759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800797F6-CD7E-465D-91BB-1050EE37D937}"/>
              </a:ext>
            </a:extLst>
          </p:cNvPr>
          <p:cNvSpPr/>
          <p:nvPr/>
        </p:nvSpPr>
        <p:spPr>
          <a:xfrm rot="20934477">
            <a:off x="4090643" y="910483"/>
            <a:ext cx="3177450" cy="42675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C27EA1D3-AA27-41B6-B16B-2CE3DFF11346}"/>
              </a:ext>
            </a:extLst>
          </p:cNvPr>
          <p:cNvSpPr/>
          <p:nvPr/>
        </p:nvSpPr>
        <p:spPr>
          <a:xfrm rot="20855052">
            <a:off x="4093820" y="522113"/>
            <a:ext cx="3899940" cy="49940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8DAD5842-D041-4D3B-8056-6D4D1EBB78E2}"/>
              </a:ext>
            </a:extLst>
          </p:cNvPr>
          <p:cNvSpPr/>
          <p:nvPr/>
        </p:nvSpPr>
        <p:spPr>
          <a:xfrm rot="21019908">
            <a:off x="86061" y="421347"/>
            <a:ext cx="3966266" cy="525128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92</a:t>
            </a:fld>
            <a:endParaRPr lang="pt-BR"/>
          </a:p>
        </p:txBody>
      </p:sp>
      <p:pic>
        <p:nvPicPr>
          <p:cNvPr id="17" name="Imagem 16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4E502884-C8FD-4186-AC57-80753B30B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02" y="1440434"/>
            <a:ext cx="3148826" cy="3252571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43AA6852-8FF9-4356-9A70-D61F55ACE7D5}"/>
              </a:ext>
            </a:extLst>
          </p:cNvPr>
          <p:cNvSpPr txBox="1"/>
          <p:nvPr/>
        </p:nvSpPr>
        <p:spPr>
          <a:xfrm>
            <a:off x="57566" y="0"/>
            <a:ext cx="2463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principal</a:t>
            </a:r>
            <a:endParaRPr lang="pt-BR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6939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e 27">
            <a:extLst>
              <a:ext uri="{FF2B5EF4-FFF2-40B4-BE49-F238E27FC236}">
                <a16:creationId xmlns:a16="http://schemas.microsoft.com/office/drawing/2014/main" id="{E9928A89-C446-4AA5-8CB0-65722CAF419D}"/>
              </a:ext>
            </a:extLst>
          </p:cNvPr>
          <p:cNvSpPr/>
          <p:nvPr/>
        </p:nvSpPr>
        <p:spPr>
          <a:xfrm rot="21172704">
            <a:off x="1643006" y="1317912"/>
            <a:ext cx="2435530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E028C9C4-FEB4-4FDA-874A-E04C88A7FC08}"/>
              </a:ext>
            </a:extLst>
          </p:cNvPr>
          <p:cNvSpPr/>
          <p:nvPr/>
        </p:nvSpPr>
        <p:spPr>
          <a:xfrm rot="20960011">
            <a:off x="4090988" y="1370618"/>
            <a:ext cx="2349887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AD08835-0401-4501-B606-E29F660E34F4}"/>
              </a:ext>
            </a:extLst>
          </p:cNvPr>
          <p:cNvSpPr/>
          <p:nvPr/>
        </p:nvSpPr>
        <p:spPr>
          <a:xfrm rot="20999129">
            <a:off x="906068" y="864914"/>
            <a:ext cx="3173180" cy="426759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800797F6-CD7E-465D-91BB-1050EE37D937}"/>
              </a:ext>
            </a:extLst>
          </p:cNvPr>
          <p:cNvSpPr/>
          <p:nvPr/>
        </p:nvSpPr>
        <p:spPr>
          <a:xfrm rot="20934477">
            <a:off x="4090643" y="910483"/>
            <a:ext cx="3177450" cy="42675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C27EA1D3-AA27-41B6-B16B-2CE3DFF11346}"/>
              </a:ext>
            </a:extLst>
          </p:cNvPr>
          <p:cNvSpPr/>
          <p:nvPr/>
        </p:nvSpPr>
        <p:spPr>
          <a:xfrm rot="20855052">
            <a:off x="4093820" y="522113"/>
            <a:ext cx="3899940" cy="49940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8DAD5842-D041-4D3B-8056-6D4D1EBB78E2}"/>
              </a:ext>
            </a:extLst>
          </p:cNvPr>
          <p:cNvSpPr/>
          <p:nvPr/>
        </p:nvSpPr>
        <p:spPr>
          <a:xfrm rot="21019908">
            <a:off x="86061" y="421347"/>
            <a:ext cx="3966266" cy="525128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93</a:t>
            </a:fld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71006CF-286E-4EFC-B1BA-B94CABDD4D85}"/>
              </a:ext>
            </a:extLst>
          </p:cNvPr>
          <p:cNvSpPr txBox="1"/>
          <p:nvPr/>
        </p:nvSpPr>
        <p:spPr>
          <a:xfrm>
            <a:off x="7401135" y="172490"/>
            <a:ext cx="3952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/>
              <a:t>Campo geomagnético </a:t>
            </a:r>
            <a:r>
              <a:rPr lang="pt-BR" sz="2200" dirty="0"/>
              <a:t>é, em sua maior parte, de </a:t>
            </a:r>
            <a:r>
              <a:rPr lang="pt-BR" sz="2200" b="1" dirty="0"/>
              <a:t>origem interna</a:t>
            </a:r>
          </a:p>
        </p:txBody>
      </p:sp>
      <p:pic>
        <p:nvPicPr>
          <p:cNvPr id="17" name="Imagem 16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4E502884-C8FD-4186-AC57-80753B30B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02" y="1440434"/>
            <a:ext cx="3148826" cy="3252571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43AA6852-8FF9-4356-9A70-D61F55ACE7D5}"/>
              </a:ext>
            </a:extLst>
          </p:cNvPr>
          <p:cNvSpPr txBox="1"/>
          <p:nvPr/>
        </p:nvSpPr>
        <p:spPr>
          <a:xfrm>
            <a:off x="57566" y="0"/>
            <a:ext cx="2463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principal</a:t>
            </a:r>
            <a:endParaRPr lang="pt-BR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97563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e 27">
            <a:extLst>
              <a:ext uri="{FF2B5EF4-FFF2-40B4-BE49-F238E27FC236}">
                <a16:creationId xmlns:a16="http://schemas.microsoft.com/office/drawing/2014/main" id="{E9928A89-C446-4AA5-8CB0-65722CAF419D}"/>
              </a:ext>
            </a:extLst>
          </p:cNvPr>
          <p:cNvSpPr/>
          <p:nvPr/>
        </p:nvSpPr>
        <p:spPr>
          <a:xfrm rot="21172704">
            <a:off x="1643006" y="1317912"/>
            <a:ext cx="2435530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E028C9C4-FEB4-4FDA-874A-E04C88A7FC08}"/>
              </a:ext>
            </a:extLst>
          </p:cNvPr>
          <p:cNvSpPr/>
          <p:nvPr/>
        </p:nvSpPr>
        <p:spPr>
          <a:xfrm rot="20960011">
            <a:off x="4090988" y="1370618"/>
            <a:ext cx="2349887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AD08835-0401-4501-B606-E29F660E34F4}"/>
              </a:ext>
            </a:extLst>
          </p:cNvPr>
          <p:cNvSpPr/>
          <p:nvPr/>
        </p:nvSpPr>
        <p:spPr>
          <a:xfrm rot="20999129">
            <a:off x="906068" y="864914"/>
            <a:ext cx="3173180" cy="426759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800797F6-CD7E-465D-91BB-1050EE37D937}"/>
              </a:ext>
            </a:extLst>
          </p:cNvPr>
          <p:cNvSpPr/>
          <p:nvPr/>
        </p:nvSpPr>
        <p:spPr>
          <a:xfrm rot="20934477">
            <a:off x="4090643" y="910483"/>
            <a:ext cx="3177450" cy="42675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C27EA1D3-AA27-41B6-B16B-2CE3DFF11346}"/>
              </a:ext>
            </a:extLst>
          </p:cNvPr>
          <p:cNvSpPr/>
          <p:nvPr/>
        </p:nvSpPr>
        <p:spPr>
          <a:xfrm rot="20855052">
            <a:off x="4093820" y="522113"/>
            <a:ext cx="3899940" cy="49940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8DAD5842-D041-4D3B-8056-6D4D1EBB78E2}"/>
              </a:ext>
            </a:extLst>
          </p:cNvPr>
          <p:cNvSpPr/>
          <p:nvPr/>
        </p:nvSpPr>
        <p:spPr>
          <a:xfrm rot="21019908">
            <a:off x="86061" y="421347"/>
            <a:ext cx="3966266" cy="525128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94</a:t>
            </a:fld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71006CF-286E-4EFC-B1BA-B94CABDD4D85}"/>
              </a:ext>
            </a:extLst>
          </p:cNvPr>
          <p:cNvSpPr txBox="1"/>
          <p:nvPr/>
        </p:nvSpPr>
        <p:spPr>
          <a:xfrm>
            <a:off x="7401135" y="172490"/>
            <a:ext cx="3952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/>
              <a:t>Campo geomagnético </a:t>
            </a:r>
            <a:r>
              <a:rPr lang="pt-BR" sz="2200" dirty="0"/>
              <a:t>é, em sua maior parte, de </a:t>
            </a:r>
            <a:r>
              <a:rPr lang="pt-BR" sz="2200" b="1" dirty="0"/>
              <a:t>origem interna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3B3843F-DB33-4E16-A92B-CDDBAA51157C}"/>
              </a:ext>
            </a:extLst>
          </p:cNvPr>
          <p:cNvSpPr txBox="1"/>
          <p:nvPr/>
        </p:nvSpPr>
        <p:spPr>
          <a:xfrm>
            <a:off x="8179794" y="1440434"/>
            <a:ext cx="39898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A </a:t>
            </a:r>
            <a:r>
              <a:rPr lang="pt-BR" sz="2200" b="1" dirty="0"/>
              <a:t>componente do campo geomagnético </a:t>
            </a:r>
            <a:r>
              <a:rPr lang="pt-BR" sz="2200" dirty="0"/>
              <a:t>que tem origem no </a:t>
            </a:r>
            <a:r>
              <a:rPr lang="pt-BR" sz="2200" b="1" dirty="0"/>
              <a:t>núcleo externo</a:t>
            </a:r>
            <a:r>
              <a:rPr lang="pt-BR" sz="2200" dirty="0"/>
              <a:t> é denominado como </a:t>
            </a:r>
            <a:r>
              <a:rPr lang="pt-BR" sz="2200" b="1" dirty="0">
                <a:solidFill>
                  <a:srgbClr val="0070C0"/>
                </a:solidFill>
              </a:rPr>
              <a:t>campo principal</a:t>
            </a:r>
          </a:p>
        </p:txBody>
      </p:sp>
      <p:pic>
        <p:nvPicPr>
          <p:cNvPr id="17" name="Imagem 16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4E502884-C8FD-4186-AC57-80753B30B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02" y="1440434"/>
            <a:ext cx="3148826" cy="3252571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43AA6852-8FF9-4356-9A70-D61F55ACE7D5}"/>
              </a:ext>
            </a:extLst>
          </p:cNvPr>
          <p:cNvSpPr txBox="1"/>
          <p:nvPr/>
        </p:nvSpPr>
        <p:spPr>
          <a:xfrm>
            <a:off x="57566" y="0"/>
            <a:ext cx="2463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principal</a:t>
            </a:r>
            <a:endParaRPr lang="pt-BR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4057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e 27">
            <a:extLst>
              <a:ext uri="{FF2B5EF4-FFF2-40B4-BE49-F238E27FC236}">
                <a16:creationId xmlns:a16="http://schemas.microsoft.com/office/drawing/2014/main" id="{E9928A89-C446-4AA5-8CB0-65722CAF419D}"/>
              </a:ext>
            </a:extLst>
          </p:cNvPr>
          <p:cNvSpPr/>
          <p:nvPr/>
        </p:nvSpPr>
        <p:spPr>
          <a:xfrm rot="21172704">
            <a:off x="1643006" y="1317912"/>
            <a:ext cx="2435530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E028C9C4-FEB4-4FDA-874A-E04C88A7FC08}"/>
              </a:ext>
            </a:extLst>
          </p:cNvPr>
          <p:cNvSpPr/>
          <p:nvPr/>
        </p:nvSpPr>
        <p:spPr>
          <a:xfrm rot="20960011">
            <a:off x="4090988" y="1370618"/>
            <a:ext cx="2349887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AD08835-0401-4501-B606-E29F660E34F4}"/>
              </a:ext>
            </a:extLst>
          </p:cNvPr>
          <p:cNvSpPr/>
          <p:nvPr/>
        </p:nvSpPr>
        <p:spPr>
          <a:xfrm rot="20999129">
            <a:off x="906068" y="864914"/>
            <a:ext cx="3173180" cy="426759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800797F6-CD7E-465D-91BB-1050EE37D937}"/>
              </a:ext>
            </a:extLst>
          </p:cNvPr>
          <p:cNvSpPr/>
          <p:nvPr/>
        </p:nvSpPr>
        <p:spPr>
          <a:xfrm rot="20934477">
            <a:off x="4090643" y="910483"/>
            <a:ext cx="3177450" cy="42675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C27EA1D3-AA27-41B6-B16B-2CE3DFF11346}"/>
              </a:ext>
            </a:extLst>
          </p:cNvPr>
          <p:cNvSpPr/>
          <p:nvPr/>
        </p:nvSpPr>
        <p:spPr>
          <a:xfrm rot="20855052">
            <a:off x="4093820" y="522113"/>
            <a:ext cx="3899940" cy="49940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8DAD5842-D041-4D3B-8056-6D4D1EBB78E2}"/>
              </a:ext>
            </a:extLst>
          </p:cNvPr>
          <p:cNvSpPr/>
          <p:nvPr/>
        </p:nvSpPr>
        <p:spPr>
          <a:xfrm rot="21019908">
            <a:off x="86061" y="421347"/>
            <a:ext cx="3966266" cy="525128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95</a:t>
            </a:fld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71006CF-286E-4EFC-B1BA-B94CABDD4D85}"/>
              </a:ext>
            </a:extLst>
          </p:cNvPr>
          <p:cNvSpPr txBox="1"/>
          <p:nvPr/>
        </p:nvSpPr>
        <p:spPr>
          <a:xfrm>
            <a:off x="7401135" y="172490"/>
            <a:ext cx="3952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/>
              <a:t>Campo geomagnético </a:t>
            </a:r>
            <a:r>
              <a:rPr lang="pt-BR" sz="2200" dirty="0"/>
              <a:t>é, em sua maior parte, de </a:t>
            </a:r>
            <a:r>
              <a:rPr lang="pt-BR" sz="2200" b="1" dirty="0"/>
              <a:t>origem interna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3B3843F-DB33-4E16-A92B-CDDBAA51157C}"/>
              </a:ext>
            </a:extLst>
          </p:cNvPr>
          <p:cNvSpPr txBox="1"/>
          <p:nvPr/>
        </p:nvSpPr>
        <p:spPr>
          <a:xfrm>
            <a:off x="8179794" y="1440434"/>
            <a:ext cx="39898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A </a:t>
            </a:r>
            <a:r>
              <a:rPr lang="pt-BR" sz="2200" b="1" dirty="0"/>
              <a:t>componente do campo geomagnético </a:t>
            </a:r>
            <a:r>
              <a:rPr lang="pt-BR" sz="2200" dirty="0"/>
              <a:t>que tem origem no </a:t>
            </a:r>
            <a:r>
              <a:rPr lang="pt-BR" sz="2200" b="1" dirty="0"/>
              <a:t>núcleo externo</a:t>
            </a:r>
            <a:r>
              <a:rPr lang="pt-BR" sz="2200" dirty="0"/>
              <a:t> é denominado como </a:t>
            </a:r>
            <a:r>
              <a:rPr lang="pt-BR" sz="2200" b="1" dirty="0">
                <a:solidFill>
                  <a:srgbClr val="0070C0"/>
                </a:solidFill>
              </a:rPr>
              <a:t>campo principal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3286CBB-205B-4429-9CD5-97136AF91202}"/>
              </a:ext>
            </a:extLst>
          </p:cNvPr>
          <p:cNvSpPr txBox="1"/>
          <p:nvPr/>
        </p:nvSpPr>
        <p:spPr>
          <a:xfrm>
            <a:off x="7997710" y="3462808"/>
            <a:ext cx="45240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Este campo é predominantemente </a:t>
            </a:r>
            <a:r>
              <a:rPr lang="pt-BR" sz="2200" b="1" dirty="0"/>
              <a:t>dipolar</a:t>
            </a:r>
            <a:r>
              <a:rPr lang="pt-BR" sz="2200" dirty="0"/>
              <a:t> e varia em </a:t>
            </a:r>
            <a:r>
              <a:rPr lang="pt-BR" sz="2200" b="1" dirty="0"/>
              <a:t>intensidade e</a:t>
            </a:r>
            <a:r>
              <a:rPr lang="pt-BR" sz="2200" dirty="0"/>
              <a:t> </a:t>
            </a:r>
            <a:r>
              <a:rPr lang="pt-BR" sz="2200" b="1" dirty="0"/>
              <a:t>direção</a:t>
            </a:r>
            <a:r>
              <a:rPr lang="pt-BR" sz="2200" dirty="0"/>
              <a:t> ao longo dos anos.</a:t>
            </a:r>
            <a:endParaRPr lang="pt-BR" sz="2200" dirty="0">
              <a:solidFill>
                <a:srgbClr val="0070C0"/>
              </a:solidFill>
            </a:endParaRPr>
          </a:p>
        </p:txBody>
      </p:sp>
      <p:pic>
        <p:nvPicPr>
          <p:cNvPr id="17" name="Imagem 16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4E502884-C8FD-4186-AC57-80753B30B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02" y="1440434"/>
            <a:ext cx="3148826" cy="3252571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43AA6852-8FF9-4356-9A70-D61F55ACE7D5}"/>
              </a:ext>
            </a:extLst>
          </p:cNvPr>
          <p:cNvSpPr txBox="1"/>
          <p:nvPr/>
        </p:nvSpPr>
        <p:spPr>
          <a:xfrm>
            <a:off x="57566" y="0"/>
            <a:ext cx="2463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principal</a:t>
            </a:r>
            <a:endParaRPr lang="pt-BR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46702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e 27">
            <a:extLst>
              <a:ext uri="{FF2B5EF4-FFF2-40B4-BE49-F238E27FC236}">
                <a16:creationId xmlns:a16="http://schemas.microsoft.com/office/drawing/2014/main" id="{E9928A89-C446-4AA5-8CB0-65722CAF419D}"/>
              </a:ext>
            </a:extLst>
          </p:cNvPr>
          <p:cNvSpPr/>
          <p:nvPr/>
        </p:nvSpPr>
        <p:spPr>
          <a:xfrm rot="21172704">
            <a:off x="1643006" y="1317912"/>
            <a:ext cx="2435530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E028C9C4-FEB4-4FDA-874A-E04C88A7FC08}"/>
              </a:ext>
            </a:extLst>
          </p:cNvPr>
          <p:cNvSpPr/>
          <p:nvPr/>
        </p:nvSpPr>
        <p:spPr>
          <a:xfrm rot="20960011">
            <a:off x="4090988" y="1370618"/>
            <a:ext cx="2349887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AD08835-0401-4501-B606-E29F660E34F4}"/>
              </a:ext>
            </a:extLst>
          </p:cNvPr>
          <p:cNvSpPr/>
          <p:nvPr/>
        </p:nvSpPr>
        <p:spPr>
          <a:xfrm rot="20999129">
            <a:off x="906068" y="864914"/>
            <a:ext cx="3173180" cy="426759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800797F6-CD7E-465D-91BB-1050EE37D937}"/>
              </a:ext>
            </a:extLst>
          </p:cNvPr>
          <p:cNvSpPr/>
          <p:nvPr/>
        </p:nvSpPr>
        <p:spPr>
          <a:xfrm rot="20934477">
            <a:off x="4090643" y="910483"/>
            <a:ext cx="3177450" cy="42675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C27EA1D3-AA27-41B6-B16B-2CE3DFF11346}"/>
              </a:ext>
            </a:extLst>
          </p:cNvPr>
          <p:cNvSpPr/>
          <p:nvPr/>
        </p:nvSpPr>
        <p:spPr>
          <a:xfrm rot="20855052">
            <a:off x="4093820" y="522113"/>
            <a:ext cx="3899940" cy="49940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8DAD5842-D041-4D3B-8056-6D4D1EBB78E2}"/>
              </a:ext>
            </a:extLst>
          </p:cNvPr>
          <p:cNvSpPr/>
          <p:nvPr/>
        </p:nvSpPr>
        <p:spPr>
          <a:xfrm rot="21019908">
            <a:off x="86061" y="421347"/>
            <a:ext cx="3966266" cy="525128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96</a:t>
            </a:fld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71006CF-286E-4EFC-B1BA-B94CABDD4D85}"/>
              </a:ext>
            </a:extLst>
          </p:cNvPr>
          <p:cNvSpPr txBox="1"/>
          <p:nvPr/>
        </p:nvSpPr>
        <p:spPr>
          <a:xfrm>
            <a:off x="7401135" y="172490"/>
            <a:ext cx="3952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/>
              <a:t>Campo geomagnético </a:t>
            </a:r>
            <a:r>
              <a:rPr lang="pt-BR" sz="2200" dirty="0"/>
              <a:t>é, em sua maior parte, de </a:t>
            </a:r>
            <a:r>
              <a:rPr lang="pt-BR" sz="2200" b="1" dirty="0"/>
              <a:t>origem interna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3B3843F-DB33-4E16-A92B-CDDBAA51157C}"/>
              </a:ext>
            </a:extLst>
          </p:cNvPr>
          <p:cNvSpPr txBox="1"/>
          <p:nvPr/>
        </p:nvSpPr>
        <p:spPr>
          <a:xfrm>
            <a:off x="8179794" y="1440434"/>
            <a:ext cx="39898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A </a:t>
            </a:r>
            <a:r>
              <a:rPr lang="pt-BR" sz="2200" b="1" dirty="0"/>
              <a:t>componente do campo geomagnético </a:t>
            </a:r>
            <a:r>
              <a:rPr lang="pt-BR" sz="2200" dirty="0"/>
              <a:t>que tem origem no </a:t>
            </a:r>
            <a:r>
              <a:rPr lang="pt-BR" sz="2200" b="1" dirty="0"/>
              <a:t>núcleo externo</a:t>
            </a:r>
            <a:r>
              <a:rPr lang="pt-BR" sz="2200" dirty="0"/>
              <a:t> é denominado como </a:t>
            </a:r>
            <a:r>
              <a:rPr lang="pt-BR" sz="2200" b="1" dirty="0">
                <a:solidFill>
                  <a:srgbClr val="0070C0"/>
                </a:solidFill>
              </a:rPr>
              <a:t>campo principal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3286CBB-205B-4429-9CD5-97136AF91202}"/>
              </a:ext>
            </a:extLst>
          </p:cNvPr>
          <p:cNvSpPr txBox="1"/>
          <p:nvPr/>
        </p:nvSpPr>
        <p:spPr>
          <a:xfrm>
            <a:off x="7997710" y="3462808"/>
            <a:ext cx="45240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Este campo é predominantemente </a:t>
            </a:r>
            <a:r>
              <a:rPr lang="pt-BR" sz="2200" b="1" dirty="0"/>
              <a:t>dipolar</a:t>
            </a:r>
            <a:r>
              <a:rPr lang="pt-BR" sz="2200" dirty="0"/>
              <a:t> e varia em </a:t>
            </a:r>
            <a:r>
              <a:rPr lang="pt-BR" sz="2200" b="1" dirty="0"/>
              <a:t>intensidade e</a:t>
            </a:r>
            <a:r>
              <a:rPr lang="pt-BR" sz="2200" dirty="0"/>
              <a:t> </a:t>
            </a:r>
            <a:r>
              <a:rPr lang="pt-BR" sz="2200" b="1" dirty="0"/>
              <a:t>direção</a:t>
            </a:r>
            <a:r>
              <a:rPr lang="pt-BR" sz="2200" dirty="0"/>
              <a:t> ao longo dos anos.</a:t>
            </a:r>
            <a:endParaRPr lang="pt-BR" sz="2200" dirty="0">
              <a:solidFill>
                <a:srgbClr val="0070C0"/>
              </a:solidFill>
            </a:endParaRPr>
          </a:p>
        </p:txBody>
      </p:sp>
      <p:pic>
        <p:nvPicPr>
          <p:cNvPr id="17" name="Imagem 16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4E502884-C8FD-4186-AC57-80753B30B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02" y="1440434"/>
            <a:ext cx="3148826" cy="3252571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43AA6852-8FF9-4356-9A70-D61F55ACE7D5}"/>
              </a:ext>
            </a:extLst>
          </p:cNvPr>
          <p:cNvSpPr txBox="1"/>
          <p:nvPr/>
        </p:nvSpPr>
        <p:spPr>
          <a:xfrm>
            <a:off x="57566" y="0"/>
            <a:ext cx="2463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principal</a:t>
            </a:r>
            <a:endParaRPr lang="pt-BR" sz="2400" b="1" dirty="0">
              <a:solidFill>
                <a:srgbClr val="0070C0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49E2EB0-5A87-4C23-AA82-0C5489E2CF0E}"/>
              </a:ext>
            </a:extLst>
          </p:cNvPr>
          <p:cNvSpPr txBox="1"/>
          <p:nvPr/>
        </p:nvSpPr>
        <p:spPr>
          <a:xfrm>
            <a:off x="2952812" y="5477806"/>
            <a:ext cx="35306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>
                <a:solidFill>
                  <a:srgbClr val="0070C0"/>
                </a:solidFill>
              </a:rPr>
              <a:t>Como descrever esse campo?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802AF8E-9667-427A-B5A3-1AA7717826DA}"/>
              </a:ext>
            </a:extLst>
          </p:cNvPr>
          <p:cNvSpPr txBox="1"/>
          <p:nvPr/>
        </p:nvSpPr>
        <p:spPr>
          <a:xfrm>
            <a:off x="8373531" y="4754530"/>
            <a:ext cx="37724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Pode variar anualmente ou em centenas de milhares de anos (</a:t>
            </a:r>
            <a:r>
              <a:rPr lang="pt-BR" sz="2200" b="1" dirty="0">
                <a:solidFill>
                  <a:srgbClr val="0070C0"/>
                </a:solidFill>
              </a:rPr>
              <a:t>variação secular</a:t>
            </a:r>
            <a:r>
              <a:rPr lang="pt-BR" sz="2200" dirty="0"/>
              <a:t>)</a:t>
            </a:r>
            <a:endParaRPr lang="pt-BR" sz="2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36716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e 27">
            <a:extLst>
              <a:ext uri="{FF2B5EF4-FFF2-40B4-BE49-F238E27FC236}">
                <a16:creationId xmlns:a16="http://schemas.microsoft.com/office/drawing/2014/main" id="{E9928A89-C446-4AA5-8CB0-65722CAF419D}"/>
              </a:ext>
            </a:extLst>
          </p:cNvPr>
          <p:cNvSpPr/>
          <p:nvPr/>
        </p:nvSpPr>
        <p:spPr>
          <a:xfrm rot="21172704">
            <a:off x="1643006" y="1317912"/>
            <a:ext cx="2435530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E028C9C4-FEB4-4FDA-874A-E04C88A7FC08}"/>
              </a:ext>
            </a:extLst>
          </p:cNvPr>
          <p:cNvSpPr/>
          <p:nvPr/>
        </p:nvSpPr>
        <p:spPr>
          <a:xfrm rot="20960011">
            <a:off x="4090988" y="1370618"/>
            <a:ext cx="2349887" cy="32405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8AD08835-0401-4501-B606-E29F660E34F4}"/>
              </a:ext>
            </a:extLst>
          </p:cNvPr>
          <p:cNvSpPr/>
          <p:nvPr/>
        </p:nvSpPr>
        <p:spPr>
          <a:xfrm rot="20999129">
            <a:off x="906068" y="864914"/>
            <a:ext cx="3173180" cy="4267594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800797F6-CD7E-465D-91BB-1050EE37D937}"/>
              </a:ext>
            </a:extLst>
          </p:cNvPr>
          <p:cNvSpPr/>
          <p:nvPr/>
        </p:nvSpPr>
        <p:spPr>
          <a:xfrm rot="20934477">
            <a:off x="4090643" y="910483"/>
            <a:ext cx="3177450" cy="426759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C27EA1D3-AA27-41B6-B16B-2CE3DFF11346}"/>
              </a:ext>
            </a:extLst>
          </p:cNvPr>
          <p:cNvSpPr/>
          <p:nvPr/>
        </p:nvSpPr>
        <p:spPr>
          <a:xfrm rot="20855052">
            <a:off x="4093820" y="522113"/>
            <a:ext cx="3899940" cy="49940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8DAD5842-D041-4D3B-8056-6D4D1EBB78E2}"/>
              </a:ext>
            </a:extLst>
          </p:cNvPr>
          <p:cNvSpPr/>
          <p:nvPr/>
        </p:nvSpPr>
        <p:spPr>
          <a:xfrm rot="21019908">
            <a:off x="86061" y="421347"/>
            <a:ext cx="3966266" cy="525128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97</a:t>
            </a:fld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71006CF-286E-4EFC-B1BA-B94CABDD4D85}"/>
              </a:ext>
            </a:extLst>
          </p:cNvPr>
          <p:cNvSpPr txBox="1"/>
          <p:nvPr/>
        </p:nvSpPr>
        <p:spPr>
          <a:xfrm>
            <a:off x="7401135" y="172490"/>
            <a:ext cx="3952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/>
              <a:t>Campo geomagnético </a:t>
            </a:r>
            <a:r>
              <a:rPr lang="pt-BR" sz="2200" dirty="0"/>
              <a:t>é, em sua maior parte, de </a:t>
            </a:r>
            <a:r>
              <a:rPr lang="pt-BR" sz="2200" b="1" dirty="0"/>
              <a:t>origem interna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3B3843F-DB33-4E16-A92B-CDDBAA51157C}"/>
              </a:ext>
            </a:extLst>
          </p:cNvPr>
          <p:cNvSpPr txBox="1"/>
          <p:nvPr/>
        </p:nvSpPr>
        <p:spPr>
          <a:xfrm>
            <a:off x="8179794" y="1440434"/>
            <a:ext cx="39898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A </a:t>
            </a:r>
            <a:r>
              <a:rPr lang="pt-BR" sz="2200" b="1" dirty="0"/>
              <a:t>componente do campo geomagnético </a:t>
            </a:r>
            <a:r>
              <a:rPr lang="pt-BR" sz="2200" dirty="0"/>
              <a:t>que tem origem no </a:t>
            </a:r>
            <a:r>
              <a:rPr lang="pt-BR" sz="2200" b="1" dirty="0"/>
              <a:t>núcleo externo</a:t>
            </a:r>
            <a:r>
              <a:rPr lang="pt-BR" sz="2200" dirty="0"/>
              <a:t> é denominado como </a:t>
            </a:r>
            <a:r>
              <a:rPr lang="pt-BR" sz="2200" b="1" dirty="0">
                <a:solidFill>
                  <a:srgbClr val="0070C0"/>
                </a:solidFill>
              </a:rPr>
              <a:t>campo principal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3286CBB-205B-4429-9CD5-97136AF91202}"/>
              </a:ext>
            </a:extLst>
          </p:cNvPr>
          <p:cNvSpPr txBox="1"/>
          <p:nvPr/>
        </p:nvSpPr>
        <p:spPr>
          <a:xfrm>
            <a:off x="7997710" y="3462808"/>
            <a:ext cx="45240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Este campo é predominantemente </a:t>
            </a:r>
            <a:r>
              <a:rPr lang="pt-BR" sz="2200" b="1" dirty="0"/>
              <a:t>dipolar</a:t>
            </a:r>
            <a:r>
              <a:rPr lang="pt-BR" sz="2200" dirty="0"/>
              <a:t> e varia em </a:t>
            </a:r>
            <a:r>
              <a:rPr lang="pt-BR" sz="2200" b="1" dirty="0"/>
              <a:t>intensidade e</a:t>
            </a:r>
            <a:r>
              <a:rPr lang="pt-BR" sz="2200" dirty="0"/>
              <a:t> </a:t>
            </a:r>
            <a:r>
              <a:rPr lang="pt-BR" sz="2200" b="1" dirty="0"/>
              <a:t>direção</a:t>
            </a:r>
            <a:r>
              <a:rPr lang="pt-BR" sz="2200" dirty="0"/>
              <a:t> ao longo dos anos.</a:t>
            </a:r>
            <a:endParaRPr lang="pt-BR" sz="2200" dirty="0">
              <a:solidFill>
                <a:srgbClr val="0070C0"/>
              </a:solidFill>
            </a:endParaRPr>
          </a:p>
        </p:txBody>
      </p:sp>
      <p:pic>
        <p:nvPicPr>
          <p:cNvPr id="17" name="Imagem 16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4E502884-C8FD-4186-AC57-80753B30B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02" y="1440434"/>
            <a:ext cx="3148826" cy="3252571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43AA6852-8FF9-4356-9A70-D61F55ACE7D5}"/>
              </a:ext>
            </a:extLst>
          </p:cNvPr>
          <p:cNvSpPr txBox="1"/>
          <p:nvPr/>
        </p:nvSpPr>
        <p:spPr>
          <a:xfrm>
            <a:off x="57566" y="0"/>
            <a:ext cx="2463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principal</a:t>
            </a:r>
            <a:endParaRPr lang="pt-BR" sz="2400" b="1" dirty="0">
              <a:solidFill>
                <a:srgbClr val="0070C0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65A3E6D-6BDD-410E-8F96-6E74BB4C026E}"/>
              </a:ext>
            </a:extLst>
          </p:cNvPr>
          <p:cNvSpPr txBox="1"/>
          <p:nvPr/>
        </p:nvSpPr>
        <p:spPr>
          <a:xfrm>
            <a:off x="5118882" y="6019689"/>
            <a:ext cx="3952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Este campo pode ser modelado pelo </a:t>
            </a:r>
            <a:r>
              <a:rPr lang="pt-BR" sz="2200" b="1" dirty="0"/>
              <a:t>IGRF</a:t>
            </a:r>
            <a:r>
              <a:rPr lang="pt-BR" sz="2200" dirty="0"/>
              <a:t>, por exemplo.</a:t>
            </a:r>
            <a:endParaRPr lang="pt-BR" sz="2200" dirty="0">
              <a:solidFill>
                <a:srgbClr val="0070C0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49E2EB0-5A87-4C23-AA82-0C5489E2CF0E}"/>
              </a:ext>
            </a:extLst>
          </p:cNvPr>
          <p:cNvSpPr txBox="1"/>
          <p:nvPr/>
        </p:nvSpPr>
        <p:spPr>
          <a:xfrm>
            <a:off x="2952812" y="5477806"/>
            <a:ext cx="35306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>
                <a:solidFill>
                  <a:srgbClr val="0070C0"/>
                </a:solidFill>
              </a:rPr>
              <a:t>Como descrever esse campo?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802AF8E-9667-427A-B5A3-1AA7717826DA}"/>
              </a:ext>
            </a:extLst>
          </p:cNvPr>
          <p:cNvSpPr txBox="1"/>
          <p:nvPr/>
        </p:nvSpPr>
        <p:spPr>
          <a:xfrm>
            <a:off x="8373531" y="4754530"/>
            <a:ext cx="37724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Pode variar anualmente ou em centenas de milhares de anos (</a:t>
            </a:r>
            <a:r>
              <a:rPr lang="pt-BR" sz="2200" b="1" dirty="0">
                <a:solidFill>
                  <a:srgbClr val="0070C0"/>
                </a:solidFill>
              </a:rPr>
              <a:t>variação secular</a:t>
            </a:r>
            <a:r>
              <a:rPr lang="pt-BR" sz="2200" dirty="0"/>
              <a:t>)</a:t>
            </a:r>
            <a:endParaRPr lang="pt-BR" sz="2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8035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98</a:t>
            </a:fld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5F65CAE-3D7C-4D98-860F-95F0ACC8628E}"/>
              </a:ext>
            </a:extLst>
          </p:cNvPr>
          <p:cNvSpPr txBox="1"/>
          <p:nvPr/>
        </p:nvSpPr>
        <p:spPr>
          <a:xfrm>
            <a:off x="3962105" y="0"/>
            <a:ext cx="7391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/>
              <a:t>International</a:t>
            </a:r>
            <a:r>
              <a:rPr lang="pt-BR" sz="2800" dirty="0"/>
              <a:t> </a:t>
            </a:r>
            <a:r>
              <a:rPr lang="pt-BR" sz="2800" dirty="0" err="1"/>
              <a:t>Geomagnetic</a:t>
            </a:r>
            <a:r>
              <a:rPr lang="pt-BR" sz="2800" dirty="0"/>
              <a:t> </a:t>
            </a:r>
            <a:r>
              <a:rPr lang="pt-BR" sz="2800" dirty="0" err="1"/>
              <a:t>Reference</a:t>
            </a:r>
            <a:r>
              <a:rPr lang="pt-BR" sz="2800" dirty="0"/>
              <a:t> Field (IGRF)</a:t>
            </a:r>
            <a:endParaRPr lang="pt-BR" sz="2800" dirty="0">
              <a:solidFill>
                <a:srgbClr val="0070C0"/>
              </a:solidFill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53EAA1B3-557F-4762-84E1-ABD605200CA6}"/>
              </a:ext>
            </a:extLst>
          </p:cNvPr>
          <p:cNvSpPr txBox="1"/>
          <p:nvPr/>
        </p:nvSpPr>
        <p:spPr>
          <a:xfrm>
            <a:off x="57566" y="0"/>
            <a:ext cx="2463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principal</a:t>
            </a:r>
            <a:endParaRPr lang="pt-BR" sz="2400" b="1" dirty="0">
              <a:solidFill>
                <a:srgbClr val="0070C0"/>
              </a:solidFill>
            </a:endParaRP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53CE3E33-CBC1-48F8-B401-F48FFEB243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33" b="23556"/>
          <a:stretch/>
        </p:blipFill>
        <p:spPr>
          <a:xfrm>
            <a:off x="949152" y="660068"/>
            <a:ext cx="10293696" cy="58788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C17FC34B-3239-4C26-B988-A8305F984176}"/>
                  </a:ext>
                </a:extLst>
              </p:cNvPr>
              <p:cNvSpPr txBox="1"/>
              <p:nvPr/>
            </p:nvSpPr>
            <p:spPr>
              <a:xfrm>
                <a:off x="8984187" y="911002"/>
                <a:ext cx="199602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Inclina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C17FC34B-3239-4C26-B988-A8305F984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187" y="911002"/>
                <a:ext cx="1996026" cy="400110"/>
              </a:xfrm>
              <a:prstGeom prst="rect">
                <a:avLst/>
              </a:prstGeom>
              <a:blipFill>
                <a:blip r:embed="rId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>
            <a:extLst>
              <a:ext uri="{FF2B5EF4-FFF2-40B4-BE49-F238E27FC236}">
                <a16:creationId xmlns:a16="http://schemas.microsoft.com/office/drawing/2014/main" id="{6F1170EB-0648-42AD-AD8E-1FF15C61C91D}"/>
              </a:ext>
            </a:extLst>
          </p:cNvPr>
          <p:cNvSpPr txBox="1"/>
          <p:nvPr/>
        </p:nvSpPr>
        <p:spPr>
          <a:xfrm>
            <a:off x="0" y="528247"/>
            <a:ext cx="24407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https://www.noaa.gov/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3D8ADF6B-B30B-488B-BD0C-40A2FAC1EF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-266226" y="897579"/>
            <a:ext cx="2567701" cy="183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5693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99</a:t>
            </a:fld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5F65CAE-3D7C-4D98-860F-95F0ACC8628E}"/>
              </a:ext>
            </a:extLst>
          </p:cNvPr>
          <p:cNvSpPr txBox="1"/>
          <p:nvPr/>
        </p:nvSpPr>
        <p:spPr>
          <a:xfrm>
            <a:off x="3962105" y="0"/>
            <a:ext cx="7391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/>
              <a:t>International</a:t>
            </a:r>
            <a:r>
              <a:rPr lang="pt-BR" sz="2800" dirty="0"/>
              <a:t> </a:t>
            </a:r>
            <a:r>
              <a:rPr lang="pt-BR" sz="2800" dirty="0" err="1"/>
              <a:t>Geomagnetic</a:t>
            </a:r>
            <a:r>
              <a:rPr lang="pt-BR" sz="2800" dirty="0"/>
              <a:t> </a:t>
            </a:r>
            <a:r>
              <a:rPr lang="pt-BR" sz="2800" dirty="0" err="1"/>
              <a:t>Reference</a:t>
            </a:r>
            <a:r>
              <a:rPr lang="pt-BR" sz="2800" dirty="0"/>
              <a:t> Field (IGRF)</a:t>
            </a:r>
            <a:endParaRPr lang="pt-BR" sz="2800" dirty="0">
              <a:solidFill>
                <a:srgbClr val="0070C0"/>
              </a:solidFill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53EAA1B3-557F-4762-84E1-ABD605200CA6}"/>
              </a:ext>
            </a:extLst>
          </p:cNvPr>
          <p:cNvSpPr txBox="1"/>
          <p:nvPr/>
        </p:nvSpPr>
        <p:spPr>
          <a:xfrm>
            <a:off x="57566" y="0"/>
            <a:ext cx="2463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Campo principal</a:t>
            </a:r>
            <a:endParaRPr lang="pt-BR" sz="2400" b="1" dirty="0">
              <a:solidFill>
                <a:srgbClr val="0070C0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3CE3E33-CBC1-48F8-B401-F48FFEB24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44" b="21444"/>
          <a:stretch/>
        </p:blipFill>
        <p:spPr>
          <a:xfrm>
            <a:off x="949152" y="660068"/>
            <a:ext cx="10293696" cy="58788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706DAF44-193E-4B03-959A-490DF8A6CC71}"/>
                  </a:ext>
                </a:extLst>
              </p:cNvPr>
              <p:cNvSpPr txBox="1"/>
              <p:nvPr/>
            </p:nvSpPr>
            <p:spPr>
              <a:xfrm>
                <a:off x="9524313" y="1075019"/>
                <a:ext cx="199602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Declina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</a:rPr>
                        <m:t>çã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706DAF44-193E-4B03-959A-490DF8A6C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4313" y="1075019"/>
                <a:ext cx="1996026" cy="400110"/>
              </a:xfrm>
              <a:prstGeom prst="rect">
                <a:avLst/>
              </a:prstGeom>
              <a:blipFill>
                <a:blip r:embed="rId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78527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22347</TotalTime>
  <Words>4283</Words>
  <Application>Microsoft Office PowerPoint</Application>
  <PresentationFormat>Widescreen</PresentationFormat>
  <Paragraphs>996</Paragraphs>
  <Slides>150</Slides>
  <Notes>57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150</vt:i4>
      </vt:variant>
    </vt:vector>
  </HeadingPairs>
  <TitlesOfParts>
    <vt:vector size="155" baseType="lpstr">
      <vt:lpstr>Arial</vt:lpstr>
      <vt:lpstr>Calibri</vt:lpstr>
      <vt:lpstr>Calibri Light</vt:lpstr>
      <vt:lpstr>Cambria Math</vt:lpstr>
      <vt:lpstr>Tema do Office</vt:lpstr>
      <vt:lpstr>Modelagem em gravimetria e magnetometria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Inversão magnética em diferentes escalas</dc:title>
  <dc:creator>André Luis Reis</dc:creator>
  <cp:lastModifiedBy>André Luis Reis</cp:lastModifiedBy>
  <cp:revision>485</cp:revision>
  <dcterms:created xsi:type="dcterms:W3CDTF">2019-10-27T01:39:23Z</dcterms:created>
  <dcterms:modified xsi:type="dcterms:W3CDTF">2021-10-06T18:20:59Z</dcterms:modified>
</cp:coreProperties>
</file>